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2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05407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2896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5077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00373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4350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6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22194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93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7865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09803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4548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1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2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827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82769" y="1770845"/>
            <a:ext cx="7620000" cy="3316310"/>
          </a:xfrm>
        </p:spPr>
        <p:txBody>
          <a:bodyPr/>
          <a:lstStyle/>
          <a:p>
            <a:pPr algn="ctr"/>
            <a:r>
              <a:rPr lang="tr-TR" dirty="0" smtClean="0"/>
              <a:t>Laboratuvar </a:t>
            </a:r>
            <a:r>
              <a:rPr lang="tr-TR" dirty="0"/>
              <a:t>Hayvanlarının Beslenmesi</a:t>
            </a:r>
            <a:br>
              <a:rPr lang="tr-TR" dirty="0"/>
            </a:br>
            <a:r>
              <a:rPr lang="tr-TR" sz="2400" dirty="0"/>
              <a:t>Doğru besleme = Sağlıklı hayvan = Doğru model</a:t>
            </a:r>
            <a:br>
              <a:rPr lang="tr-TR" sz="2400" dirty="0"/>
            </a:b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55543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936938" y="206062"/>
            <a:ext cx="6587543" cy="283335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 err="1" smtClean="0">
                <a:solidFill>
                  <a:srgbClr val="FFFFFF"/>
                </a:solidFill>
              </a:rPr>
              <a:t>Lab</a:t>
            </a:r>
            <a:r>
              <a:rPr lang="tr-TR" sz="3200" dirty="0" smtClean="0">
                <a:solidFill>
                  <a:srgbClr val="FFFFFF"/>
                </a:solidFill>
              </a:rPr>
              <a:t>. Hay için</a:t>
            </a:r>
          </a:p>
          <a:p>
            <a:pPr algn="ctr"/>
            <a:r>
              <a:rPr lang="tr-TR" sz="3200" dirty="0" smtClean="0">
                <a:solidFill>
                  <a:srgbClr val="FFFFFF"/>
                </a:solidFill>
              </a:rPr>
              <a:t>Bilimsel verilere </a:t>
            </a:r>
            <a:r>
              <a:rPr lang="tr-TR" sz="3200" dirty="0">
                <a:solidFill>
                  <a:srgbClr val="FFFFFF"/>
                </a:solidFill>
              </a:rPr>
              <a:t>dayanarak </a:t>
            </a:r>
            <a:r>
              <a:rPr lang="tr-TR" sz="3200" dirty="0" smtClean="0">
                <a:solidFill>
                  <a:srgbClr val="FFFFFF"/>
                </a:solidFill>
              </a:rPr>
              <a:t>belirlenen </a:t>
            </a:r>
            <a:r>
              <a:rPr lang="tr-TR" sz="3200" dirty="0">
                <a:solidFill>
                  <a:srgbClr val="FFFFFF"/>
                </a:solidFill>
              </a:rPr>
              <a:t>standartlara uygun olarak </a:t>
            </a:r>
            <a:r>
              <a:rPr lang="tr-TR" sz="3200" dirty="0" smtClean="0">
                <a:solidFill>
                  <a:srgbClr val="FFFFFF"/>
                </a:solidFill>
              </a:rPr>
              <a:t>hazırlanan diyet</a:t>
            </a:r>
            <a:endParaRPr lang="tr-TR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75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Yuvarlatılmış Dikdörtgen 7"/>
          <p:cNvSpPr/>
          <p:nvPr/>
        </p:nvSpPr>
        <p:spPr>
          <a:xfrm>
            <a:off x="109331" y="185530"/>
            <a:ext cx="8289234" cy="14974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 err="1" smtClean="0">
                <a:solidFill>
                  <a:srgbClr val="FF0000"/>
                </a:solidFill>
              </a:rPr>
              <a:t>Pelet</a:t>
            </a:r>
            <a:r>
              <a:rPr lang="tr-TR" sz="3200" dirty="0" smtClean="0">
                <a:solidFill>
                  <a:srgbClr val="FF0000"/>
                </a:solidFill>
              </a:rPr>
              <a:t> Yem:  </a:t>
            </a:r>
            <a:r>
              <a:rPr lang="tr-TR" sz="3200" dirty="0" smtClean="0">
                <a:solidFill>
                  <a:srgbClr val="FFFFFF"/>
                </a:solidFill>
              </a:rPr>
              <a:t>Yem hammaddeleri + basınç + ısı + süre </a:t>
            </a:r>
            <a:endParaRPr lang="tr-TR" sz="3200" dirty="0">
              <a:solidFill>
                <a:srgbClr val="FFFFFF"/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457201" y="2001079"/>
            <a:ext cx="2425148" cy="32070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 smtClean="0">
                <a:solidFill>
                  <a:srgbClr val="FF0000"/>
                </a:solidFill>
              </a:rPr>
              <a:t>Avantajlar</a:t>
            </a:r>
          </a:p>
          <a:p>
            <a:r>
              <a:rPr lang="tr-TR" sz="3200" dirty="0" smtClean="0">
                <a:solidFill>
                  <a:srgbClr val="FFFFFF"/>
                </a:solidFill>
              </a:rPr>
              <a:t>Sterilizasyon</a:t>
            </a:r>
          </a:p>
          <a:p>
            <a:r>
              <a:rPr lang="tr-TR" sz="3200" dirty="0" smtClean="0">
                <a:solidFill>
                  <a:srgbClr val="FFFFFF"/>
                </a:solidFill>
              </a:rPr>
              <a:t>Uygun sertlik</a:t>
            </a:r>
          </a:p>
          <a:p>
            <a:r>
              <a:rPr lang="tr-TR" sz="3200" dirty="0" smtClean="0">
                <a:solidFill>
                  <a:srgbClr val="FFFFFF"/>
                </a:solidFill>
              </a:rPr>
              <a:t>Taşıma depolama</a:t>
            </a:r>
          </a:p>
          <a:p>
            <a:r>
              <a:rPr lang="tr-TR" sz="3200" dirty="0" smtClean="0">
                <a:solidFill>
                  <a:srgbClr val="FFFFFF"/>
                </a:solidFill>
              </a:rPr>
              <a:t>Tozlaşma</a:t>
            </a:r>
          </a:p>
          <a:p>
            <a:r>
              <a:rPr lang="tr-TR" sz="3200" dirty="0" err="1" smtClean="0">
                <a:solidFill>
                  <a:srgbClr val="FFFFFF"/>
                </a:solidFill>
              </a:rPr>
              <a:t>Formülasyon</a:t>
            </a:r>
            <a:r>
              <a:rPr lang="tr-TR" sz="3200" dirty="0" smtClean="0">
                <a:solidFill>
                  <a:srgbClr val="FFFFFF"/>
                </a:solidFill>
              </a:rPr>
              <a:t> </a:t>
            </a:r>
          </a:p>
          <a:p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5512906" y="2001079"/>
            <a:ext cx="2564295" cy="32070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 smtClean="0">
                <a:solidFill>
                  <a:srgbClr val="FF0000"/>
                </a:solidFill>
              </a:rPr>
              <a:t>Dezavantaj </a:t>
            </a:r>
          </a:p>
          <a:p>
            <a:r>
              <a:rPr lang="tr-TR" sz="3200" dirty="0" smtClean="0">
                <a:solidFill>
                  <a:srgbClr val="FFFFFF"/>
                </a:solidFill>
              </a:rPr>
              <a:t>Maliyet </a:t>
            </a:r>
          </a:p>
          <a:p>
            <a:r>
              <a:rPr lang="tr-TR" sz="3200" dirty="0" smtClean="0">
                <a:solidFill>
                  <a:srgbClr val="FFFFFF"/>
                </a:solidFill>
              </a:rPr>
              <a:t>Besin madde kaybı (ısı basınç)</a:t>
            </a:r>
          </a:p>
          <a:p>
            <a:r>
              <a:rPr lang="tr-TR" sz="3200" dirty="0" smtClean="0">
                <a:solidFill>
                  <a:srgbClr val="FFFFFF"/>
                </a:solidFill>
              </a:rPr>
              <a:t>Yenilenebilir değil</a:t>
            </a:r>
          </a:p>
          <a:p>
            <a:pPr algn="ctr"/>
            <a:endParaRPr lang="tr-TR" sz="3200" dirty="0">
              <a:solidFill>
                <a:srgbClr val="FFFFFF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882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2295940" y="2"/>
            <a:ext cx="3677479" cy="9939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>
                <a:solidFill>
                  <a:srgbClr val="FFFFFF"/>
                </a:solidFill>
              </a:rPr>
              <a:t>Diyetlerin Dezenfeksiyonu</a:t>
            </a:r>
          </a:p>
          <a:p>
            <a:pPr algn="ctr"/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5" name="Yuvarlatılmış Dikdörtgen 4"/>
          <p:cNvSpPr/>
          <p:nvPr/>
        </p:nvSpPr>
        <p:spPr>
          <a:xfrm>
            <a:off x="218663" y="993915"/>
            <a:ext cx="2435087" cy="47707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>
                <a:solidFill>
                  <a:srgbClr val="FF0000"/>
                </a:solidFill>
              </a:rPr>
              <a:t>Kuru </a:t>
            </a:r>
            <a:r>
              <a:rPr lang="tr-TR" sz="2400" dirty="0" smtClean="0">
                <a:solidFill>
                  <a:srgbClr val="FF0000"/>
                </a:solidFill>
              </a:rPr>
              <a:t>Dezenfeksiyon</a:t>
            </a:r>
            <a:r>
              <a:rPr lang="tr-TR" sz="2400" dirty="0">
                <a:solidFill>
                  <a:srgbClr val="FFFFFF"/>
                </a:solidFill>
              </a:rPr>
              <a:t>: </a:t>
            </a:r>
            <a:r>
              <a:rPr lang="tr-TR" sz="2400" dirty="0" smtClean="0">
                <a:solidFill>
                  <a:srgbClr val="FFFFFF"/>
                </a:solidFill>
              </a:rPr>
              <a:t>kuru </a:t>
            </a:r>
            <a:r>
              <a:rPr lang="tr-TR" sz="2400" dirty="0">
                <a:solidFill>
                  <a:srgbClr val="FFFFFF"/>
                </a:solidFill>
              </a:rPr>
              <a:t>ısıtma </a:t>
            </a:r>
            <a:r>
              <a:rPr lang="tr-TR" sz="2400" dirty="0" smtClean="0">
                <a:solidFill>
                  <a:srgbClr val="FFFFFF"/>
                </a:solidFill>
              </a:rPr>
              <a:t>80-100 </a:t>
            </a:r>
            <a:r>
              <a:rPr lang="tr-TR" sz="2400" baseline="30000" dirty="0" smtClean="0">
                <a:solidFill>
                  <a:srgbClr val="FFFFFF"/>
                </a:solidFill>
              </a:rPr>
              <a:t>o</a:t>
            </a:r>
            <a:r>
              <a:rPr lang="tr-TR" sz="2400" dirty="0" smtClean="0">
                <a:solidFill>
                  <a:srgbClr val="FFFFFF"/>
                </a:solidFill>
              </a:rPr>
              <a:t>C. </a:t>
            </a:r>
          </a:p>
          <a:p>
            <a:r>
              <a:rPr lang="tr-TR" sz="2400" dirty="0" smtClean="0">
                <a:solidFill>
                  <a:srgbClr val="FFFF00"/>
                </a:solidFill>
              </a:rPr>
              <a:t>Basit </a:t>
            </a:r>
            <a:r>
              <a:rPr lang="tr-TR" sz="2400" dirty="0">
                <a:solidFill>
                  <a:srgbClr val="FFFF00"/>
                </a:solidFill>
              </a:rPr>
              <a:t>ekipman </a:t>
            </a:r>
            <a:r>
              <a:rPr lang="tr-TR" sz="2400" dirty="0" smtClean="0">
                <a:solidFill>
                  <a:srgbClr val="FFFF00"/>
                </a:solidFill>
              </a:rPr>
              <a:t> </a:t>
            </a:r>
          </a:p>
          <a:p>
            <a:r>
              <a:rPr lang="tr-TR" sz="2400" dirty="0" smtClean="0">
                <a:solidFill>
                  <a:srgbClr val="2F2B20"/>
                </a:solidFill>
              </a:rPr>
              <a:t>İşlem uzun süreli </a:t>
            </a:r>
          </a:p>
          <a:p>
            <a:r>
              <a:rPr lang="tr-TR" sz="2400" dirty="0" smtClean="0">
                <a:solidFill>
                  <a:srgbClr val="2F2B20"/>
                </a:solidFill>
              </a:rPr>
              <a:t>Homojen etki yok </a:t>
            </a:r>
          </a:p>
          <a:p>
            <a:r>
              <a:rPr lang="tr-TR" sz="2400" dirty="0" smtClean="0">
                <a:solidFill>
                  <a:srgbClr val="2F2B20"/>
                </a:solidFill>
              </a:rPr>
              <a:t>Besin </a:t>
            </a:r>
            <a:r>
              <a:rPr lang="tr-TR" sz="2400" dirty="0">
                <a:solidFill>
                  <a:srgbClr val="2F2B20"/>
                </a:solidFill>
              </a:rPr>
              <a:t>madde kaybı </a:t>
            </a:r>
            <a:r>
              <a:rPr lang="tr-TR" sz="2400" dirty="0" smtClean="0">
                <a:solidFill>
                  <a:srgbClr val="2F2B20"/>
                </a:solidFill>
              </a:rPr>
              <a:t> </a:t>
            </a:r>
            <a:r>
              <a:rPr lang="tr-TR" sz="2400" dirty="0">
                <a:solidFill>
                  <a:srgbClr val="2F2B20"/>
                </a:solidFill>
              </a:rPr>
              <a:t>K</a:t>
            </a:r>
            <a:r>
              <a:rPr lang="tr-TR" sz="2400" dirty="0" smtClean="0">
                <a:solidFill>
                  <a:srgbClr val="2F2B20"/>
                </a:solidFill>
              </a:rPr>
              <a:t>arbonizasyon</a:t>
            </a:r>
            <a:endParaRPr lang="tr-TR" sz="2400" dirty="0">
              <a:solidFill>
                <a:srgbClr val="2F2B20"/>
              </a:solidFill>
            </a:endParaRPr>
          </a:p>
          <a:p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7" name="Yuvarlatılmış Dikdörtgen 6"/>
          <p:cNvSpPr/>
          <p:nvPr/>
        </p:nvSpPr>
        <p:spPr>
          <a:xfrm>
            <a:off x="2653748" y="1086678"/>
            <a:ext cx="5744817" cy="55924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b="1" dirty="0">
                <a:solidFill>
                  <a:srgbClr val="FF0000"/>
                </a:solidFill>
              </a:rPr>
              <a:t>Yüksek basınç ve yüksek </a:t>
            </a:r>
            <a:r>
              <a:rPr lang="tr-TR" sz="3200" b="1" dirty="0" smtClean="0">
                <a:solidFill>
                  <a:srgbClr val="FF0000"/>
                </a:solidFill>
              </a:rPr>
              <a:t>ısı:</a:t>
            </a:r>
          </a:p>
          <a:p>
            <a:r>
              <a:rPr lang="tr-TR" sz="3200" dirty="0" smtClean="0">
                <a:solidFill>
                  <a:srgbClr val="FFFFFF"/>
                </a:solidFill>
              </a:rPr>
              <a:t>121 </a:t>
            </a:r>
            <a:r>
              <a:rPr lang="tr-TR" sz="3200" baseline="30000" dirty="0">
                <a:solidFill>
                  <a:srgbClr val="FFFFFF"/>
                </a:solidFill>
              </a:rPr>
              <a:t>o</a:t>
            </a:r>
            <a:r>
              <a:rPr lang="tr-TR" sz="3200" dirty="0">
                <a:solidFill>
                  <a:srgbClr val="FFFFFF"/>
                </a:solidFill>
              </a:rPr>
              <a:t>C ısı ve 1.0 kg/cm</a:t>
            </a:r>
            <a:r>
              <a:rPr lang="tr-TR" sz="3200" baseline="30000" dirty="0">
                <a:solidFill>
                  <a:srgbClr val="FFFFFF"/>
                </a:solidFill>
              </a:rPr>
              <a:t>2 </a:t>
            </a:r>
            <a:r>
              <a:rPr lang="tr-TR" sz="3200" dirty="0" smtClean="0">
                <a:solidFill>
                  <a:srgbClr val="FFFFFF"/>
                </a:solidFill>
              </a:rPr>
              <a:t>basınç </a:t>
            </a:r>
            <a:r>
              <a:rPr lang="tr-TR" sz="3200" dirty="0">
                <a:solidFill>
                  <a:srgbClr val="FFFFFF"/>
                </a:solidFill>
              </a:rPr>
              <a:t>15-20 </a:t>
            </a:r>
            <a:r>
              <a:rPr lang="tr-TR" sz="3200" dirty="0" err="1" smtClean="0">
                <a:solidFill>
                  <a:srgbClr val="FFFFFF"/>
                </a:solidFill>
              </a:rPr>
              <a:t>dak</a:t>
            </a:r>
            <a:r>
              <a:rPr lang="tr-TR" sz="3200" dirty="0" smtClean="0">
                <a:solidFill>
                  <a:srgbClr val="FFFFFF"/>
                </a:solidFill>
              </a:rPr>
              <a:t>. </a:t>
            </a:r>
          </a:p>
          <a:p>
            <a:r>
              <a:rPr lang="tr-TR" sz="3200" dirty="0" smtClean="0">
                <a:solidFill>
                  <a:srgbClr val="FFFFFF"/>
                </a:solidFill>
              </a:rPr>
              <a:t>115 </a:t>
            </a:r>
            <a:r>
              <a:rPr lang="tr-TR" sz="3200" baseline="30000" dirty="0">
                <a:solidFill>
                  <a:srgbClr val="FFFFFF"/>
                </a:solidFill>
              </a:rPr>
              <a:t>o</a:t>
            </a:r>
            <a:r>
              <a:rPr lang="tr-TR" sz="3200" dirty="0">
                <a:solidFill>
                  <a:srgbClr val="FFFFFF"/>
                </a:solidFill>
              </a:rPr>
              <a:t>C ısı ve 1.0 kg/cm</a:t>
            </a:r>
            <a:r>
              <a:rPr lang="tr-TR" sz="3200" baseline="30000" dirty="0">
                <a:solidFill>
                  <a:srgbClr val="FFFFFF"/>
                </a:solidFill>
              </a:rPr>
              <a:t>2 </a:t>
            </a:r>
            <a:r>
              <a:rPr lang="tr-TR" sz="3200" dirty="0" smtClean="0">
                <a:solidFill>
                  <a:srgbClr val="FFFFFF"/>
                </a:solidFill>
              </a:rPr>
              <a:t>basınç </a:t>
            </a:r>
            <a:r>
              <a:rPr lang="tr-TR" sz="3200" dirty="0">
                <a:solidFill>
                  <a:srgbClr val="FFFFFF"/>
                </a:solidFill>
              </a:rPr>
              <a:t>30 </a:t>
            </a:r>
            <a:r>
              <a:rPr lang="tr-TR" sz="3200" dirty="0" err="1" smtClean="0">
                <a:solidFill>
                  <a:srgbClr val="FFFFFF"/>
                </a:solidFill>
              </a:rPr>
              <a:t>dak</a:t>
            </a:r>
            <a:r>
              <a:rPr lang="tr-TR" sz="3200" dirty="0" smtClean="0">
                <a:solidFill>
                  <a:srgbClr val="FFFFFF"/>
                </a:solidFill>
              </a:rPr>
              <a:t>.</a:t>
            </a:r>
          </a:p>
          <a:p>
            <a:r>
              <a:rPr lang="tr-TR" sz="3200" dirty="0" smtClean="0">
                <a:solidFill>
                  <a:srgbClr val="FFFFFF"/>
                </a:solidFill>
              </a:rPr>
              <a:t>125 </a:t>
            </a:r>
            <a:r>
              <a:rPr lang="tr-TR" sz="3200" baseline="30000" dirty="0">
                <a:solidFill>
                  <a:srgbClr val="FFFFFF"/>
                </a:solidFill>
              </a:rPr>
              <a:t>o</a:t>
            </a:r>
            <a:r>
              <a:rPr lang="tr-TR" sz="3200" dirty="0">
                <a:solidFill>
                  <a:srgbClr val="FFFFFF"/>
                </a:solidFill>
              </a:rPr>
              <a:t>C ısı ve 1.0 kg/cm</a:t>
            </a:r>
            <a:r>
              <a:rPr lang="tr-TR" sz="3200" baseline="30000" dirty="0">
                <a:solidFill>
                  <a:srgbClr val="FFFFFF"/>
                </a:solidFill>
              </a:rPr>
              <a:t>2 </a:t>
            </a:r>
            <a:r>
              <a:rPr lang="tr-TR" sz="3200" dirty="0" smtClean="0">
                <a:solidFill>
                  <a:srgbClr val="FFFFFF"/>
                </a:solidFill>
              </a:rPr>
              <a:t>basınç </a:t>
            </a:r>
            <a:r>
              <a:rPr lang="tr-TR" sz="3200" dirty="0">
                <a:solidFill>
                  <a:srgbClr val="FFFFFF"/>
                </a:solidFill>
              </a:rPr>
              <a:t>15 </a:t>
            </a:r>
            <a:r>
              <a:rPr lang="tr-TR" sz="3200" dirty="0" err="1" smtClean="0">
                <a:solidFill>
                  <a:srgbClr val="FFFFFF"/>
                </a:solidFill>
              </a:rPr>
              <a:t>dak</a:t>
            </a:r>
            <a:r>
              <a:rPr lang="tr-TR" sz="3200" dirty="0" smtClean="0">
                <a:solidFill>
                  <a:srgbClr val="FFFFFF"/>
                </a:solidFill>
              </a:rPr>
              <a:t>.</a:t>
            </a:r>
          </a:p>
          <a:p>
            <a:r>
              <a:rPr lang="tr-TR" sz="3200" dirty="0" smtClean="0">
                <a:solidFill>
                  <a:srgbClr val="FFFFFF"/>
                </a:solidFill>
              </a:rPr>
              <a:t>Otoklav kullanılır.</a:t>
            </a:r>
          </a:p>
          <a:p>
            <a:r>
              <a:rPr lang="tr-TR" sz="3200" dirty="0" smtClean="0">
                <a:solidFill>
                  <a:srgbClr val="FFFF00"/>
                </a:solidFill>
              </a:rPr>
              <a:t>Daha </a:t>
            </a:r>
            <a:r>
              <a:rPr lang="tr-TR" sz="3200" dirty="0">
                <a:solidFill>
                  <a:srgbClr val="FFFF00"/>
                </a:solidFill>
              </a:rPr>
              <a:t>kısa </a:t>
            </a:r>
            <a:r>
              <a:rPr lang="tr-TR" sz="3200" dirty="0" smtClean="0">
                <a:solidFill>
                  <a:srgbClr val="FFFF00"/>
                </a:solidFill>
              </a:rPr>
              <a:t>zaman</a:t>
            </a:r>
          </a:p>
          <a:p>
            <a:r>
              <a:rPr lang="tr-TR" sz="3200" dirty="0" smtClean="0">
                <a:solidFill>
                  <a:srgbClr val="FFFF00"/>
                </a:solidFill>
              </a:rPr>
              <a:t>Daha </a:t>
            </a:r>
            <a:r>
              <a:rPr lang="tr-TR" sz="3200" dirty="0">
                <a:solidFill>
                  <a:srgbClr val="FFFF00"/>
                </a:solidFill>
              </a:rPr>
              <a:t>az besin maddesi </a:t>
            </a:r>
            <a:r>
              <a:rPr lang="tr-TR" sz="3200" dirty="0" smtClean="0">
                <a:solidFill>
                  <a:srgbClr val="FFFF00"/>
                </a:solidFill>
              </a:rPr>
              <a:t>kaybı </a:t>
            </a:r>
          </a:p>
          <a:p>
            <a:r>
              <a:rPr lang="tr-TR" sz="3200" dirty="0">
                <a:solidFill>
                  <a:srgbClr val="2F2B20"/>
                </a:solidFill>
              </a:rPr>
              <a:t>A</a:t>
            </a:r>
            <a:r>
              <a:rPr lang="tr-TR" sz="3200" dirty="0" smtClean="0">
                <a:solidFill>
                  <a:srgbClr val="2F2B20"/>
                </a:solidFill>
              </a:rPr>
              <a:t>ncak C</a:t>
            </a:r>
            <a:r>
              <a:rPr lang="tr-TR" sz="3200" dirty="0">
                <a:solidFill>
                  <a:srgbClr val="2F2B20"/>
                </a:solidFill>
              </a:rPr>
              <a:t>, B1, B6 ve A </a:t>
            </a:r>
            <a:r>
              <a:rPr lang="tr-TR" sz="3200" dirty="0" err="1" smtClean="0">
                <a:solidFill>
                  <a:srgbClr val="2F2B20"/>
                </a:solidFill>
              </a:rPr>
              <a:t>vit</a:t>
            </a:r>
            <a:r>
              <a:rPr lang="tr-TR" sz="3200" dirty="0" smtClean="0">
                <a:solidFill>
                  <a:srgbClr val="2F2B20"/>
                </a:solidFill>
              </a:rPr>
              <a:t> yıkılımı yüksek </a:t>
            </a:r>
            <a:endParaRPr lang="tr-TR" sz="3200" dirty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65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2295940" y="2"/>
            <a:ext cx="3677479" cy="9939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>
                <a:solidFill>
                  <a:srgbClr val="FFFFFF"/>
                </a:solidFill>
              </a:rPr>
              <a:t>Diyetlerin Dezenfeksiyonu</a:t>
            </a:r>
          </a:p>
          <a:p>
            <a:pPr algn="ctr"/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7" name="Yuvarlatılmış Dikdörtgen 6"/>
          <p:cNvSpPr/>
          <p:nvPr/>
        </p:nvSpPr>
        <p:spPr>
          <a:xfrm>
            <a:off x="376708" y="1086678"/>
            <a:ext cx="8021858" cy="55924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>
                <a:solidFill>
                  <a:srgbClr val="FF0000"/>
                </a:solidFill>
              </a:rPr>
              <a:t>Radyasyonla dezenfeksiyon: </a:t>
            </a:r>
            <a:endParaRPr lang="tr-TR" sz="3200" dirty="0" smtClean="0">
              <a:solidFill>
                <a:srgbClr val="FF0000"/>
              </a:solidFill>
            </a:endParaRPr>
          </a:p>
          <a:p>
            <a:r>
              <a:rPr lang="tr-TR" sz="3200" baseline="30000" dirty="0" smtClean="0">
                <a:solidFill>
                  <a:srgbClr val="FFFFFF"/>
                </a:solidFill>
              </a:rPr>
              <a:t>60</a:t>
            </a:r>
            <a:r>
              <a:rPr lang="tr-TR" sz="3200" dirty="0" smtClean="0">
                <a:solidFill>
                  <a:srgbClr val="FFFFFF"/>
                </a:solidFill>
              </a:rPr>
              <a:t>Co </a:t>
            </a:r>
            <a:r>
              <a:rPr lang="tr-TR" sz="3200" dirty="0">
                <a:solidFill>
                  <a:srgbClr val="FFFFFF"/>
                </a:solidFill>
              </a:rPr>
              <a:t>radyoaktif ışınları </a:t>
            </a:r>
            <a:endParaRPr lang="tr-TR" sz="3200" dirty="0" smtClean="0">
              <a:solidFill>
                <a:srgbClr val="FFFFFF"/>
              </a:solidFill>
            </a:endParaRPr>
          </a:p>
          <a:p>
            <a:r>
              <a:rPr lang="tr-TR" sz="3200" dirty="0" smtClean="0">
                <a:solidFill>
                  <a:srgbClr val="FFFF00"/>
                </a:solidFill>
              </a:rPr>
              <a:t>En </a:t>
            </a:r>
            <a:r>
              <a:rPr lang="tr-TR" sz="3200" dirty="0">
                <a:solidFill>
                  <a:srgbClr val="FFFF00"/>
                </a:solidFill>
              </a:rPr>
              <a:t>az besin maddesi </a:t>
            </a:r>
            <a:r>
              <a:rPr lang="tr-TR" sz="3200" dirty="0" smtClean="0">
                <a:solidFill>
                  <a:srgbClr val="FFFF00"/>
                </a:solidFill>
              </a:rPr>
              <a:t>kaybı </a:t>
            </a:r>
          </a:p>
          <a:p>
            <a:r>
              <a:rPr lang="tr-TR" sz="3200" dirty="0" smtClean="0">
                <a:solidFill>
                  <a:srgbClr val="2F2B20"/>
                </a:solidFill>
              </a:rPr>
              <a:t>Ekipmanın </a:t>
            </a:r>
            <a:r>
              <a:rPr lang="tr-TR" sz="3200" dirty="0">
                <a:solidFill>
                  <a:srgbClr val="2F2B20"/>
                </a:solidFill>
              </a:rPr>
              <a:t>maliyeti yüksektir.</a:t>
            </a:r>
          </a:p>
        </p:txBody>
      </p:sp>
    </p:spTree>
    <p:extLst>
      <p:ext uri="{BB962C8B-B14F-4D97-AF65-F5344CB8AC3E}">
        <p14:creationId xmlns:p14="http://schemas.microsoft.com/office/powerpoint/2010/main" val="97684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680693" y="181266"/>
            <a:ext cx="5582992" cy="12096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>
                <a:solidFill>
                  <a:srgbClr val="FFFFFF"/>
                </a:solidFill>
              </a:rPr>
              <a:t>Laboratuvar Hayvanlarında Besleme Yöntemleri</a:t>
            </a:r>
          </a:p>
          <a:p>
            <a:pPr algn="ctr"/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5" name="Yuvarlatılmış Dikdörtgen 4"/>
          <p:cNvSpPr/>
          <p:nvPr/>
        </p:nvSpPr>
        <p:spPr>
          <a:xfrm>
            <a:off x="1" y="1481073"/>
            <a:ext cx="8422783" cy="27818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>
                <a:solidFill>
                  <a:srgbClr val="FF0000"/>
                </a:solidFill>
              </a:rPr>
              <a:t>Ad </a:t>
            </a:r>
            <a:r>
              <a:rPr lang="tr-TR" sz="3200" dirty="0" err="1">
                <a:solidFill>
                  <a:srgbClr val="FF0000"/>
                </a:solidFill>
              </a:rPr>
              <a:t>libitum</a:t>
            </a:r>
            <a:r>
              <a:rPr lang="tr-TR" sz="3200" dirty="0">
                <a:solidFill>
                  <a:srgbClr val="FF0000"/>
                </a:solidFill>
              </a:rPr>
              <a:t> </a:t>
            </a:r>
            <a:r>
              <a:rPr lang="tr-TR" sz="3200" dirty="0" smtClean="0">
                <a:solidFill>
                  <a:srgbClr val="FF0000"/>
                </a:solidFill>
              </a:rPr>
              <a:t>besleme: </a:t>
            </a:r>
            <a:r>
              <a:rPr lang="tr-TR" sz="3200" dirty="0" smtClean="0">
                <a:solidFill>
                  <a:srgbClr val="FFFFFF"/>
                </a:solidFill>
              </a:rPr>
              <a:t>Sürekli erişim, </a:t>
            </a:r>
            <a:r>
              <a:rPr lang="tr-TR" sz="3200" dirty="0" smtClean="0">
                <a:solidFill>
                  <a:srgbClr val="FFFF00"/>
                </a:solidFill>
              </a:rPr>
              <a:t>kolaylık</a:t>
            </a:r>
            <a:endParaRPr lang="tr-TR" sz="3200" dirty="0">
              <a:solidFill>
                <a:srgbClr val="FFFF00"/>
              </a:solidFill>
            </a:endParaRPr>
          </a:p>
          <a:p>
            <a:r>
              <a:rPr lang="tr-TR" sz="3200" dirty="0">
                <a:solidFill>
                  <a:srgbClr val="FF0000"/>
                </a:solidFill>
              </a:rPr>
              <a:t>Öğünle </a:t>
            </a:r>
            <a:r>
              <a:rPr lang="tr-TR" sz="3200" dirty="0" smtClean="0">
                <a:solidFill>
                  <a:srgbClr val="FF0000"/>
                </a:solidFill>
              </a:rPr>
              <a:t>besleme: </a:t>
            </a:r>
            <a:r>
              <a:rPr lang="tr-TR" sz="3200" dirty="0" smtClean="0">
                <a:solidFill>
                  <a:srgbClr val="FFFF00"/>
                </a:solidFill>
              </a:rPr>
              <a:t>Kontrol avantajı</a:t>
            </a:r>
            <a:r>
              <a:rPr lang="tr-TR" sz="3200" dirty="0" smtClean="0">
                <a:solidFill>
                  <a:srgbClr val="FFFFFF"/>
                </a:solidFill>
              </a:rPr>
              <a:t>, araştırma, </a:t>
            </a:r>
          </a:p>
          <a:p>
            <a:r>
              <a:rPr lang="tr-TR" sz="3200" dirty="0" smtClean="0">
                <a:solidFill>
                  <a:srgbClr val="FF0000"/>
                </a:solidFill>
              </a:rPr>
              <a:t>Kısıtlı besleme: </a:t>
            </a:r>
            <a:r>
              <a:rPr lang="tr-TR" sz="3200" dirty="0" smtClean="0">
                <a:solidFill>
                  <a:srgbClr val="FFFFFF"/>
                </a:solidFill>
              </a:rPr>
              <a:t>diyet kısıtlanır, araştırma ve </a:t>
            </a:r>
            <a:r>
              <a:rPr lang="tr-TR" sz="3200" dirty="0" err="1" smtClean="0">
                <a:solidFill>
                  <a:srgbClr val="FFFFFF"/>
                </a:solidFill>
              </a:rPr>
              <a:t>kondüsyon</a:t>
            </a:r>
            <a:r>
              <a:rPr lang="tr-TR" sz="3200" dirty="0" smtClean="0">
                <a:solidFill>
                  <a:srgbClr val="FFFFFF"/>
                </a:solidFill>
              </a:rPr>
              <a:t> değişimi, </a:t>
            </a:r>
            <a:r>
              <a:rPr lang="tr-TR" sz="3200" dirty="0" err="1" smtClean="0">
                <a:solidFill>
                  <a:srgbClr val="2F2B20"/>
                </a:solidFill>
              </a:rPr>
              <a:t>malnütrisyon</a:t>
            </a:r>
            <a:r>
              <a:rPr lang="tr-TR" sz="3200" dirty="0" smtClean="0">
                <a:solidFill>
                  <a:srgbClr val="2F2B20"/>
                </a:solidFill>
              </a:rPr>
              <a:t>!!!!</a:t>
            </a:r>
            <a:endParaRPr lang="tr-TR" sz="3200" dirty="0">
              <a:solidFill>
                <a:srgbClr val="2F2B20"/>
              </a:solidFill>
            </a:endParaRPr>
          </a:p>
          <a:p>
            <a:endParaRPr lang="tr-T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386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Yuvarlatılmış Dikdörtgen 5"/>
          <p:cNvSpPr/>
          <p:nvPr/>
        </p:nvSpPr>
        <p:spPr>
          <a:xfrm>
            <a:off x="2" y="1"/>
            <a:ext cx="8509715" cy="4662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400" dirty="0" smtClean="0">
              <a:solidFill>
                <a:srgbClr val="FFFFFF"/>
              </a:solidFill>
            </a:endParaRPr>
          </a:p>
          <a:p>
            <a:r>
              <a:rPr lang="tr-TR" sz="2400" dirty="0" smtClean="0">
                <a:solidFill>
                  <a:srgbClr val="FFFFFF"/>
                </a:solidFill>
              </a:rPr>
              <a:t>Omnivor   Tahıl </a:t>
            </a:r>
            <a:r>
              <a:rPr lang="tr-TR" sz="2400" dirty="0">
                <a:solidFill>
                  <a:srgbClr val="FFFFFF"/>
                </a:solidFill>
              </a:rPr>
              <a:t>bazlı </a:t>
            </a:r>
            <a:r>
              <a:rPr lang="tr-TR" sz="2400" dirty="0" smtClean="0">
                <a:solidFill>
                  <a:srgbClr val="FFFFFF"/>
                </a:solidFill>
              </a:rPr>
              <a:t>diyet</a:t>
            </a:r>
          </a:p>
          <a:p>
            <a:r>
              <a:rPr lang="tr-TR" sz="2400" dirty="0" smtClean="0">
                <a:solidFill>
                  <a:srgbClr val="FFFFFF"/>
                </a:solidFill>
              </a:rPr>
              <a:t>Ad </a:t>
            </a:r>
            <a:r>
              <a:rPr lang="tr-TR" sz="2400" dirty="0" err="1" smtClean="0">
                <a:solidFill>
                  <a:srgbClr val="FFFFFF"/>
                </a:solidFill>
              </a:rPr>
              <a:t>libitum</a:t>
            </a:r>
            <a:endParaRPr lang="tr-TR" sz="2400" dirty="0" smtClean="0">
              <a:solidFill>
                <a:srgbClr val="FFFFFF"/>
              </a:solidFill>
            </a:endParaRPr>
          </a:p>
          <a:p>
            <a:r>
              <a:rPr lang="tr-TR" sz="2400" dirty="0" err="1" smtClean="0">
                <a:solidFill>
                  <a:srgbClr val="FFFFFF"/>
                </a:solidFill>
              </a:rPr>
              <a:t>Noktürnal</a:t>
            </a:r>
            <a:r>
              <a:rPr lang="tr-TR" sz="2400" dirty="0" smtClean="0">
                <a:solidFill>
                  <a:srgbClr val="FFFFFF"/>
                </a:solidFill>
              </a:rPr>
              <a:t> (ancak günün ¾’ünde yerler)</a:t>
            </a:r>
          </a:p>
          <a:p>
            <a:r>
              <a:rPr lang="tr-TR" sz="2400" dirty="0" err="1" smtClean="0">
                <a:solidFill>
                  <a:srgbClr val="FFFFFF"/>
                </a:solidFill>
              </a:rPr>
              <a:t>Pelet</a:t>
            </a:r>
            <a:r>
              <a:rPr lang="tr-TR" sz="2400" dirty="0" smtClean="0">
                <a:solidFill>
                  <a:srgbClr val="FFFFFF"/>
                </a:solidFill>
              </a:rPr>
              <a:t> yem</a:t>
            </a:r>
          </a:p>
          <a:p>
            <a:r>
              <a:rPr lang="tr-TR" sz="2400" dirty="0" err="1" smtClean="0">
                <a:solidFill>
                  <a:srgbClr val="FFFFFF"/>
                </a:solidFill>
              </a:rPr>
              <a:t>Koprofajik</a:t>
            </a:r>
            <a:r>
              <a:rPr lang="tr-TR" sz="2400" dirty="0" smtClean="0">
                <a:solidFill>
                  <a:srgbClr val="FFFFFF"/>
                </a:solidFill>
              </a:rPr>
              <a:t> (</a:t>
            </a:r>
            <a:r>
              <a:rPr lang="tr-TR" sz="2400" dirty="0" err="1" smtClean="0">
                <a:solidFill>
                  <a:srgbClr val="FFFFFF"/>
                </a:solidFill>
              </a:rPr>
              <a:t>sekotrof</a:t>
            </a:r>
            <a:r>
              <a:rPr lang="tr-TR" sz="2400" dirty="0">
                <a:solidFill>
                  <a:srgbClr val="FFFFFF"/>
                </a:solidFill>
              </a:rPr>
              <a:t> </a:t>
            </a:r>
            <a:r>
              <a:rPr lang="tr-TR" sz="2400" dirty="0" smtClean="0">
                <a:solidFill>
                  <a:srgbClr val="FFFFFF"/>
                </a:solidFill>
              </a:rPr>
              <a:t> B12 K </a:t>
            </a:r>
            <a:r>
              <a:rPr lang="tr-TR" sz="2400" dirty="0" err="1" smtClean="0">
                <a:solidFill>
                  <a:srgbClr val="FFFFFF"/>
                </a:solidFill>
              </a:rPr>
              <a:t>vit</a:t>
            </a:r>
            <a:r>
              <a:rPr lang="tr-TR" sz="2400" dirty="0" smtClean="0">
                <a:solidFill>
                  <a:srgbClr val="FFFFFF"/>
                </a:solidFill>
              </a:rPr>
              <a:t> %50-65)</a:t>
            </a:r>
          </a:p>
          <a:p>
            <a:r>
              <a:rPr lang="tr-TR" sz="2400" dirty="0" smtClean="0">
                <a:solidFill>
                  <a:srgbClr val="FFFFFF"/>
                </a:solidFill>
              </a:rPr>
              <a:t>Yemin azalması yemeyi güçleştirir</a:t>
            </a:r>
          </a:p>
          <a:p>
            <a:r>
              <a:rPr lang="tr-TR" sz="2400" dirty="0" smtClean="0">
                <a:solidFill>
                  <a:srgbClr val="FFFFFF"/>
                </a:solidFill>
              </a:rPr>
              <a:t>3-5 g/gün yem</a:t>
            </a:r>
          </a:p>
          <a:p>
            <a:r>
              <a:rPr lang="tr-TR" sz="2400" dirty="0" smtClean="0">
                <a:solidFill>
                  <a:srgbClr val="FFFFFF"/>
                </a:solidFill>
              </a:rPr>
              <a:t>Su 15ml/100g </a:t>
            </a:r>
            <a:r>
              <a:rPr lang="tr-TR" sz="2400" dirty="0" err="1" smtClean="0">
                <a:solidFill>
                  <a:srgbClr val="FFFFFF"/>
                </a:solidFill>
              </a:rPr>
              <a:t>ca</a:t>
            </a:r>
            <a:r>
              <a:rPr lang="tr-TR" sz="2400" dirty="0" smtClean="0">
                <a:solidFill>
                  <a:srgbClr val="FFFFFF"/>
                </a:solidFill>
              </a:rPr>
              <a:t> </a:t>
            </a:r>
          </a:p>
          <a:p>
            <a:r>
              <a:rPr lang="tr-TR" sz="2400" dirty="0" err="1" smtClean="0">
                <a:solidFill>
                  <a:srgbClr val="FFFFFF"/>
                </a:solidFill>
              </a:rPr>
              <a:t>Nipple</a:t>
            </a:r>
            <a:r>
              <a:rPr lang="tr-TR" sz="2400" dirty="0" smtClean="0">
                <a:solidFill>
                  <a:srgbClr val="FFFFFF"/>
                </a:solidFill>
              </a:rPr>
              <a:t> suluk</a:t>
            </a:r>
          </a:p>
          <a:p>
            <a:r>
              <a:rPr lang="tr-TR" sz="2400" dirty="0" smtClean="0">
                <a:solidFill>
                  <a:srgbClr val="FFFFFF"/>
                </a:solidFill>
              </a:rPr>
              <a:t>Sütten </a:t>
            </a:r>
            <a:r>
              <a:rPr lang="tr-TR" sz="2400" dirty="0">
                <a:solidFill>
                  <a:srgbClr val="FFFFFF"/>
                </a:solidFill>
              </a:rPr>
              <a:t>kesim </a:t>
            </a:r>
            <a:r>
              <a:rPr lang="tr-TR" sz="2400" dirty="0" smtClean="0">
                <a:solidFill>
                  <a:srgbClr val="FFFFFF"/>
                </a:solidFill>
              </a:rPr>
              <a:t>18-21 gün (8-12 g </a:t>
            </a:r>
            <a:r>
              <a:rPr lang="tr-TR" sz="2400" dirty="0" err="1" smtClean="0">
                <a:solidFill>
                  <a:srgbClr val="FFFFFF"/>
                </a:solidFill>
              </a:rPr>
              <a:t>ca</a:t>
            </a:r>
            <a:r>
              <a:rPr lang="tr-TR" sz="2400" dirty="0" smtClean="0">
                <a:solidFill>
                  <a:srgbClr val="FFFFFF"/>
                </a:solidFill>
              </a:rPr>
              <a:t>)</a:t>
            </a:r>
          </a:p>
          <a:p>
            <a:r>
              <a:rPr lang="tr-TR" dirty="0" smtClean="0">
                <a:solidFill>
                  <a:srgbClr val="FFFFFF"/>
                </a:solidFill>
              </a:rPr>
              <a:t> </a:t>
            </a:r>
          </a:p>
          <a:p>
            <a:pPr algn="ctr"/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5" name="Yuvarlatılmış Dikdörtgen 4"/>
          <p:cNvSpPr/>
          <p:nvPr/>
        </p:nvSpPr>
        <p:spPr>
          <a:xfrm>
            <a:off x="5380151" y="90152"/>
            <a:ext cx="2975020" cy="914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rgbClr val="FFFFFF"/>
                </a:solidFill>
              </a:rPr>
              <a:t>Farelerin Beslenmesi</a:t>
            </a:r>
          </a:p>
        </p:txBody>
      </p:sp>
      <p:sp>
        <p:nvSpPr>
          <p:cNvPr id="2" name="Yuvarlatılmış Dikdörtgen 1"/>
          <p:cNvSpPr/>
          <p:nvPr/>
        </p:nvSpPr>
        <p:spPr>
          <a:xfrm>
            <a:off x="115911" y="4752304"/>
            <a:ext cx="8393806" cy="18545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smtClean="0">
                <a:solidFill>
                  <a:srgbClr val="FFFFFF"/>
                </a:solidFill>
              </a:rPr>
              <a:t>Yaşam payı: 735kJ SE/kg CA</a:t>
            </a:r>
            <a:r>
              <a:rPr lang="tr-TR" sz="2400" baseline="30000" dirty="0" smtClean="0">
                <a:solidFill>
                  <a:srgbClr val="FFFFFF"/>
                </a:solidFill>
              </a:rPr>
              <a:t>0,75</a:t>
            </a:r>
            <a:r>
              <a:rPr lang="tr-TR" sz="2400" dirty="0" smtClean="0">
                <a:solidFill>
                  <a:srgbClr val="FFFFFF"/>
                </a:solidFill>
              </a:rPr>
              <a:t>/gün,  % 4-5 HY</a:t>
            </a:r>
          </a:p>
          <a:p>
            <a:endParaRPr lang="tr-TR" sz="2400" dirty="0">
              <a:solidFill>
                <a:srgbClr val="FFFFFF"/>
              </a:solidFill>
            </a:endParaRPr>
          </a:p>
          <a:p>
            <a:r>
              <a:rPr lang="tr-TR" sz="2400" dirty="0" smtClean="0">
                <a:solidFill>
                  <a:srgbClr val="FFFFFF"/>
                </a:solidFill>
              </a:rPr>
              <a:t>Büyüme döneminde: 10,4 - 12,6 </a:t>
            </a:r>
            <a:r>
              <a:rPr lang="tr-TR" sz="2400" dirty="0">
                <a:solidFill>
                  <a:srgbClr val="FFFFFF"/>
                </a:solidFill>
              </a:rPr>
              <a:t>MJ/kg </a:t>
            </a:r>
            <a:r>
              <a:rPr lang="tr-TR" sz="2400" dirty="0" smtClean="0">
                <a:solidFill>
                  <a:srgbClr val="FFFFFF"/>
                </a:solidFill>
              </a:rPr>
              <a:t>ME </a:t>
            </a:r>
            <a:r>
              <a:rPr lang="tr-TR" sz="2400" dirty="0">
                <a:solidFill>
                  <a:srgbClr val="FFFFFF"/>
                </a:solidFill>
              </a:rPr>
              <a:t>enerji, %20 HP, %7-11 HY ve % 6 HS </a:t>
            </a:r>
            <a:endParaRPr lang="tr-TR" sz="2400" dirty="0" smtClean="0">
              <a:solidFill>
                <a:srgbClr val="FFFFFF"/>
              </a:solidFill>
            </a:endParaRPr>
          </a:p>
          <a:p>
            <a:endParaRPr lang="tr-TR" sz="2400" dirty="0" smtClean="0">
              <a:solidFill>
                <a:srgbClr val="FFFFFF"/>
              </a:solidFill>
            </a:endParaRPr>
          </a:p>
          <a:p>
            <a:r>
              <a:rPr lang="tr-TR" sz="2400" dirty="0" smtClean="0">
                <a:solidFill>
                  <a:srgbClr val="FFFFFF"/>
                </a:solidFill>
              </a:rPr>
              <a:t>Gebelik-</a:t>
            </a:r>
            <a:r>
              <a:rPr lang="tr-TR" sz="2400" dirty="0" err="1" smtClean="0">
                <a:solidFill>
                  <a:srgbClr val="FFFFFF"/>
                </a:solidFill>
              </a:rPr>
              <a:t>laktasyon</a:t>
            </a:r>
            <a:r>
              <a:rPr lang="tr-TR" sz="2400" dirty="0" smtClean="0">
                <a:solidFill>
                  <a:srgbClr val="FFFFFF"/>
                </a:solidFill>
              </a:rPr>
              <a:t>: </a:t>
            </a:r>
            <a:r>
              <a:rPr lang="tr-TR" sz="2400" dirty="0">
                <a:solidFill>
                  <a:srgbClr val="FFFFFF"/>
                </a:solidFill>
              </a:rPr>
              <a:t>17,6 MJ/kg </a:t>
            </a:r>
            <a:r>
              <a:rPr lang="tr-TR" sz="2400" dirty="0" smtClean="0">
                <a:solidFill>
                  <a:srgbClr val="FFFFFF"/>
                </a:solidFill>
              </a:rPr>
              <a:t>ME</a:t>
            </a:r>
            <a:endParaRPr lang="tr-TR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1550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64206" y="540914"/>
            <a:ext cx="6906296" cy="28462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smtClean="0">
                <a:solidFill>
                  <a:srgbClr val="FFFF00"/>
                </a:solidFill>
              </a:rPr>
              <a:t>ADEK </a:t>
            </a:r>
            <a:r>
              <a:rPr lang="tr-TR" sz="2400" dirty="0" err="1" smtClean="0">
                <a:solidFill>
                  <a:srgbClr val="FFFF00"/>
                </a:solidFill>
              </a:rPr>
              <a:t>vit</a:t>
            </a:r>
            <a:r>
              <a:rPr lang="tr-TR" sz="2400" dirty="0" smtClean="0">
                <a:solidFill>
                  <a:srgbClr val="FFFF00"/>
                </a:solidFill>
              </a:rPr>
              <a:t>  </a:t>
            </a:r>
            <a:r>
              <a:rPr lang="tr-TR" sz="2400" dirty="0">
                <a:solidFill>
                  <a:srgbClr val="FFFF00"/>
                </a:solidFill>
              </a:rPr>
              <a:t>uzun süre depolama </a:t>
            </a:r>
            <a:endParaRPr lang="tr-TR" sz="2400" dirty="0" smtClean="0">
              <a:solidFill>
                <a:srgbClr val="FFFF00"/>
              </a:solidFill>
            </a:endParaRPr>
          </a:p>
          <a:p>
            <a:r>
              <a:rPr lang="tr-TR" sz="2400" dirty="0" smtClean="0">
                <a:solidFill>
                  <a:srgbClr val="FFFF00"/>
                </a:solidFill>
              </a:rPr>
              <a:t>C </a:t>
            </a:r>
            <a:r>
              <a:rPr lang="tr-TR" sz="2400" dirty="0" err="1" smtClean="0">
                <a:solidFill>
                  <a:srgbClr val="FFFF00"/>
                </a:solidFill>
              </a:rPr>
              <a:t>vit</a:t>
            </a:r>
            <a:r>
              <a:rPr lang="tr-TR" sz="2400" dirty="0" smtClean="0">
                <a:solidFill>
                  <a:srgbClr val="FFFF00"/>
                </a:solidFill>
              </a:rPr>
              <a:t> </a:t>
            </a:r>
            <a:r>
              <a:rPr lang="tr-TR" sz="2400" dirty="0">
                <a:solidFill>
                  <a:srgbClr val="FFFF00"/>
                </a:solidFill>
              </a:rPr>
              <a:t>kendileri </a:t>
            </a:r>
            <a:r>
              <a:rPr lang="tr-TR" sz="2400" dirty="0" smtClean="0">
                <a:solidFill>
                  <a:srgbClr val="FFFF00"/>
                </a:solidFill>
              </a:rPr>
              <a:t>sentezleyebilir </a:t>
            </a:r>
            <a:r>
              <a:rPr lang="tr-TR" sz="2400" dirty="0" smtClean="0">
                <a:solidFill>
                  <a:srgbClr val="FFFFFF"/>
                </a:solidFill>
              </a:rPr>
              <a:t>(</a:t>
            </a:r>
            <a:r>
              <a:rPr lang="tr-TR" sz="2400" dirty="0" smtClean="0">
                <a:solidFill>
                  <a:srgbClr val="2F2B20"/>
                </a:solidFill>
              </a:rPr>
              <a:t>C57BL/6 hariç</a:t>
            </a:r>
            <a:r>
              <a:rPr lang="tr-TR" sz="2400" dirty="0" smtClean="0">
                <a:solidFill>
                  <a:srgbClr val="FFFFFF"/>
                </a:solidFill>
              </a:rPr>
              <a:t>)</a:t>
            </a:r>
          </a:p>
          <a:p>
            <a:r>
              <a:rPr lang="tr-TR" sz="2400" dirty="0" smtClean="0">
                <a:solidFill>
                  <a:srgbClr val="2F2B20"/>
                </a:solidFill>
              </a:rPr>
              <a:t>Diyete çıplak elle dokunulmamalı !!! </a:t>
            </a:r>
            <a:endParaRPr lang="tr-TR" sz="2400" dirty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8496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Yuvarlatılmış Dikdörtgen 4"/>
          <p:cNvSpPr/>
          <p:nvPr/>
        </p:nvSpPr>
        <p:spPr>
          <a:xfrm>
            <a:off x="1" y="-1"/>
            <a:ext cx="8480738" cy="50871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smtClean="0">
                <a:solidFill>
                  <a:srgbClr val="FFFFFF"/>
                </a:solidFill>
              </a:rPr>
              <a:t>Omnivor</a:t>
            </a:r>
          </a:p>
          <a:p>
            <a:r>
              <a:rPr lang="tr-TR" sz="2400" dirty="0" smtClean="0">
                <a:solidFill>
                  <a:srgbClr val="FFFFFF"/>
                </a:solidFill>
              </a:rPr>
              <a:t>Düzenleme farelere benzer</a:t>
            </a:r>
          </a:p>
          <a:p>
            <a:r>
              <a:rPr lang="tr-TR" sz="2400" dirty="0" smtClean="0">
                <a:solidFill>
                  <a:srgbClr val="FFFFFF"/>
                </a:solidFill>
              </a:rPr>
              <a:t>Ad-</a:t>
            </a:r>
            <a:r>
              <a:rPr lang="tr-TR" sz="2400" dirty="0" err="1" smtClean="0">
                <a:solidFill>
                  <a:srgbClr val="FFFFFF"/>
                </a:solidFill>
              </a:rPr>
              <a:t>libitum</a:t>
            </a:r>
            <a:r>
              <a:rPr lang="tr-TR" sz="2400" dirty="0" smtClean="0">
                <a:solidFill>
                  <a:srgbClr val="FFFFFF"/>
                </a:solidFill>
              </a:rPr>
              <a:t> </a:t>
            </a:r>
          </a:p>
          <a:p>
            <a:r>
              <a:rPr lang="tr-TR" sz="2400" dirty="0" err="1" smtClean="0">
                <a:solidFill>
                  <a:srgbClr val="FFFFFF"/>
                </a:solidFill>
              </a:rPr>
              <a:t>Noktürnal</a:t>
            </a:r>
            <a:r>
              <a:rPr lang="tr-TR" sz="2400" dirty="0" smtClean="0">
                <a:solidFill>
                  <a:srgbClr val="FFFFFF"/>
                </a:solidFill>
              </a:rPr>
              <a:t> </a:t>
            </a:r>
          </a:p>
          <a:p>
            <a:r>
              <a:rPr lang="tr-TR" sz="2400" dirty="0" smtClean="0">
                <a:solidFill>
                  <a:srgbClr val="FFFFFF"/>
                </a:solidFill>
              </a:rPr>
              <a:t>Yem:15-20 g/gün</a:t>
            </a:r>
          </a:p>
          <a:p>
            <a:r>
              <a:rPr lang="tr-TR" sz="2400" dirty="0" err="1" smtClean="0">
                <a:solidFill>
                  <a:srgbClr val="FFFFFF"/>
                </a:solidFill>
              </a:rPr>
              <a:t>Laktasyon</a:t>
            </a:r>
            <a:r>
              <a:rPr lang="tr-TR" sz="2400" dirty="0" smtClean="0">
                <a:solidFill>
                  <a:srgbClr val="FFFFFF"/>
                </a:solidFill>
              </a:rPr>
              <a:t> yem: 30-40 g/gün</a:t>
            </a:r>
          </a:p>
          <a:p>
            <a:r>
              <a:rPr lang="tr-TR" sz="2400" dirty="0" smtClean="0">
                <a:solidFill>
                  <a:srgbClr val="FFFFFF"/>
                </a:solidFill>
              </a:rPr>
              <a:t>Su: 10-12ml/100 g </a:t>
            </a:r>
            <a:r>
              <a:rPr lang="tr-TR" sz="2400" dirty="0" err="1" smtClean="0">
                <a:solidFill>
                  <a:srgbClr val="FFFFFF"/>
                </a:solidFill>
              </a:rPr>
              <a:t>ca</a:t>
            </a:r>
            <a:endParaRPr lang="tr-TR" sz="2400" dirty="0">
              <a:solidFill>
                <a:srgbClr val="FFFFFF"/>
              </a:solidFill>
            </a:endParaRPr>
          </a:p>
          <a:p>
            <a:r>
              <a:rPr lang="tr-TR" sz="2400" dirty="0">
                <a:solidFill>
                  <a:srgbClr val="FFFFFF"/>
                </a:solidFill>
              </a:rPr>
              <a:t>Pasaj 12 ila 24 saat </a:t>
            </a:r>
            <a:endParaRPr lang="tr-TR" sz="2400" dirty="0" smtClean="0">
              <a:solidFill>
                <a:srgbClr val="FFFFFF"/>
              </a:solidFill>
            </a:endParaRPr>
          </a:p>
          <a:p>
            <a:r>
              <a:rPr lang="de-DE" sz="2400" dirty="0" err="1">
                <a:solidFill>
                  <a:srgbClr val="FFFFFF"/>
                </a:solidFill>
              </a:rPr>
              <a:t>Sütten</a:t>
            </a:r>
            <a:r>
              <a:rPr lang="de-DE" sz="2400" dirty="0">
                <a:solidFill>
                  <a:srgbClr val="FFFFFF"/>
                </a:solidFill>
              </a:rPr>
              <a:t> </a:t>
            </a:r>
            <a:r>
              <a:rPr lang="de-DE" sz="2400" dirty="0" err="1" smtClean="0">
                <a:solidFill>
                  <a:srgbClr val="FFFFFF"/>
                </a:solidFill>
              </a:rPr>
              <a:t>kesim</a:t>
            </a:r>
            <a:r>
              <a:rPr lang="tr-TR" sz="2400" dirty="0" smtClean="0">
                <a:solidFill>
                  <a:srgbClr val="FFFFFF"/>
                </a:solidFill>
              </a:rPr>
              <a:t> </a:t>
            </a:r>
            <a:r>
              <a:rPr lang="de-DE" sz="2400" dirty="0" smtClean="0">
                <a:solidFill>
                  <a:srgbClr val="FFFFFF"/>
                </a:solidFill>
              </a:rPr>
              <a:t>21</a:t>
            </a:r>
            <a:r>
              <a:rPr lang="de-DE" sz="2400" dirty="0">
                <a:solidFill>
                  <a:srgbClr val="FFFFFF"/>
                </a:solidFill>
              </a:rPr>
              <a:t>. </a:t>
            </a:r>
            <a:r>
              <a:rPr lang="de-DE" sz="2400" dirty="0" err="1" smtClean="0">
                <a:solidFill>
                  <a:srgbClr val="FFFFFF"/>
                </a:solidFill>
              </a:rPr>
              <a:t>gün</a:t>
            </a:r>
            <a:r>
              <a:rPr lang="tr-TR" sz="2400" dirty="0" smtClean="0">
                <a:solidFill>
                  <a:srgbClr val="FFFFFF"/>
                </a:solidFill>
              </a:rPr>
              <a:t> (45 gün daha iyi) (45 g </a:t>
            </a:r>
            <a:r>
              <a:rPr lang="tr-TR" sz="2400" dirty="0" err="1" smtClean="0">
                <a:solidFill>
                  <a:srgbClr val="FFFFFF"/>
                </a:solidFill>
              </a:rPr>
              <a:t>ca</a:t>
            </a:r>
            <a:r>
              <a:rPr lang="tr-TR" sz="2400" dirty="0" smtClean="0">
                <a:solidFill>
                  <a:srgbClr val="FFFFFF"/>
                </a:solidFill>
              </a:rPr>
              <a:t>)</a:t>
            </a:r>
          </a:p>
          <a:p>
            <a:r>
              <a:rPr lang="tr-TR" sz="2400" dirty="0" err="1" smtClean="0">
                <a:solidFill>
                  <a:srgbClr val="FFFFFF"/>
                </a:solidFill>
              </a:rPr>
              <a:t>Pelet</a:t>
            </a:r>
            <a:r>
              <a:rPr lang="tr-TR" sz="2400" dirty="0" smtClean="0">
                <a:solidFill>
                  <a:srgbClr val="FFFFFF"/>
                </a:solidFill>
              </a:rPr>
              <a:t> yem 12.gün </a:t>
            </a:r>
            <a:r>
              <a:rPr lang="de-DE" sz="2400" dirty="0" smtClean="0">
                <a:solidFill>
                  <a:srgbClr val="FFFFFF"/>
                </a:solidFill>
              </a:rPr>
              <a:t> </a:t>
            </a:r>
            <a:endParaRPr lang="tr-TR" sz="2400" dirty="0" smtClean="0">
              <a:solidFill>
                <a:srgbClr val="FFFFFF"/>
              </a:solidFill>
            </a:endParaRPr>
          </a:p>
          <a:p>
            <a:endParaRPr lang="tr-TR" sz="2400" dirty="0">
              <a:solidFill>
                <a:srgbClr val="FFFFFF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5892085" y="-103031"/>
            <a:ext cx="2665927" cy="914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>
                <a:solidFill>
                  <a:srgbClr val="FFFFFF"/>
                </a:solidFill>
              </a:rPr>
              <a:t>Sıçanların Beslenmesi</a:t>
            </a:r>
          </a:p>
        </p:txBody>
      </p:sp>
      <p:sp>
        <p:nvSpPr>
          <p:cNvPr id="6" name="Yuvarlatılmış Dikdörtgen 5"/>
          <p:cNvSpPr/>
          <p:nvPr/>
        </p:nvSpPr>
        <p:spPr>
          <a:xfrm>
            <a:off x="106252" y="5235265"/>
            <a:ext cx="8104031" cy="14553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err="1" smtClean="0">
                <a:solidFill>
                  <a:srgbClr val="2F2B20"/>
                </a:solidFill>
              </a:rPr>
              <a:t>Esansiyel</a:t>
            </a:r>
            <a:r>
              <a:rPr lang="tr-TR" sz="2400" dirty="0" smtClean="0">
                <a:solidFill>
                  <a:srgbClr val="2F2B20"/>
                </a:solidFill>
              </a:rPr>
              <a:t> </a:t>
            </a:r>
            <a:r>
              <a:rPr lang="tr-TR" sz="2400" dirty="0">
                <a:solidFill>
                  <a:srgbClr val="2F2B20"/>
                </a:solidFill>
              </a:rPr>
              <a:t>yağ </a:t>
            </a:r>
            <a:r>
              <a:rPr lang="tr-TR" sz="2400" dirty="0" smtClean="0">
                <a:solidFill>
                  <a:srgbClr val="2F2B20"/>
                </a:solidFill>
              </a:rPr>
              <a:t>asitleri!!!!</a:t>
            </a:r>
          </a:p>
          <a:p>
            <a:r>
              <a:rPr lang="tr-TR" sz="2400" dirty="0">
                <a:solidFill>
                  <a:srgbClr val="2F2B20"/>
                </a:solidFill>
              </a:rPr>
              <a:t> </a:t>
            </a:r>
            <a:r>
              <a:rPr lang="tr-TR" sz="2400" dirty="0">
                <a:solidFill>
                  <a:srgbClr val="FFFFFF"/>
                </a:solidFill>
              </a:rPr>
              <a:t>büyümede gecikme, dermatit</a:t>
            </a:r>
            <a:r>
              <a:rPr lang="tr-TR" sz="2400" dirty="0" smtClean="0">
                <a:solidFill>
                  <a:srgbClr val="FFFFFF"/>
                </a:solidFill>
              </a:rPr>
              <a:t>, </a:t>
            </a:r>
            <a:r>
              <a:rPr lang="tr-TR" sz="2400" dirty="0" err="1" smtClean="0">
                <a:solidFill>
                  <a:srgbClr val="FFFFFF"/>
                </a:solidFill>
              </a:rPr>
              <a:t>kaudal</a:t>
            </a:r>
            <a:r>
              <a:rPr lang="tr-TR" sz="2400" dirty="0" smtClean="0">
                <a:solidFill>
                  <a:srgbClr val="FFFFFF"/>
                </a:solidFill>
              </a:rPr>
              <a:t> </a:t>
            </a:r>
            <a:r>
              <a:rPr lang="tr-TR" sz="2400" dirty="0">
                <a:solidFill>
                  <a:srgbClr val="FFFFFF"/>
                </a:solidFill>
              </a:rPr>
              <a:t>nekroz</a:t>
            </a:r>
            <a:r>
              <a:rPr lang="tr-TR" sz="2400" dirty="0" smtClean="0">
                <a:solidFill>
                  <a:srgbClr val="FFFFFF"/>
                </a:solidFill>
              </a:rPr>
              <a:t>, yağlı </a:t>
            </a:r>
            <a:r>
              <a:rPr lang="tr-TR" sz="2400" dirty="0">
                <a:solidFill>
                  <a:srgbClr val="FFFFFF"/>
                </a:solidFill>
              </a:rPr>
              <a:t>karaciğer</a:t>
            </a:r>
            <a:r>
              <a:rPr lang="tr-TR" sz="2400" dirty="0" smtClean="0">
                <a:solidFill>
                  <a:srgbClr val="FFFFFF"/>
                </a:solidFill>
              </a:rPr>
              <a:t>, üremede azalma</a:t>
            </a:r>
          </a:p>
          <a:p>
            <a:r>
              <a:rPr lang="tr-TR" sz="2400" dirty="0" smtClean="0">
                <a:solidFill>
                  <a:srgbClr val="FFFFFF"/>
                </a:solidFill>
              </a:rPr>
              <a:t>bozulmuş </a:t>
            </a:r>
            <a:r>
              <a:rPr lang="tr-TR" sz="2400" dirty="0">
                <a:solidFill>
                  <a:srgbClr val="FFFFFF"/>
                </a:solidFill>
              </a:rPr>
              <a:t>su </a:t>
            </a:r>
            <a:r>
              <a:rPr lang="tr-TR" sz="2400" dirty="0" smtClean="0">
                <a:solidFill>
                  <a:srgbClr val="FFFFFF"/>
                </a:solidFill>
              </a:rPr>
              <a:t>dengesi, cildin </a:t>
            </a:r>
            <a:r>
              <a:rPr lang="tr-TR" sz="2400" dirty="0">
                <a:solidFill>
                  <a:srgbClr val="FFFFFF"/>
                </a:solidFill>
              </a:rPr>
              <a:t>geçirgenliğinde artış </a:t>
            </a:r>
          </a:p>
        </p:txBody>
      </p:sp>
    </p:spTree>
    <p:extLst>
      <p:ext uri="{BB962C8B-B14F-4D97-AF65-F5344CB8AC3E}">
        <p14:creationId xmlns:p14="http://schemas.microsoft.com/office/powerpoint/2010/main" val="55043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Yuvarlatılmış Dikdörtgen 4"/>
          <p:cNvSpPr/>
          <p:nvPr/>
        </p:nvSpPr>
        <p:spPr>
          <a:xfrm>
            <a:off x="-96592" y="-90152"/>
            <a:ext cx="8577331" cy="68386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err="1" smtClean="0">
                <a:solidFill>
                  <a:srgbClr val="FFFFFF"/>
                </a:solidFill>
              </a:rPr>
              <a:t>Herbivor</a:t>
            </a:r>
            <a:r>
              <a:rPr lang="tr-TR" sz="2400" dirty="0" smtClean="0">
                <a:solidFill>
                  <a:srgbClr val="FFFFFF"/>
                </a:solidFill>
              </a:rPr>
              <a:t> (</a:t>
            </a:r>
            <a:r>
              <a:rPr lang="tr-TR" sz="2400" dirty="0" err="1" smtClean="0">
                <a:solidFill>
                  <a:srgbClr val="FFFFFF"/>
                </a:solidFill>
              </a:rPr>
              <a:t>pelet+kuru</a:t>
            </a:r>
            <a:r>
              <a:rPr lang="tr-TR" sz="2400" dirty="0" smtClean="0">
                <a:solidFill>
                  <a:srgbClr val="FFFFFF"/>
                </a:solidFill>
              </a:rPr>
              <a:t> ot)</a:t>
            </a:r>
          </a:p>
          <a:p>
            <a:r>
              <a:rPr lang="tr-TR" sz="2400" dirty="0">
                <a:solidFill>
                  <a:srgbClr val="FFFFFF"/>
                </a:solidFill>
              </a:rPr>
              <a:t>%10-18 </a:t>
            </a:r>
            <a:r>
              <a:rPr lang="tr-TR" sz="2400" dirty="0" smtClean="0">
                <a:solidFill>
                  <a:srgbClr val="FFFFFF"/>
                </a:solidFill>
              </a:rPr>
              <a:t>HS</a:t>
            </a:r>
          </a:p>
          <a:p>
            <a:r>
              <a:rPr lang="tr-TR" sz="2400" dirty="0" err="1" smtClean="0">
                <a:solidFill>
                  <a:srgbClr val="FFFFFF"/>
                </a:solidFill>
              </a:rPr>
              <a:t>sekumları</a:t>
            </a:r>
            <a:r>
              <a:rPr lang="tr-TR" sz="2400" dirty="0" smtClean="0">
                <a:solidFill>
                  <a:srgbClr val="FFFFFF"/>
                </a:solidFill>
              </a:rPr>
              <a:t> </a:t>
            </a:r>
            <a:r>
              <a:rPr lang="tr-TR" sz="2400" dirty="0">
                <a:solidFill>
                  <a:srgbClr val="FFFFFF"/>
                </a:solidFill>
              </a:rPr>
              <a:t>sindirim sisteminin %65’ini </a:t>
            </a:r>
            <a:r>
              <a:rPr lang="tr-TR" sz="2400" dirty="0" smtClean="0">
                <a:solidFill>
                  <a:srgbClr val="FFFFFF"/>
                </a:solidFill>
              </a:rPr>
              <a:t>oluştur</a:t>
            </a:r>
          </a:p>
          <a:p>
            <a:r>
              <a:rPr lang="fi-FI" sz="2400" dirty="0">
                <a:solidFill>
                  <a:srgbClr val="FFFFFF"/>
                </a:solidFill>
              </a:rPr>
              <a:t>sıçanın kolonik fermente kapasitesinin 2.5 </a:t>
            </a:r>
            <a:r>
              <a:rPr lang="fi-FI" sz="2400" dirty="0" smtClean="0">
                <a:solidFill>
                  <a:srgbClr val="FFFFFF"/>
                </a:solidFill>
              </a:rPr>
              <a:t>katı</a:t>
            </a:r>
            <a:endParaRPr lang="tr-TR" sz="2400" dirty="0" smtClean="0">
              <a:solidFill>
                <a:srgbClr val="FFFFFF"/>
              </a:solidFill>
            </a:endParaRPr>
          </a:p>
          <a:p>
            <a:r>
              <a:rPr lang="tr-TR" sz="2400" dirty="0">
                <a:solidFill>
                  <a:srgbClr val="FFFFFF"/>
                </a:solidFill>
              </a:rPr>
              <a:t>midelerinin giriş kısmında </a:t>
            </a:r>
            <a:r>
              <a:rPr lang="tr-TR" sz="2400" dirty="0" err="1">
                <a:solidFill>
                  <a:srgbClr val="FFFFFF"/>
                </a:solidFill>
              </a:rPr>
              <a:t>glandular</a:t>
            </a:r>
            <a:r>
              <a:rPr lang="tr-TR" sz="2400" dirty="0">
                <a:solidFill>
                  <a:srgbClr val="FFFFFF"/>
                </a:solidFill>
              </a:rPr>
              <a:t> </a:t>
            </a:r>
            <a:r>
              <a:rPr lang="tr-TR" sz="2400" dirty="0" err="1">
                <a:solidFill>
                  <a:srgbClr val="FFFFFF"/>
                </a:solidFill>
              </a:rPr>
              <a:t>epitel</a:t>
            </a:r>
            <a:r>
              <a:rPr lang="tr-TR" sz="2400" dirty="0">
                <a:solidFill>
                  <a:srgbClr val="FFFFFF"/>
                </a:solidFill>
              </a:rPr>
              <a:t> </a:t>
            </a:r>
            <a:endParaRPr lang="tr-TR" sz="2400" dirty="0" smtClean="0">
              <a:solidFill>
                <a:srgbClr val="FFFFFF"/>
              </a:solidFill>
            </a:endParaRPr>
          </a:p>
          <a:p>
            <a:r>
              <a:rPr lang="tr-TR" sz="2400" dirty="0" err="1">
                <a:solidFill>
                  <a:srgbClr val="FFFFFF"/>
                </a:solidFill>
              </a:rPr>
              <a:t>Peletler</a:t>
            </a:r>
            <a:r>
              <a:rPr lang="tr-TR" sz="2400" dirty="0">
                <a:solidFill>
                  <a:srgbClr val="FFFFFF"/>
                </a:solidFill>
              </a:rPr>
              <a:t>  her 4 birim yem için bir birim su olacak şekilde su ile </a:t>
            </a:r>
            <a:r>
              <a:rPr lang="tr-TR" sz="2400" dirty="0" smtClean="0">
                <a:solidFill>
                  <a:srgbClr val="FFFFFF"/>
                </a:solidFill>
              </a:rPr>
              <a:t>ıslatılmalıdır</a:t>
            </a:r>
            <a:endParaRPr lang="tr-TR" sz="2400" dirty="0">
              <a:solidFill>
                <a:srgbClr val="FFFFFF"/>
              </a:solidFill>
            </a:endParaRPr>
          </a:p>
          <a:p>
            <a:r>
              <a:rPr lang="tr-TR" sz="2400" dirty="0" smtClean="0">
                <a:solidFill>
                  <a:srgbClr val="2F2B20"/>
                </a:solidFill>
              </a:rPr>
              <a:t>Kuru ot yemezse tüylerini yolar</a:t>
            </a:r>
          </a:p>
          <a:p>
            <a:endParaRPr lang="tr-TR" sz="2400" dirty="0" smtClean="0">
              <a:solidFill>
                <a:srgbClr val="2F2B20"/>
              </a:solidFill>
            </a:endParaRPr>
          </a:p>
          <a:p>
            <a:r>
              <a:rPr lang="tr-TR" sz="2400" dirty="0" smtClean="0">
                <a:solidFill>
                  <a:srgbClr val="FFFFFF"/>
                </a:solidFill>
              </a:rPr>
              <a:t>Bağırsakta </a:t>
            </a:r>
            <a:r>
              <a:rPr lang="tr-TR" sz="2400" dirty="0">
                <a:solidFill>
                  <a:srgbClr val="FFFFFF"/>
                </a:solidFill>
              </a:rPr>
              <a:t>gram-pozitif </a:t>
            </a:r>
            <a:r>
              <a:rPr lang="tr-TR" sz="2400" dirty="0" smtClean="0">
                <a:solidFill>
                  <a:srgbClr val="FFFFFF"/>
                </a:solidFill>
              </a:rPr>
              <a:t>baskınlık :</a:t>
            </a:r>
          </a:p>
          <a:p>
            <a:r>
              <a:rPr lang="tr-TR" sz="2400" dirty="0" smtClean="0">
                <a:solidFill>
                  <a:srgbClr val="FFFF00"/>
                </a:solidFill>
              </a:rPr>
              <a:t>Bakteriyel </a:t>
            </a:r>
            <a:r>
              <a:rPr lang="tr-TR" sz="2400" dirty="0" err="1">
                <a:solidFill>
                  <a:srgbClr val="FFFF00"/>
                </a:solidFill>
              </a:rPr>
              <a:t>metabolitlerin</a:t>
            </a:r>
            <a:r>
              <a:rPr lang="tr-TR" sz="2400" dirty="0">
                <a:solidFill>
                  <a:srgbClr val="FFFF00"/>
                </a:solidFill>
              </a:rPr>
              <a:t> doğrudan </a:t>
            </a:r>
            <a:r>
              <a:rPr lang="tr-TR" sz="2400" dirty="0" smtClean="0">
                <a:solidFill>
                  <a:srgbClr val="FFFF00"/>
                </a:solidFill>
              </a:rPr>
              <a:t>emilimi</a:t>
            </a:r>
          </a:p>
          <a:p>
            <a:r>
              <a:rPr lang="tr-TR" sz="2400" dirty="0" smtClean="0">
                <a:solidFill>
                  <a:srgbClr val="FFFF00"/>
                </a:solidFill>
              </a:rPr>
              <a:t>Bağırsak </a:t>
            </a:r>
            <a:r>
              <a:rPr lang="tr-TR" sz="2400" dirty="0">
                <a:solidFill>
                  <a:srgbClr val="FFFF00"/>
                </a:solidFill>
              </a:rPr>
              <a:t>bakterilerinin ve </a:t>
            </a:r>
            <a:r>
              <a:rPr lang="tr-TR" sz="2400" dirty="0" err="1">
                <a:solidFill>
                  <a:srgbClr val="FFFF00"/>
                </a:solidFill>
              </a:rPr>
              <a:t>metabolitlerinin</a:t>
            </a:r>
            <a:r>
              <a:rPr lang="tr-TR" sz="2400" dirty="0">
                <a:solidFill>
                  <a:srgbClr val="FFFF00"/>
                </a:solidFill>
              </a:rPr>
              <a:t> emilimi </a:t>
            </a:r>
            <a:r>
              <a:rPr lang="tr-TR" sz="2400" dirty="0" smtClean="0">
                <a:solidFill>
                  <a:srgbClr val="FFFF00"/>
                </a:solidFill>
              </a:rPr>
              <a:t> </a:t>
            </a:r>
            <a:r>
              <a:rPr lang="tr-TR" sz="2400" dirty="0" err="1" smtClean="0">
                <a:solidFill>
                  <a:srgbClr val="FFFF00"/>
                </a:solidFill>
              </a:rPr>
              <a:t>Koprofaji</a:t>
            </a:r>
            <a:r>
              <a:rPr lang="tr-TR" sz="2400" dirty="0" smtClean="0">
                <a:solidFill>
                  <a:srgbClr val="FFFF00"/>
                </a:solidFill>
              </a:rPr>
              <a:t> </a:t>
            </a:r>
            <a:r>
              <a:rPr lang="tr-TR" sz="2400" dirty="0">
                <a:solidFill>
                  <a:srgbClr val="FFFF00"/>
                </a:solidFill>
              </a:rPr>
              <a:t>için </a:t>
            </a:r>
            <a:r>
              <a:rPr lang="tr-TR" sz="2400" dirty="0" smtClean="0">
                <a:solidFill>
                  <a:srgbClr val="FFFF00"/>
                </a:solidFill>
              </a:rPr>
              <a:t>gerekli </a:t>
            </a:r>
            <a:r>
              <a:rPr lang="tr-TR" sz="2400" dirty="0" err="1">
                <a:solidFill>
                  <a:srgbClr val="FFFF00"/>
                </a:solidFill>
              </a:rPr>
              <a:t>sekal</a:t>
            </a:r>
            <a:r>
              <a:rPr lang="tr-TR" sz="2400" dirty="0">
                <a:solidFill>
                  <a:srgbClr val="FFFF00"/>
                </a:solidFill>
              </a:rPr>
              <a:t> içeriğin oluşumu için </a:t>
            </a:r>
            <a:r>
              <a:rPr lang="tr-TR" sz="2400" dirty="0" smtClean="0">
                <a:solidFill>
                  <a:srgbClr val="FFFF00"/>
                </a:solidFill>
              </a:rPr>
              <a:t>kolaylık</a:t>
            </a:r>
          </a:p>
          <a:p>
            <a:r>
              <a:rPr lang="tr-TR" sz="2400" dirty="0" smtClean="0">
                <a:solidFill>
                  <a:srgbClr val="FFFFFF"/>
                </a:solidFill>
              </a:rPr>
              <a:t>Yeni doğan anne </a:t>
            </a:r>
            <a:r>
              <a:rPr lang="tr-TR" sz="2400" dirty="0" err="1" smtClean="0">
                <a:solidFill>
                  <a:srgbClr val="FFFFFF"/>
                </a:solidFill>
              </a:rPr>
              <a:t>gaytasını</a:t>
            </a:r>
            <a:r>
              <a:rPr lang="tr-TR" sz="2400" dirty="0" smtClean="0">
                <a:solidFill>
                  <a:srgbClr val="FFFFFF"/>
                </a:solidFill>
              </a:rPr>
              <a:t> yer: flora aynı </a:t>
            </a:r>
          </a:p>
          <a:p>
            <a:r>
              <a:rPr lang="tr-TR" sz="2400" dirty="0" smtClean="0">
                <a:solidFill>
                  <a:srgbClr val="FFFFFF"/>
                </a:solidFill>
              </a:rPr>
              <a:t>Sütten kesim: 14-21. gün</a:t>
            </a:r>
          </a:p>
          <a:p>
            <a:r>
              <a:rPr lang="tr-TR" sz="2400" dirty="0" smtClean="0">
                <a:solidFill>
                  <a:srgbClr val="FFFFFF"/>
                </a:solidFill>
              </a:rPr>
              <a:t>Yem yeme 7. gün</a:t>
            </a:r>
          </a:p>
          <a:p>
            <a:r>
              <a:rPr lang="tr-TR" sz="2400" dirty="0" smtClean="0">
                <a:solidFill>
                  <a:srgbClr val="2F2B20"/>
                </a:solidFill>
              </a:rPr>
              <a:t>C </a:t>
            </a:r>
            <a:r>
              <a:rPr lang="tr-TR" sz="2400" dirty="0" err="1" smtClean="0">
                <a:solidFill>
                  <a:srgbClr val="2F2B20"/>
                </a:solidFill>
              </a:rPr>
              <a:t>vit</a:t>
            </a:r>
            <a:r>
              <a:rPr lang="tr-TR" sz="2400" dirty="0" smtClean="0">
                <a:solidFill>
                  <a:srgbClr val="2F2B20"/>
                </a:solidFill>
              </a:rPr>
              <a:t> desteklenmeli!!!!!!!!</a:t>
            </a:r>
            <a:endParaRPr lang="tr-TR" sz="2400" dirty="0">
              <a:solidFill>
                <a:srgbClr val="2F2B20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5776175" y="0"/>
            <a:ext cx="2704563" cy="914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>
                <a:solidFill>
                  <a:srgbClr val="FFFFFF"/>
                </a:solidFill>
              </a:rPr>
              <a:t>Kobayların Beslenmesi</a:t>
            </a:r>
          </a:p>
        </p:txBody>
      </p:sp>
    </p:spTree>
    <p:extLst>
      <p:ext uri="{BB962C8B-B14F-4D97-AF65-F5344CB8AC3E}">
        <p14:creationId xmlns:p14="http://schemas.microsoft.com/office/powerpoint/2010/main" val="17003365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Yuvarlatılmış Dikdörtgen 4"/>
          <p:cNvSpPr/>
          <p:nvPr/>
        </p:nvSpPr>
        <p:spPr>
          <a:xfrm>
            <a:off x="1" y="3"/>
            <a:ext cx="8480738" cy="67356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smtClean="0">
                <a:solidFill>
                  <a:srgbClr val="FFFFFF"/>
                </a:solidFill>
              </a:rPr>
              <a:t>7 cins ve 18 tür</a:t>
            </a:r>
          </a:p>
          <a:p>
            <a:r>
              <a:rPr lang="tr-TR" sz="2400" dirty="0" smtClean="0">
                <a:solidFill>
                  <a:srgbClr val="2F2B20"/>
                </a:solidFill>
              </a:rPr>
              <a:t>Beslenme dinamikleri tam olarak ortaya konmamıştır</a:t>
            </a:r>
          </a:p>
          <a:p>
            <a:r>
              <a:rPr lang="tr-TR" sz="2400" dirty="0" smtClean="0">
                <a:solidFill>
                  <a:srgbClr val="FFFFFF"/>
                </a:solidFill>
              </a:rPr>
              <a:t>Tüm gün aktif ancak gece daha çok</a:t>
            </a:r>
          </a:p>
          <a:p>
            <a:r>
              <a:rPr lang="tr-TR" sz="2400" dirty="0" smtClean="0">
                <a:solidFill>
                  <a:srgbClr val="FFFFFF"/>
                </a:solidFill>
              </a:rPr>
              <a:t>Keseler depo amaçlı </a:t>
            </a:r>
          </a:p>
          <a:p>
            <a:r>
              <a:rPr lang="tr-TR" sz="2400" dirty="0" smtClean="0">
                <a:solidFill>
                  <a:srgbClr val="FFFFFF"/>
                </a:solidFill>
              </a:rPr>
              <a:t>Yem tüketimi 2 </a:t>
            </a:r>
            <a:r>
              <a:rPr lang="tr-TR" sz="2400" dirty="0">
                <a:solidFill>
                  <a:srgbClr val="FFFFFF"/>
                </a:solidFill>
              </a:rPr>
              <a:t>saat </a:t>
            </a:r>
            <a:r>
              <a:rPr lang="tr-TR" sz="2400" dirty="0" smtClean="0">
                <a:solidFill>
                  <a:srgbClr val="FFFFFF"/>
                </a:solidFill>
              </a:rPr>
              <a:t>arayla 10-15 </a:t>
            </a:r>
            <a:r>
              <a:rPr lang="tr-TR" sz="2400" dirty="0">
                <a:solidFill>
                  <a:srgbClr val="FFFFFF"/>
                </a:solidFill>
              </a:rPr>
              <a:t>g/gün. Su tüketimi 8-10 ml/100g </a:t>
            </a:r>
            <a:r>
              <a:rPr lang="tr-TR" sz="2400" dirty="0" err="1">
                <a:solidFill>
                  <a:srgbClr val="FFFFFF"/>
                </a:solidFill>
              </a:rPr>
              <a:t>ca</a:t>
            </a:r>
            <a:r>
              <a:rPr lang="tr-TR" sz="2400" dirty="0">
                <a:solidFill>
                  <a:srgbClr val="FFFFFF"/>
                </a:solidFill>
              </a:rPr>
              <a:t>. </a:t>
            </a:r>
            <a:endParaRPr lang="tr-TR" sz="2400" dirty="0" smtClean="0">
              <a:solidFill>
                <a:srgbClr val="FFFFFF"/>
              </a:solidFill>
            </a:endParaRPr>
          </a:p>
          <a:p>
            <a:r>
              <a:rPr lang="tr-TR" sz="2400" dirty="0" err="1" smtClean="0">
                <a:solidFill>
                  <a:srgbClr val="FFFFFF"/>
                </a:solidFill>
              </a:rPr>
              <a:t>Hibernant</a:t>
            </a:r>
            <a:r>
              <a:rPr lang="tr-TR" sz="2400" dirty="0">
                <a:solidFill>
                  <a:srgbClr val="FFFFFF"/>
                </a:solidFill>
              </a:rPr>
              <a:t> (2 veya 3 </a:t>
            </a:r>
            <a:r>
              <a:rPr lang="tr-TR" sz="2400" dirty="0" smtClean="0">
                <a:solidFill>
                  <a:srgbClr val="FFFFFF"/>
                </a:solidFill>
              </a:rPr>
              <a:t>gün uyuma 12 saat uyanık </a:t>
            </a:r>
            <a:r>
              <a:rPr lang="tr-TR" sz="2400" dirty="0" err="1" smtClean="0">
                <a:solidFill>
                  <a:srgbClr val="FFFFFF"/>
                </a:solidFill>
              </a:rPr>
              <a:t>kalma+yeme</a:t>
            </a:r>
            <a:r>
              <a:rPr lang="tr-TR" sz="2400" dirty="0" smtClean="0">
                <a:solidFill>
                  <a:srgbClr val="FFFFFF"/>
                </a:solidFill>
              </a:rPr>
              <a:t> </a:t>
            </a:r>
            <a:r>
              <a:rPr lang="tr-TR" sz="2400" dirty="0">
                <a:solidFill>
                  <a:srgbClr val="FFFFFF"/>
                </a:solidFill>
              </a:rPr>
              <a:t>devam eder</a:t>
            </a:r>
            <a:r>
              <a:rPr lang="tr-TR" sz="2400" dirty="0" smtClean="0">
                <a:solidFill>
                  <a:srgbClr val="FFFFFF"/>
                </a:solidFill>
              </a:rPr>
              <a:t>)</a:t>
            </a:r>
          </a:p>
          <a:p>
            <a:r>
              <a:rPr lang="de-DE" sz="2400" dirty="0" err="1">
                <a:solidFill>
                  <a:srgbClr val="FFFFFF"/>
                </a:solidFill>
              </a:rPr>
              <a:t>Sütten</a:t>
            </a:r>
            <a:r>
              <a:rPr lang="de-DE" sz="2400" dirty="0">
                <a:solidFill>
                  <a:srgbClr val="FFFFFF"/>
                </a:solidFill>
              </a:rPr>
              <a:t> </a:t>
            </a:r>
            <a:r>
              <a:rPr lang="de-DE" sz="2400" dirty="0" err="1">
                <a:solidFill>
                  <a:srgbClr val="FFFFFF"/>
                </a:solidFill>
              </a:rPr>
              <a:t>kesim</a:t>
            </a:r>
            <a:r>
              <a:rPr lang="de-DE" sz="2400" dirty="0">
                <a:solidFill>
                  <a:srgbClr val="FFFFFF"/>
                </a:solidFill>
              </a:rPr>
              <a:t> en </a:t>
            </a:r>
            <a:r>
              <a:rPr lang="de-DE" sz="2400" dirty="0" err="1">
                <a:solidFill>
                  <a:srgbClr val="FFFFFF"/>
                </a:solidFill>
              </a:rPr>
              <a:t>erken</a:t>
            </a:r>
            <a:r>
              <a:rPr lang="de-DE" sz="2400" dirty="0">
                <a:solidFill>
                  <a:srgbClr val="FFFFFF"/>
                </a:solidFill>
              </a:rPr>
              <a:t> 19-21. </a:t>
            </a:r>
            <a:r>
              <a:rPr lang="de-DE" sz="2400" dirty="0" err="1">
                <a:solidFill>
                  <a:srgbClr val="FFFFFF"/>
                </a:solidFill>
              </a:rPr>
              <a:t>gün</a:t>
            </a:r>
            <a:r>
              <a:rPr lang="de-DE" sz="2400" dirty="0">
                <a:solidFill>
                  <a:srgbClr val="FFFFFF"/>
                </a:solidFill>
              </a:rPr>
              <a:t> </a:t>
            </a:r>
            <a:r>
              <a:rPr lang="tr-TR" sz="2400" dirty="0" smtClean="0">
                <a:solidFill>
                  <a:srgbClr val="FFFFFF"/>
                </a:solidFill>
              </a:rPr>
              <a:t>30-40 g </a:t>
            </a:r>
            <a:r>
              <a:rPr lang="tr-TR" sz="2400" dirty="0" err="1" smtClean="0">
                <a:solidFill>
                  <a:srgbClr val="FFFFFF"/>
                </a:solidFill>
              </a:rPr>
              <a:t>ca</a:t>
            </a:r>
            <a:endParaRPr lang="tr-TR" sz="2400" dirty="0" smtClean="0">
              <a:solidFill>
                <a:srgbClr val="FFFFFF"/>
              </a:solidFill>
            </a:endParaRPr>
          </a:p>
          <a:p>
            <a:r>
              <a:rPr lang="tr-TR" sz="2400" dirty="0">
                <a:solidFill>
                  <a:srgbClr val="FFFFFF"/>
                </a:solidFill>
              </a:rPr>
              <a:t>7-14 günlükken katı gıda </a:t>
            </a:r>
            <a:endParaRPr lang="tr-TR" sz="2400" dirty="0" smtClean="0">
              <a:solidFill>
                <a:srgbClr val="FFFFFF"/>
              </a:solidFill>
            </a:endParaRPr>
          </a:p>
          <a:p>
            <a:endParaRPr lang="tr-TR" sz="2400" dirty="0" smtClean="0">
              <a:solidFill>
                <a:srgbClr val="FFFFFF"/>
              </a:solidFill>
            </a:endParaRPr>
          </a:p>
          <a:p>
            <a:r>
              <a:rPr lang="tr-TR" sz="2400" dirty="0" smtClean="0">
                <a:solidFill>
                  <a:srgbClr val="FFFFFF"/>
                </a:solidFill>
              </a:rPr>
              <a:t>Fark: Mideleri </a:t>
            </a:r>
            <a:r>
              <a:rPr lang="tr-TR" sz="2400" dirty="0">
                <a:solidFill>
                  <a:srgbClr val="FFFFFF"/>
                </a:solidFill>
              </a:rPr>
              <a:t>iki kompartmanlıdır </a:t>
            </a:r>
            <a:r>
              <a:rPr lang="tr-TR" sz="2400" dirty="0" smtClean="0">
                <a:solidFill>
                  <a:srgbClr val="FFFFFF"/>
                </a:solidFill>
              </a:rPr>
              <a:t>(</a:t>
            </a:r>
            <a:r>
              <a:rPr lang="tr-TR" sz="2400" dirty="0" err="1" smtClean="0">
                <a:solidFill>
                  <a:srgbClr val="FFFFFF"/>
                </a:solidFill>
              </a:rPr>
              <a:t>keratinize,nonglandular</a:t>
            </a:r>
            <a:r>
              <a:rPr lang="tr-TR" sz="2400" dirty="0" smtClean="0">
                <a:solidFill>
                  <a:srgbClr val="FFFFFF"/>
                </a:solidFill>
              </a:rPr>
              <a:t> </a:t>
            </a:r>
            <a:r>
              <a:rPr lang="tr-TR" sz="2400" dirty="0">
                <a:solidFill>
                  <a:srgbClr val="FFFFFF"/>
                </a:solidFill>
              </a:rPr>
              <a:t>ön </a:t>
            </a:r>
            <a:r>
              <a:rPr lang="tr-TR" sz="2400" dirty="0" err="1" smtClean="0">
                <a:solidFill>
                  <a:srgbClr val="FFFFFF"/>
                </a:solidFill>
              </a:rPr>
              <a:t>mide+glandular</a:t>
            </a:r>
            <a:r>
              <a:rPr lang="tr-TR" sz="2400" dirty="0" smtClean="0">
                <a:solidFill>
                  <a:srgbClr val="FFFFFF"/>
                </a:solidFill>
              </a:rPr>
              <a:t>)</a:t>
            </a:r>
          </a:p>
          <a:p>
            <a:r>
              <a:rPr lang="tr-TR" sz="2400" dirty="0">
                <a:solidFill>
                  <a:srgbClr val="FFFFFF"/>
                </a:solidFill>
              </a:rPr>
              <a:t>Ön midenin diyet kaynaklı üreden yararlanma fonksiyonu </a:t>
            </a:r>
            <a:endParaRPr lang="tr-TR" sz="2400" dirty="0" smtClean="0">
              <a:solidFill>
                <a:srgbClr val="FFFFFF"/>
              </a:solidFill>
            </a:endParaRPr>
          </a:p>
          <a:p>
            <a:r>
              <a:rPr lang="tr-TR" sz="2400" dirty="0" err="1">
                <a:solidFill>
                  <a:srgbClr val="FFFFFF"/>
                </a:solidFill>
              </a:rPr>
              <a:t>Sekumları</a:t>
            </a:r>
            <a:r>
              <a:rPr lang="tr-TR" sz="2400" dirty="0">
                <a:solidFill>
                  <a:srgbClr val="FFFFFF"/>
                </a:solidFill>
              </a:rPr>
              <a:t> midelerinden daha büyük ve J harfi </a:t>
            </a:r>
          </a:p>
        </p:txBody>
      </p:sp>
      <p:sp>
        <p:nvSpPr>
          <p:cNvPr id="4" name="Yuvarlatılmış Dikdörtgen 3"/>
          <p:cNvSpPr/>
          <p:nvPr/>
        </p:nvSpPr>
        <p:spPr>
          <a:xfrm>
            <a:off x="5650606" y="0"/>
            <a:ext cx="2830133" cy="914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err="1">
                <a:solidFill>
                  <a:srgbClr val="FFFFFF"/>
                </a:solidFill>
              </a:rPr>
              <a:t>Hamsterlerin</a:t>
            </a:r>
            <a:r>
              <a:rPr lang="tr-TR" sz="2400" dirty="0">
                <a:solidFill>
                  <a:srgbClr val="FFFFFF"/>
                </a:solidFill>
              </a:rPr>
              <a:t> Beslenmesi</a:t>
            </a:r>
          </a:p>
        </p:txBody>
      </p:sp>
    </p:spTree>
    <p:extLst>
      <p:ext uri="{BB962C8B-B14F-4D97-AF65-F5344CB8AC3E}">
        <p14:creationId xmlns:p14="http://schemas.microsoft.com/office/powerpoint/2010/main" val="4081266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1719329" y="1275008"/>
            <a:ext cx="5254581" cy="516442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 smtClean="0">
              <a:solidFill>
                <a:srgbClr val="FFFFFF"/>
              </a:solidFill>
            </a:endParaRPr>
          </a:p>
          <a:p>
            <a:pPr algn="ctr"/>
            <a:endParaRPr lang="tr-TR" dirty="0">
              <a:solidFill>
                <a:srgbClr val="FFFFFF"/>
              </a:solidFill>
            </a:endParaRPr>
          </a:p>
          <a:p>
            <a:pPr algn="ctr"/>
            <a:endParaRPr lang="tr-TR" dirty="0" smtClean="0">
              <a:solidFill>
                <a:srgbClr val="FFFFFF"/>
              </a:solidFill>
            </a:endParaRPr>
          </a:p>
          <a:p>
            <a:pPr algn="ctr"/>
            <a:endParaRPr lang="tr-TR" dirty="0">
              <a:solidFill>
                <a:srgbClr val="FFFFFF"/>
              </a:solidFill>
            </a:endParaRPr>
          </a:p>
          <a:p>
            <a:pPr algn="ctr"/>
            <a:endParaRPr lang="tr-TR" dirty="0" smtClean="0">
              <a:solidFill>
                <a:srgbClr val="FFFFFF"/>
              </a:solidFill>
            </a:endParaRPr>
          </a:p>
          <a:p>
            <a:pPr algn="ctr"/>
            <a:endParaRPr lang="tr-TR" dirty="0">
              <a:solidFill>
                <a:srgbClr val="FFFFFF"/>
              </a:solidFill>
            </a:endParaRPr>
          </a:p>
          <a:p>
            <a:pPr algn="ctr"/>
            <a:endParaRPr lang="tr-TR" dirty="0" smtClean="0">
              <a:solidFill>
                <a:srgbClr val="FFFFFF"/>
              </a:solidFill>
            </a:endParaRPr>
          </a:p>
          <a:p>
            <a:pPr algn="ctr"/>
            <a:endParaRPr lang="tr-TR" dirty="0">
              <a:solidFill>
                <a:srgbClr val="FFFFFF"/>
              </a:solidFill>
            </a:endParaRPr>
          </a:p>
          <a:p>
            <a:pPr algn="ctr"/>
            <a:endParaRPr lang="tr-TR" dirty="0" smtClean="0">
              <a:solidFill>
                <a:srgbClr val="FFFFFF"/>
              </a:solidFill>
            </a:endParaRPr>
          </a:p>
          <a:p>
            <a:pPr algn="ctr"/>
            <a:endParaRPr lang="tr-TR" dirty="0">
              <a:solidFill>
                <a:srgbClr val="FFFFFF"/>
              </a:solidFill>
            </a:endParaRPr>
          </a:p>
          <a:p>
            <a:pPr algn="ctr"/>
            <a:endParaRPr lang="tr-TR" dirty="0" smtClean="0">
              <a:solidFill>
                <a:srgbClr val="FFFFFF"/>
              </a:solidFill>
            </a:endParaRPr>
          </a:p>
          <a:p>
            <a:pPr algn="ctr"/>
            <a:endParaRPr lang="tr-TR" dirty="0">
              <a:solidFill>
                <a:srgbClr val="FFFFFF"/>
              </a:solidFill>
            </a:endParaRPr>
          </a:p>
          <a:p>
            <a:pPr algn="ctr"/>
            <a:r>
              <a:rPr lang="tr-TR" dirty="0" smtClean="0">
                <a:solidFill>
                  <a:srgbClr val="FFFFFF"/>
                </a:solidFill>
              </a:rPr>
              <a:t>metabolizma</a:t>
            </a:r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704562" y="2273122"/>
            <a:ext cx="3110249" cy="29943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 smtClean="0">
              <a:solidFill>
                <a:srgbClr val="FFFFFF"/>
              </a:solidFill>
            </a:endParaRPr>
          </a:p>
          <a:p>
            <a:pPr algn="ctr"/>
            <a:endParaRPr lang="tr-TR" dirty="0" smtClean="0">
              <a:solidFill>
                <a:srgbClr val="FFFFFF"/>
              </a:solidFill>
            </a:endParaRPr>
          </a:p>
          <a:p>
            <a:pPr algn="ctr"/>
            <a:endParaRPr lang="tr-TR" dirty="0">
              <a:solidFill>
                <a:srgbClr val="FFFFFF"/>
              </a:solidFill>
            </a:endParaRPr>
          </a:p>
          <a:p>
            <a:pPr algn="ctr"/>
            <a:endParaRPr lang="tr-TR" dirty="0" smtClean="0">
              <a:solidFill>
                <a:srgbClr val="FFFFFF"/>
              </a:solidFill>
            </a:endParaRPr>
          </a:p>
          <a:p>
            <a:pPr algn="ctr"/>
            <a:endParaRPr lang="tr-TR" dirty="0">
              <a:solidFill>
                <a:srgbClr val="FFFFFF"/>
              </a:solidFill>
            </a:endParaRPr>
          </a:p>
          <a:p>
            <a:pPr algn="ctr"/>
            <a:endParaRPr lang="tr-TR" dirty="0" smtClean="0">
              <a:solidFill>
                <a:srgbClr val="FFFFFF"/>
              </a:solidFill>
            </a:endParaRPr>
          </a:p>
          <a:p>
            <a:pPr algn="ctr"/>
            <a:endParaRPr lang="tr-TR" dirty="0">
              <a:solidFill>
                <a:srgbClr val="FFFFFF"/>
              </a:solidFill>
            </a:endParaRPr>
          </a:p>
          <a:p>
            <a:pPr algn="ctr"/>
            <a:endParaRPr lang="tr-TR" dirty="0" smtClean="0">
              <a:solidFill>
                <a:srgbClr val="FFFFFF"/>
              </a:solidFill>
            </a:endParaRPr>
          </a:p>
          <a:p>
            <a:pPr algn="ctr"/>
            <a:endParaRPr lang="tr-TR" dirty="0">
              <a:solidFill>
                <a:srgbClr val="FFFFFF"/>
              </a:solidFill>
            </a:endParaRPr>
          </a:p>
          <a:p>
            <a:pPr algn="ctr"/>
            <a:r>
              <a:rPr lang="tr-TR" dirty="0" smtClean="0">
                <a:solidFill>
                  <a:srgbClr val="FFFFFF"/>
                </a:solidFill>
              </a:rPr>
              <a:t>Tüketim</a:t>
            </a:r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8480739" cy="6858000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</p:txBody>
      </p:sp>
      <p:sp>
        <p:nvSpPr>
          <p:cNvPr id="5" name="İkizkenar Üçgen 4"/>
          <p:cNvSpPr/>
          <p:nvPr/>
        </p:nvSpPr>
        <p:spPr>
          <a:xfrm>
            <a:off x="3047460" y="2429276"/>
            <a:ext cx="2424448" cy="2028423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 smtClean="0">
              <a:solidFill>
                <a:srgbClr val="FFFFFF"/>
              </a:solidFill>
            </a:endParaRPr>
          </a:p>
          <a:p>
            <a:pPr algn="ctr"/>
            <a:r>
              <a:rPr lang="tr-TR" dirty="0" smtClean="0">
                <a:solidFill>
                  <a:srgbClr val="2F2B20"/>
                </a:solidFill>
              </a:rPr>
              <a:t>diyet</a:t>
            </a:r>
            <a:endParaRPr lang="tr-TR" dirty="0">
              <a:solidFill>
                <a:srgbClr val="2F2B2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733259" y="3039417"/>
            <a:ext cx="1052849" cy="92084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FFFFFF"/>
                </a:solidFill>
              </a:rPr>
              <a:t>Besin maddesi</a:t>
            </a:r>
          </a:p>
          <a:p>
            <a:pPr algn="ctr"/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9" name="Çapraz Köşesi Kesik Dikdörtgen 8"/>
          <p:cNvSpPr/>
          <p:nvPr/>
        </p:nvSpPr>
        <p:spPr>
          <a:xfrm>
            <a:off x="376708" y="567480"/>
            <a:ext cx="1898018" cy="1512461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FFFFFF"/>
                </a:solidFill>
              </a:rPr>
              <a:t>Fizyolojik gereksinim</a:t>
            </a:r>
            <a:endParaRPr lang="tr-T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08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Yuvarlatılmış Dikdörtgen 4"/>
          <p:cNvSpPr/>
          <p:nvPr/>
        </p:nvSpPr>
        <p:spPr>
          <a:xfrm>
            <a:off x="96593" y="128789"/>
            <a:ext cx="8171644" cy="6259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800" dirty="0">
                <a:solidFill>
                  <a:srgbClr val="FFFFFF"/>
                </a:solidFill>
              </a:rPr>
              <a:t>Büyüme </a:t>
            </a:r>
            <a:r>
              <a:rPr lang="tr-TR" sz="2800" dirty="0" smtClean="0">
                <a:solidFill>
                  <a:srgbClr val="FFFFFF"/>
                </a:solidFill>
              </a:rPr>
              <a:t>döneminde </a:t>
            </a:r>
            <a:r>
              <a:rPr lang="tr-TR" sz="2800" dirty="0">
                <a:solidFill>
                  <a:srgbClr val="FFFFFF"/>
                </a:solidFill>
              </a:rPr>
              <a:t>%13,7-16,7 </a:t>
            </a:r>
            <a:r>
              <a:rPr lang="tr-TR" sz="2800" dirty="0" smtClean="0">
                <a:solidFill>
                  <a:srgbClr val="FFFFFF"/>
                </a:solidFill>
              </a:rPr>
              <a:t>HP,  %4-5 HY</a:t>
            </a:r>
          </a:p>
          <a:p>
            <a:r>
              <a:rPr lang="tr-TR" sz="2800" dirty="0" smtClean="0">
                <a:solidFill>
                  <a:srgbClr val="FFFFFF"/>
                </a:solidFill>
              </a:rPr>
              <a:t>Erişkin </a:t>
            </a:r>
            <a:r>
              <a:rPr lang="tr-TR" sz="2800" dirty="0">
                <a:solidFill>
                  <a:srgbClr val="FFFFFF"/>
                </a:solidFill>
              </a:rPr>
              <a:t>%16 HP</a:t>
            </a:r>
            <a:r>
              <a:rPr lang="tr-TR" sz="2800" dirty="0" smtClean="0">
                <a:solidFill>
                  <a:srgbClr val="FFFFFF"/>
                </a:solidFill>
              </a:rPr>
              <a:t>,</a:t>
            </a:r>
          </a:p>
          <a:p>
            <a:r>
              <a:rPr lang="tr-TR" sz="2800" dirty="0" err="1" smtClean="0">
                <a:solidFill>
                  <a:srgbClr val="FFFFFF"/>
                </a:solidFill>
              </a:rPr>
              <a:t>Laktasyon</a:t>
            </a:r>
            <a:r>
              <a:rPr lang="tr-TR" sz="2800" dirty="0" smtClean="0">
                <a:solidFill>
                  <a:srgbClr val="FFFFFF"/>
                </a:solidFill>
              </a:rPr>
              <a:t> </a:t>
            </a:r>
            <a:r>
              <a:rPr lang="tr-TR" sz="2800" dirty="0">
                <a:solidFill>
                  <a:srgbClr val="FFFFFF"/>
                </a:solidFill>
              </a:rPr>
              <a:t>%24 HP, %5-7 HY, %60-65 karbonhidrat, %8 HS, %0,5-0,8 </a:t>
            </a:r>
            <a:r>
              <a:rPr lang="tr-TR" sz="2800" dirty="0" err="1" smtClean="0">
                <a:solidFill>
                  <a:srgbClr val="FFFFFF"/>
                </a:solidFill>
              </a:rPr>
              <a:t>Ca</a:t>
            </a:r>
            <a:endParaRPr lang="tr-TR" sz="2800" dirty="0" smtClean="0">
              <a:solidFill>
                <a:srgbClr val="FFFFFF"/>
              </a:solidFill>
            </a:endParaRPr>
          </a:p>
          <a:p>
            <a:endParaRPr lang="tr-TR" sz="2800" dirty="0">
              <a:solidFill>
                <a:srgbClr val="FFFFFF"/>
              </a:solidFill>
            </a:endParaRPr>
          </a:p>
          <a:p>
            <a:r>
              <a:rPr lang="tr-TR" sz="2800" dirty="0" smtClean="0">
                <a:solidFill>
                  <a:srgbClr val="FFFFFF"/>
                </a:solidFill>
              </a:rPr>
              <a:t>Yem </a:t>
            </a:r>
            <a:r>
              <a:rPr lang="tr-TR" sz="2800" dirty="0">
                <a:solidFill>
                  <a:srgbClr val="FFFFFF"/>
                </a:solidFill>
              </a:rPr>
              <a:t>tüketiminin gebeliğin 13. gününden itibaren azalmaya başlaması fizyolojik bir durumdur. </a:t>
            </a:r>
            <a:endParaRPr lang="tr-TR" sz="2800" dirty="0" smtClean="0">
              <a:solidFill>
                <a:srgbClr val="FFFFFF"/>
              </a:solidFill>
            </a:endParaRPr>
          </a:p>
          <a:p>
            <a:r>
              <a:rPr lang="tr-TR" sz="2800" dirty="0" smtClean="0">
                <a:solidFill>
                  <a:srgbClr val="FFFFFF"/>
                </a:solidFill>
              </a:rPr>
              <a:t>Stok </a:t>
            </a:r>
            <a:r>
              <a:rPr lang="tr-TR" sz="2800" dirty="0">
                <a:solidFill>
                  <a:srgbClr val="FFFFFF"/>
                </a:solidFill>
              </a:rPr>
              <a:t>yapmayı </a:t>
            </a:r>
            <a:r>
              <a:rPr lang="tr-TR" sz="2800" dirty="0" smtClean="0">
                <a:solidFill>
                  <a:srgbClr val="FFFFFF"/>
                </a:solidFill>
              </a:rPr>
              <a:t>severler (kafese yem </a:t>
            </a:r>
            <a:r>
              <a:rPr lang="tr-TR" sz="2800" dirty="0" err="1">
                <a:solidFill>
                  <a:srgbClr val="FFFFFF"/>
                </a:solidFill>
              </a:rPr>
              <a:t>peletleri</a:t>
            </a:r>
            <a:r>
              <a:rPr lang="tr-TR" sz="2800" dirty="0">
                <a:solidFill>
                  <a:srgbClr val="FFFFFF"/>
                </a:solidFill>
              </a:rPr>
              <a:t> </a:t>
            </a:r>
            <a:r>
              <a:rPr lang="tr-TR" sz="2800" dirty="0" smtClean="0">
                <a:solidFill>
                  <a:srgbClr val="FFFFFF"/>
                </a:solidFill>
              </a:rPr>
              <a:t>bırakınız) </a:t>
            </a:r>
            <a:endParaRPr lang="tr-TR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0771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Yuvarlatılmış Dikdörtgen 4"/>
          <p:cNvSpPr/>
          <p:nvPr/>
        </p:nvSpPr>
        <p:spPr>
          <a:xfrm>
            <a:off x="0" y="0"/>
            <a:ext cx="8461420" cy="685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err="1" smtClean="0">
                <a:solidFill>
                  <a:srgbClr val="FFFFFF"/>
                </a:solidFill>
              </a:rPr>
              <a:t>Herbivor</a:t>
            </a:r>
            <a:r>
              <a:rPr lang="tr-TR" sz="2400" dirty="0" smtClean="0">
                <a:solidFill>
                  <a:srgbClr val="FFFFFF"/>
                </a:solidFill>
              </a:rPr>
              <a:t> ad-</a:t>
            </a:r>
            <a:r>
              <a:rPr lang="tr-TR" sz="2400" dirty="0" err="1" smtClean="0">
                <a:solidFill>
                  <a:srgbClr val="FFFFFF"/>
                </a:solidFill>
              </a:rPr>
              <a:t>libitum</a:t>
            </a:r>
            <a:endParaRPr lang="tr-TR" sz="2400" dirty="0" smtClean="0">
              <a:solidFill>
                <a:srgbClr val="FFFFFF"/>
              </a:solidFill>
            </a:endParaRPr>
          </a:p>
          <a:p>
            <a:r>
              <a:rPr lang="tr-TR" sz="2400" dirty="0" err="1" smtClean="0">
                <a:solidFill>
                  <a:srgbClr val="FFFFFF"/>
                </a:solidFill>
              </a:rPr>
              <a:t>Pre-ruminant</a:t>
            </a:r>
            <a:endParaRPr lang="tr-TR" sz="2400" dirty="0" smtClean="0">
              <a:solidFill>
                <a:srgbClr val="FFFFFF"/>
              </a:solidFill>
            </a:endParaRPr>
          </a:p>
          <a:p>
            <a:r>
              <a:rPr lang="tr-TR" sz="2400" dirty="0">
                <a:solidFill>
                  <a:srgbClr val="FFFFFF"/>
                </a:solidFill>
              </a:rPr>
              <a:t> </a:t>
            </a:r>
            <a:r>
              <a:rPr lang="tr-TR" sz="2400" dirty="0" err="1" smtClean="0">
                <a:solidFill>
                  <a:srgbClr val="FFFFFF"/>
                </a:solidFill>
              </a:rPr>
              <a:t>Sekumda</a:t>
            </a:r>
            <a:r>
              <a:rPr lang="tr-TR" sz="2400" dirty="0" smtClean="0">
                <a:solidFill>
                  <a:srgbClr val="FFFFFF"/>
                </a:solidFill>
              </a:rPr>
              <a:t> </a:t>
            </a:r>
            <a:r>
              <a:rPr lang="tr-TR" sz="2400" dirty="0" err="1">
                <a:solidFill>
                  <a:srgbClr val="FFFFFF"/>
                </a:solidFill>
              </a:rPr>
              <a:t>fermentasyon</a:t>
            </a:r>
            <a:r>
              <a:rPr lang="tr-TR" sz="2400" dirty="0">
                <a:solidFill>
                  <a:srgbClr val="FFFFFF"/>
                </a:solidFill>
              </a:rPr>
              <a:t> </a:t>
            </a:r>
            <a:r>
              <a:rPr lang="tr-TR" sz="2400" dirty="0" smtClean="0">
                <a:solidFill>
                  <a:srgbClr val="FFFFFF"/>
                </a:solidFill>
              </a:rPr>
              <a:t>etkisi (</a:t>
            </a:r>
            <a:r>
              <a:rPr lang="tr-TR" sz="2400" dirty="0" err="1" smtClean="0">
                <a:solidFill>
                  <a:srgbClr val="FFFFFF"/>
                </a:solidFill>
              </a:rPr>
              <a:t>diyeter</a:t>
            </a:r>
            <a:r>
              <a:rPr lang="tr-TR" sz="2400" dirty="0" smtClean="0">
                <a:solidFill>
                  <a:srgbClr val="FFFFFF"/>
                </a:solidFill>
              </a:rPr>
              <a:t> </a:t>
            </a:r>
            <a:r>
              <a:rPr lang="tr-TR" sz="2400" dirty="0">
                <a:solidFill>
                  <a:srgbClr val="FFFFFF"/>
                </a:solidFill>
              </a:rPr>
              <a:t>selülozun kısmi parçalanması, yağ asitlerinin üretimi, amino asit yapımı ve proteinlerden </a:t>
            </a:r>
            <a:r>
              <a:rPr lang="tr-TR" sz="2400" dirty="0" err="1" smtClean="0">
                <a:solidFill>
                  <a:srgbClr val="FFFFFF"/>
                </a:solidFill>
              </a:rPr>
              <a:t>yararlanım</a:t>
            </a:r>
            <a:r>
              <a:rPr lang="tr-TR" sz="2400" dirty="0" smtClean="0">
                <a:solidFill>
                  <a:srgbClr val="FFFFFF"/>
                </a:solidFill>
              </a:rPr>
              <a:t>) </a:t>
            </a:r>
          </a:p>
          <a:p>
            <a:r>
              <a:rPr lang="tr-TR" sz="2400" dirty="0">
                <a:solidFill>
                  <a:srgbClr val="FFFFFF"/>
                </a:solidFill>
              </a:rPr>
              <a:t> </a:t>
            </a:r>
            <a:r>
              <a:rPr lang="tr-TR" sz="2400" dirty="0" smtClean="0">
                <a:solidFill>
                  <a:srgbClr val="FFFFFF"/>
                </a:solidFill>
              </a:rPr>
              <a:t>Midede </a:t>
            </a:r>
            <a:r>
              <a:rPr lang="tr-TR" sz="2400" dirty="0">
                <a:solidFill>
                  <a:srgbClr val="FFFFFF"/>
                </a:solidFill>
              </a:rPr>
              <a:t>ve bağırsaklarda </a:t>
            </a:r>
            <a:r>
              <a:rPr lang="tr-TR" sz="2400" dirty="0" err="1">
                <a:solidFill>
                  <a:srgbClr val="FFFFFF"/>
                </a:solidFill>
              </a:rPr>
              <a:t>enzimatik</a:t>
            </a:r>
            <a:r>
              <a:rPr lang="tr-TR" sz="2400" dirty="0">
                <a:solidFill>
                  <a:srgbClr val="FFFFFF"/>
                </a:solidFill>
              </a:rPr>
              <a:t> sindirim </a:t>
            </a:r>
            <a:endParaRPr lang="tr-TR" sz="2400" dirty="0" smtClean="0">
              <a:solidFill>
                <a:srgbClr val="FFFFFF"/>
              </a:solidFill>
            </a:endParaRPr>
          </a:p>
          <a:p>
            <a:endParaRPr lang="tr-TR" sz="2400" dirty="0" smtClean="0">
              <a:solidFill>
                <a:srgbClr val="FFFFFF"/>
              </a:solidFill>
            </a:endParaRPr>
          </a:p>
          <a:p>
            <a:r>
              <a:rPr lang="tr-TR" sz="2400" dirty="0" err="1" smtClean="0">
                <a:solidFill>
                  <a:srgbClr val="FFFFFF"/>
                </a:solidFill>
              </a:rPr>
              <a:t>Koprofaji</a:t>
            </a:r>
            <a:r>
              <a:rPr lang="tr-TR" sz="2400" dirty="0" smtClean="0">
                <a:solidFill>
                  <a:srgbClr val="FFFFFF"/>
                </a:solidFill>
              </a:rPr>
              <a:t> şart (</a:t>
            </a:r>
            <a:r>
              <a:rPr lang="tr-TR" sz="2400" dirty="0" err="1" smtClean="0">
                <a:solidFill>
                  <a:srgbClr val="2F2B20"/>
                </a:solidFill>
              </a:rPr>
              <a:t>diyare</a:t>
            </a:r>
            <a:r>
              <a:rPr lang="tr-TR" sz="2400" dirty="0" smtClean="0">
                <a:solidFill>
                  <a:srgbClr val="2F2B20"/>
                </a:solidFill>
              </a:rPr>
              <a:t>: ölüm tehlikesi</a:t>
            </a:r>
            <a:r>
              <a:rPr lang="tr-TR" sz="2400" dirty="0" smtClean="0">
                <a:solidFill>
                  <a:srgbClr val="FFFFFF"/>
                </a:solidFill>
              </a:rPr>
              <a:t>) modern yetiştiricilikte gece; yabani: gündüz</a:t>
            </a:r>
          </a:p>
          <a:p>
            <a:r>
              <a:rPr lang="tr-TR" sz="2400" dirty="0" err="1" smtClean="0">
                <a:solidFill>
                  <a:srgbClr val="FFFFFF"/>
                </a:solidFill>
              </a:rPr>
              <a:t>Sekotrof</a:t>
            </a:r>
            <a:r>
              <a:rPr lang="tr-TR" sz="2400" dirty="0" smtClean="0">
                <a:solidFill>
                  <a:srgbClr val="FFFFFF"/>
                </a:solidFill>
              </a:rPr>
              <a:t> </a:t>
            </a:r>
            <a:r>
              <a:rPr lang="tr-TR" sz="2400" dirty="0">
                <a:solidFill>
                  <a:srgbClr val="FFFFFF"/>
                </a:solidFill>
              </a:rPr>
              <a:t>toplam gaitanın 1/3’ü </a:t>
            </a:r>
            <a:r>
              <a:rPr lang="tr-TR" sz="2400" dirty="0" smtClean="0">
                <a:solidFill>
                  <a:srgbClr val="FFFFFF"/>
                </a:solidFill>
              </a:rPr>
              <a:t>(%32 K</a:t>
            </a:r>
            <a:r>
              <a:rPr lang="tr-TR" sz="2400" dirty="0">
                <a:solidFill>
                  <a:srgbClr val="FFFFFF"/>
                </a:solidFill>
              </a:rPr>
              <a:t>, </a:t>
            </a:r>
            <a:r>
              <a:rPr lang="tr-TR" sz="2400" dirty="0" smtClean="0">
                <a:solidFill>
                  <a:srgbClr val="FFFFFF"/>
                </a:solidFill>
              </a:rPr>
              <a:t>B </a:t>
            </a:r>
            <a:r>
              <a:rPr lang="tr-TR" sz="2400" dirty="0" err="1" smtClean="0">
                <a:solidFill>
                  <a:srgbClr val="FFFFFF"/>
                </a:solidFill>
              </a:rPr>
              <a:t>vit</a:t>
            </a:r>
            <a:r>
              <a:rPr lang="tr-TR" sz="2400" dirty="0" smtClean="0">
                <a:solidFill>
                  <a:srgbClr val="FFFFFF"/>
                </a:solidFill>
              </a:rPr>
              <a:t> zengin </a:t>
            </a:r>
            <a:r>
              <a:rPr lang="tr-TR" sz="2400" dirty="0">
                <a:solidFill>
                  <a:srgbClr val="FFFFFF"/>
                </a:solidFill>
              </a:rPr>
              <a:t>ve </a:t>
            </a:r>
            <a:r>
              <a:rPr lang="tr-TR" sz="2400" dirty="0" smtClean="0">
                <a:solidFill>
                  <a:srgbClr val="FFFFFF"/>
                </a:solidFill>
              </a:rPr>
              <a:t>% 30 KM %70 su) </a:t>
            </a:r>
          </a:p>
          <a:p>
            <a:r>
              <a:rPr lang="tr-TR" sz="2400" dirty="0" err="1">
                <a:solidFill>
                  <a:srgbClr val="FFFFFF"/>
                </a:solidFill>
              </a:rPr>
              <a:t>Koprofaji</a:t>
            </a:r>
            <a:r>
              <a:rPr lang="tr-TR" sz="2400" dirty="0">
                <a:solidFill>
                  <a:srgbClr val="FFFFFF"/>
                </a:solidFill>
              </a:rPr>
              <a:t> ilk diyetin tüketiminden 8-12 saat sonra başlar. </a:t>
            </a:r>
            <a:endParaRPr lang="tr-TR" sz="2400" dirty="0" smtClean="0">
              <a:solidFill>
                <a:srgbClr val="FFFFFF"/>
              </a:solidFill>
            </a:endParaRPr>
          </a:p>
          <a:p>
            <a:r>
              <a:rPr lang="tr-TR" sz="2400" dirty="0">
                <a:solidFill>
                  <a:srgbClr val="FFFFFF"/>
                </a:solidFill>
              </a:rPr>
              <a:t>Biyolojik olarak sütten kesim sonrası dönem olan 3 haftalık yaşta </a:t>
            </a:r>
            <a:r>
              <a:rPr lang="tr-TR" sz="2400" dirty="0" smtClean="0">
                <a:solidFill>
                  <a:srgbClr val="FFFFFF"/>
                </a:solidFill>
              </a:rPr>
              <a:t>başlamaktadır</a:t>
            </a:r>
          </a:p>
          <a:p>
            <a:endParaRPr lang="tr-TR" sz="2400" dirty="0" smtClean="0">
              <a:solidFill>
                <a:srgbClr val="FFFFFF"/>
              </a:solidFill>
            </a:endParaRPr>
          </a:p>
          <a:p>
            <a:r>
              <a:rPr lang="es-ES" sz="2400" dirty="0">
                <a:solidFill>
                  <a:srgbClr val="FFFFFF"/>
                </a:solidFill>
              </a:rPr>
              <a:t>125-150 gram yem (max 400) ve 250-300 ml su tüketir (ad libitum). </a:t>
            </a:r>
            <a:endParaRPr lang="tr-TR" sz="2400" dirty="0" smtClean="0">
              <a:solidFill>
                <a:srgbClr val="FFFFFF"/>
              </a:solidFill>
            </a:endParaRPr>
          </a:p>
          <a:p>
            <a:r>
              <a:rPr lang="tr-TR" sz="2400" dirty="0" smtClean="0">
                <a:solidFill>
                  <a:srgbClr val="FFFFFF"/>
                </a:solidFill>
              </a:rPr>
              <a:t>İlk </a:t>
            </a:r>
            <a:r>
              <a:rPr lang="tr-TR" sz="2400" dirty="0">
                <a:solidFill>
                  <a:srgbClr val="FFFFFF"/>
                </a:solidFill>
              </a:rPr>
              <a:t>15 gün sadece anne </a:t>
            </a:r>
            <a:r>
              <a:rPr lang="tr-TR" sz="2400" dirty="0" smtClean="0">
                <a:solidFill>
                  <a:srgbClr val="FFFFFF"/>
                </a:solidFill>
              </a:rPr>
              <a:t>sütü, </a:t>
            </a:r>
          </a:p>
          <a:p>
            <a:r>
              <a:rPr lang="tr-TR" sz="2400" dirty="0" smtClean="0">
                <a:solidFill>
                  <a:srgbClr val="FFFFFF"/>
                </a:solidFill>
              </a:rPr>
              <a:t>15</a:t>
            </a:r>
            <a:r>
              <a:rPr lang="tr-TR" sz="2400" dirty="0">
                <a:solidFill>
                  <a:srgbClr val="FFFFFF"/>
                </a:solidFill>
              </a:rPr>
              <a:t>. günden sonra anne </a:t>
            </a:r>
            <a:r>
              <a:rPr lang="tr-TR" sz="2400" dirty="0" err="1">
                <a:solidFill>
                  <a:srgbClr val="FFFFFF"/>
                </a:solidFill>
              </a:rPr>
              <a:t>sütü+pelet</a:t>
            </a:r>
            <a:r>
              <a:rPr lang="tr-TR" sz="2400" dirty="0">
                <a:solidFill>
                  <a:srgbClr val="FFFFFF"/>
                </a:solidFill>
              </a:rPr>
              <a:t> (annenin tükettiğin %5’i), </a:t>
            </a:r>
            <a:endParaRPr lang="tr-TR" sz="2400" dirty="0" smtClean="0">
              <a:solidFill>
                <a:srgbClr val="FFFFFF"/>
              </a:solidFill>
            </a:endParaRPr>
          </a:p>
          <a:p>
            <a:r>
              <a:rPr lang="tr-TR" sz="2400" dirty="0" smtClean="0">
                <a:solidFill>
                  <a:srgbClr val="FFFFFF"/>
                </a:solidFill>
              </a:rPr>
              <a:t>20</a:t>
            </a:r>
            <a:r>
              <a:rPr lang="tr-TR" sz="2400" dirty="0">
                <a:solidFill>
                  <a:srgbClr val="FFFFFF"/>
                </a:solidFill>
              </a:rPr>
              <a:t>. günden sonra </a:t>
            </a:r>
            <a:r>
              <a:rPr lang="tr-TR" sz="2400" dirty="0" err="1">
                <a:solidFill>
                  <a:srgbClr val="FFFFFF"/>
                </a:solidFill>
              </a:rPr>
              <a:t>koprofaji</a:t>
            </a:r>
            <a:r>
              <a:rPr lang="tr-TR" sz="2400" dirty="0">
                <a:solidFill>
                  <a:srgbClr val="FFFFFF"/>
                </a:solidFill>
              </a:rPr>
              <a:t> + </a:t>
            </a:r>
            <a:r>
              <a:rPr lang="tr-TR" sz="2400" dirty="0" err="1">
                <a:solidFill>
                  <a:srgbClr val="FFFFFF"/>
                </a:solidFill>
              </a:rPr>
              <a:t>pelet</a:t>
            </a:r>
            <a:r>
              <a:rPr lang="tr-TR" sz="2400" dirty="0">
                <a:solidFill>
                  <a:srgbClr val="FFFFFF"/>
                </a:solidFill>
              </a:rPr>
              <a:t> yem </a:t>
            </a:r>
            <a:endParaRPr lang="tr-TR" sz="2400" dirty="0" smtClean="0">
              <a:solidFill>
                <a:srgbClr val="FFFFFF"/>
              </a:solidFill>
            </a:endParaRPr>
          </a:p>
          <a:p>
            <a:r>
              <a:rPr lang="tr-TR" sz="2400" dirty="0" smtClean="0">
                <a:solidFill>
                  <a:srgbClr val="FFFFFF"/>
                </a:solidFill>
              </a:rPr>
              <a:t>Sütten </a:t>
            </a:r>
            <a:r>
              <a:rPr lang="tr-TR" sz="2400" dirty="0">
                <a:solidFill>
                  <a:srgbClr val="FFFFFF"/>
                </a:solidFill>
              </a:rPr>
              <a:t>kesim sonrasında </a:t>
            </a:r>
            <a:r>
              <a:rPr lang="tr-TR" sz="2400" dirty="0" err="1">
                <a:solidFill>
                  <a:srgbClr val="FFFFFF"/>
                </a:solidFill>
              </a:rPr>
              <a:t>pelet</a:t>
            </a:r>
            <a:r>
              <a:rPr lang="tr-TR" sz="2400" dirty="0">
                <a:solidFill>
                  <a:srgbClr val="FFFFFF"/>
                </a:solidFill>
              </a:rPr>
              <a:t> + kuru ot </a:t>
            </a:r>
            <a:r>
              <a:rPr lang="tr-TR" sz="2400" dirty="0" smtClean="0">
                <a:solidFill>
                  <a:srgbClr val="FFFFFF"/>
                </a:solidFill>
              </a:rPr>
              <a:t>??? Ya da sadece </a:t>
            </a:r>
            <a:r>
              <a:rPr lang="tr-TR" sz="2400" dirty="0" err="1" smtClean="0">
                <a:solidFill>
                  <a:srgbClr val="FFFFFF"/>
                </a:solidFill>
              </a:rPr>
              <a:t>pelet</a:t>
            </a:r>
            <a:r>
              <a:rPr lang="tr-TR" sz="2400" dirty="0" smtClean="0">
                <a:solidFill>
                  <a:srgbClr val="FFFFFF"/>
                </a:solidFill>
              </a:rPr>
              <a:t> %50 HS içeren</a:t>
            </a:r>
            <a:endParaRPr lang="tr-TR" sz="2400" dirty="0">
              <a:solidFill>
                <a:srgbClr val="FFFFFF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5650606" y="0"/>
            <a:ext cx="2810814" cy="914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rgbClr val="FFFFFF"/>
                </a:solidFill>
              </a:rPr>
              <a:t>Tavşanların Beslenmesi</a:t>
            </a:r>
          </a:p>
        </p:txBody>
      </p:sp>
    </p:spTree>
    <p:extLst>
      <p:ext uri="{BB962C8B-B14F-4D97-AF65-F5344CB8AC3E}">
        <p14:creationId xmlns:p14="http://schemas.microsoft.com/office/powerpoint/2010/main" val="7747741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Yuvarlatılmış Dikdörtgen 4"/>
          <p:cNvSpPr/>
          <p:nvPr/>
        </p:nvSpPr>
        <p:spPr>
          <a:xfrm>
            <a:off x="0" y="0"/>
            <a:ext cx="8451760" cy="67614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206943"/>
              </p:ext>
            </p:extLst>
          </p:nvPr>
        </p:nvGraphicFramePr>
        <p:xfrm>
          <a:off x="608527" y="437884"/>
          <a:ext cx="6983571" cy="68591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7839"/>
                <a:gridCol w="1112809"/>
                <a:gridCol w="1092002"/>
                <a:gridCol w="1202204"/>
                <a:gridCol w="978717"/>
              </a:tblGrid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Büyüme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Yaşama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Gebelik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Laktasyon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Sindirilebilir enerji (kcal)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2500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2100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2500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2500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Toplam sindirilebilir madde (%)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65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55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58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70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HS(%)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10-12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14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solidFill>
                            <a:srgbClr val="FF0000"/>
                          </a:solidFill>
                          <a:effectLst/>
                        </a:rPr>
                        <a:t>10-12</a:t>
                      </a:r>
                      <a:endParaRPr lang="tr-TR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solidFill>
                            <a:srgbClr val="FF0000"/>
                          </a:solidFill>
                          <a:effectLst/>
                        </a:rPr>
                        <a:t>10-12</a:t>
                      </a:r>
                      <a:endParaRPr lang="tr-TR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HY (%)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tr-TR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tr-TR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HP (%)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16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solidFill>
                            <a:srgbClr val="FF0000"/>
                          </a:solidFill>
                          <a:effectLst/>
                        </a:rPr>
                        <a:t>12</a:t>
                      </a:r>
                      <a:endParaRPr lang="tr-TR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solidFill>
                            <a:srgbClr val="FF0000"/>
                          </a:solidFill>
                          <a:effectLst/>
                        </a:rPr>
                        <a:t>15</a:t>
                      </a:r>
                      <a:endParaRPr lang="tr-TR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solidFill>
                            <a:srgbClr val="FF0000"/>
                          </a:solidFill>
                          <a:effectLst/>
                        </a:rPr>
                        <a:t>17</a:t>
                      </a:r>
                      <a:endParaRPr lang="tr-TR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Ca (%)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0.4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tr-TR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solidFill>
                            <a:srgbClr val="FF0000"/>
                          </a:solidFill>
                          <a:effectLst/>
                        </a:rPr>
                        <a:t>0.45</a:t>
                      </a:r>
                      <a:endParaRPr lang="tr-TR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solidFill>
                            <a:srgbClr val="FF0000"/>
                          </a:solidFill>
                          <a:effectLst/>
                        </a:rPr>
                        <a:t>0.75</a:t>
                      </a:r>
                      <a:endParaRPr lang="tr-TR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P (%)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0.22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0.37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0.5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Mg (%)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300-400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300-400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300-400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300-400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K (%)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0.6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0.6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0.6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0.6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Na (%)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0.2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0.2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0.2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0.2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Cu (mg)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Mn (mg)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8.5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2.5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2.5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2.5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A vit (IU)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580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1160 (en az)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E vit (mg)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40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40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40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K vit (mg)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0.2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36225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Yuvarlatılmış Dikdörtgen 4"/>
          <p:cNvSpPr/>
          <p:nvPr/>
        </p:nvSpPr>
        <p:spPr>
          <a:xfrm>
            <a:off x="1" y="0"/>
            <a:ext cx="8471079" cy="67485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800" dirty="0" smtClean="0">
                <a:solidFill>
                  <a:srgbClr val="FFFFFF"/>
                </a:solidFill>
              </a:rPr>
              <a:t>En </a:t>
            </a:r>
            <a:r>
              <a:rPr lang="tr-TR" sz="2800" dirty="0">
                <a:solidFill>
                  <a:srgbClr val="FFFFFF"/>
                </a:solidFill>
              </a:rPr>
              <a:t>çok kullanılan enerji kaynağı </a:t>
            </a:r>
            <a:r>
              <a:rPr lang="tr-TR" sz="2800" dirty="0" smtClean="0">
                <a:solidFill>
                  <a:srgbClr val="FFFFFF"/>
                </a:solidFill>
              </a:rPr>
              <a:t>Tahıl taneleri</a:t>
            </a:r>
          </a:p>
          <a:p>
            <a:r>
              <a:rPr lang="tr-TR" sz="2800" dirty="0" smtClean="0">
                <a:solidFill>
                  <a:srgbClr val="FFFFFF"/>
                </a:solidFill>
              </a:rPr>
              <a:t> </a:t>
            </a:r>
            <a:r>
              <a:rPr lang="tr-TR" sz="2800" dirty="0">
                <a:solidFill>
                  <a:srgbClr val="FFFFFF"/>
                </a:solidFill>
              </a:rPr>
              <a:t>Protein kaynağı </a:t>
            </a:r>
            <a:r>
              <a:rPr lang="tr-TR" sz="2800" dirty="0" smtClean="0">
                <a:solidFill>
                  <a:srgbClr val="FFFFFF"/>
                </a:solidFill>
              </a:rPr>
              <a:t>küspe </a:t>
            </a:r>
            <a:r>
              <a:rPr lang="tr-TR" sz="2800" dirty="0">
                <a:solidFill>
                  <a:srgbClr val="FFFFFF"/>
                </a:solidFill>
              </a:rPr>
              <a:t>ve </a:t>
            </a:r>
            <a:r>
              <a:rPr lang="tr-TR" sz="2800" dirty="0" err="1">
                <a:solidFill>
                  <a:srgbClr val="FFFFFF"/>
                </a:solidFill>
              </a:rPr>
              <a:t>baklagil</a:t>
            </a:r>
            <a:r>
              <a:rPr lang="tr-TR" sz="2800" dirty="0">
                <a:solidFill>
                  <a:srgbClr val="FFFFFF"/>
                </a:solidFill>
              </a:rPr>
              <a:t> </a:t>
            </a:r>
            <a:r>
              <a:rPr lang="tr-TR" sz="2800" dirty="0" smtClean="0">
                <a:solidFill>
                  <a:srgbClr val="FFFFFF"/>
                </a:solidFill>
              </a:rPr>
              <a:t>taneleri</a:t>
            </a:r>
          </a:p>
          <a:p>
            <a:r>
              <a:rPr lang="tr-TR" sz="2800" dirty="0" smtClean="0">
                <a:solidFill>
                  <a:srgbClr val="FFFFFF"/>
                </a:solidFill>
              </a:rPr>
              <a:t>Gençler için amino </a:t>
            </a:r>
            <a:r>
              <a:rPr lang="tr-TR" sz="2800" dirty="0">
                <a:solidFill>
                  <a:srgbClr val="FFFFFF"/>
                </a:solidFill>
              </a:rPr>
              <a:t>asitlerden özellikle </a:t>
            </a:r>
            <a:r>
              <a:rPr lang="tr-TR" sz="2800" dirty="0" err="1">
                <a:solidFill>
                  <a:srgbClr val="FFFFFF"/>
                </a:solidFill>
              </a:rPr>
              <a:t>metiyonin</a:t>
            </a:r>
            <a:r>
              <a:rPr lang="tr-TR" sz="2800" dirty="0">
                <a:solidFill>
                  <a:srgbClr val="FFFFFF"/>
                </a:solidFill>
              </a:rPr>
              <a:t>, sistin, </a:t>
            </a:r>
            <a:r>
              <a:rPr lang="tr-TR" sz="2800" dirty="0" err="1">
                <a:solidFill>
                  <a:srgbClr val="FFFFFF"/>
                </a:solidFill>
              </a:rPr>
              <a:t>lizin</a:t>
            </a:r>
            <a:r>
              <a:rPr lang="tr-TR" sz="2800" dirty="0">
                <a:solidFill>
                  <a:srgbClr val="FFFFFF"/>
                </a:solidFill>
              </a:rPr>
              <a:t>, </a:t>
            </a:r>
            <a:r>
              <a:rPr lang="tr-TR" sz="2800" dirty="0" err="1">
                <a:solidFill>
                  <a:srgbClr val="FFFFFF"/>
                </a:solidFill>
              </a:rPr>
              <a:t>arjinin</a:t>
            </a:r>
            <a:r>
              <a:rPr lang="tr-TR" sz="2800" dirty="0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57243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" y="0"/>
            <a:ext cx="8471079" cy="6858000"/>
          </a:xfrm>
        </p:spPr>
        <p:txBody>
          <a:bodyPr/>
          <a:lstStyle/>
          <a:p>
            <a:r>
              <a:rPr lang="tr-TR" dirty="0" smtClean="0"/>
              <a:t>                                               </a:t>
            </a:r>
          </a:p>
          <a:p>
            <a:r>
              <a:rPr lang="tr-TR" dirty="0"/>
              <a:t> </a:t>
            </a:r>
            <a:r>
              <a:rPr lang="tr-TR" dirty="0" smtClean="0"/>
              <a:t>                                                                              </a:t>
            </a:r>
            <a:r>
              <a:rPr lang="tr-TR" sz="3600" dirty="0" smtClean="0">
                <a:solidFill>
                  <a:srgbClr val="FF0000"/>
                </a:solidFill>
              </a:rPr>
              <a:t>Beslenme işlevini neler etkiler?</a:t>
            </a:r>
          </a:p>
          <a:p>
            <a:pPr marL="114300" indent="0">
              <a:buNone/>
            </a:pPr>
            <a:endParaRPr lang="tr-TR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280116" y="1149441"/>
            <a:ext cx="3564228" cy="3013657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/>
            <a:r>
              <a:rPr lang="tr-TR" sz="2800" b="1" dirty="0">
                <a:solidFill>
                  <a:srgbClr val="FF0000"/>
                </a:solidFill>
              </a:rPr>
              <a:t>Hayvana bağlı faktörler</a:t>
            </a:r>
          </a:p>
          <a:p>
            <a:pPr marL="114300"/>
            <a:r>
              <a:rPr lang="tr-TR" sz="2800" dirty="0">
                <a:solidFill>
                  <a:srgbClr val="FFFFFF"/>
                </a:solidFill>
              </a:rPr>
              <a:t>Tür-cins-soy-cinsiyet-yaş-gebelik-sağlık-aktivite-fizyolojik durum-metabolizma</a:t>
            </a:r>
          </a:p>
          <a:p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4578440" y="1139781"/>
            <a:ext cx="3593207" cy="292028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/>
            <a:r>
              <a:rPr lang="tr-TR" sz="2800" b="1" dirty="0">
                <a:solidFill>
                  <a:srgbClr val="FF0000"/>
                </a:solidFill>
              </a:rPr>
              <a:t>Çevresel faktörler</a:t>
            </a:r>
          </a:p>
          <a:p>
            <a:pPr marL="114300"/>
            <a:r>
              <a:rPr lang="tr-TR" sz="2800" dirty="0">
                <a:solidFill>
                  <a:srgbClr val="FFFFFF"/>
                </a:solidFill>
              </a:rPr>
              <a:t>Diyet yapısı-besin maddesi-sunum-zaman-çevresel stres-hijyen</a:t>
            </a:r>
          </a:p>
          <a:p>
            <a:pPr algn="ctr"/>
            <a:endParaRPr lang="tr-T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83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" y="0"/>
            <a:ext cx="8480738" cy="6858000"/>
          </a:xfrm>
        </p:spPr>
        <p:txBody>
          <a:bodyPr/>
          <a:lstStyle/>
          <a:p>
            <a:pPr marL="114300" indent="0" algn="ctr">
              <a:buNone/>
            </a:pPr>
            <a:r>
              <a:rPr lang="tr-TR" dirty="0" smtClean="0">
                <a:solidFill>
                  <a:srgbClr val="FF0000"/>
                </a:solidFill>
              </a:rPr>
              <a:t>Besin Maddeleri</a:t>
            </a:r>
          </a:p>
          <a:p>
            <a:pPr marL="114300" indent="0">
              <a:buNone/>
            </a:pPr>
            <a:r>
              <a:rPr lang="tr-TR" sz="2800" dirty="0">
                <a:solidFill>
                  <a:srgbClr val="FF0000"/>
                </a:solidFill>
              </a:rPr>
              <a:t>Protein: </a:t>
            </a:r>
            <a:r>
              <a:rPr lang="tr-TR" sz="2800" dirty="0" smtClean="0"/>
              <a:t>20 </a:t>
            </a:r>
            <a:r>
              <a:rPr lang="tr-TR" sz="2800" dirty="0"/>
              <a:t>farklı amino </a:t>
            </a:r>
            <a:r>
              <a:rPr lang="tr-TR" sz="2800" dirty="0" smtClean="0"/>
              <a:t>asit - 9 </a:t>
            </a:r>
            <a:r>
              <a:rPr lang="tr-TR" sz="2800" dirty="0"/>
              <a:t>adedi </a:t>
            </a:r>
            <a:r>
              <a:rPr lang="tr-TR" sz="2800" dirty="0" err="1" smtClean="0"/>
              <a:t>esansiyel</a:t>
            </a:r>
            <a:r>
              <a:rPr lang="tr-TR" sz="2800" dirty="0"/>
              <a:t>. </a:t>
            </a:r>
            <a:r>
              <a:rPr lang="tr-TR" sz="2800" dirty="0" smtClean="0"/>
              <a:t>(</a:t>
            </a:r>
            <a:r>
              <a:rPr lang="tr-TR" sz="2800" dirty="0" err="1" smtClean="0"/>
              <a:t>histidine</a:t>
            </a:r>
            <a:r>
              <a:rPr lang="tr-TR" sz="2800" dirty="0"/>
              <a:t>, </a:t>
            </a:r>
            <a:r>
              <a:rPr lang="tr-TR" sz="2800" dirty="0" err="1"/>
              <a:t>isoleucine</a:t>
            </a:r>
            <a:r>
              <a:rPr lang="tr-TR" sz="2800" dirty="0"/>
              <a:t>, </a:t>
            </a:r>
            <a:r>
              <a:rPr lang="tr-TR" sz="2800" dirty="0" err="1"/>
              <a:t>leucine</a:t>
            </a:r>
            <a:r>
              <a:rPr lang="tr-TR" sz="2800" dirty="0"/>
              <a:t>, </a:t>
            </a:r>
            <a:r>
              <a:rPr lang="tr-TR" sz="2800" dirty="0" err="1"/>
              <a:t>lysine</a:t>
            </a:r>
            <a:r>
              <a:rPr lang="tr-TR" sz="2800" dirty="0"/>
              <a:t>, </a:t>
            </a:r>
            <a:r>
              <a:rPr lang="tr-TR" sz="2800" dirty="0" err="1"/>
              <a:t>methionine</a:t>
            </a:r>
            <a:r>
              <a:rPr lang="tr-TR" sz="2800" dirty="0"/>
              <a:t>, </a:t>
            </a:r>
            <a:r>
              <a:rPr lang="tr-TR" sz="2800" dirty="0" err="1"/>
              <a:t>phenylalanine</a:t>
            </a:r>
            <a:r>
              <a:rPr lang="tr-TR" sz="2800" dirty="0"/>
              <a:t>, </a:t>
            </a:r>
            <a:r>
              <a:rPr lang="tr-TR" sz="2800" dirty="0" err="1"/>
              <a:t>threonine</a:t>
            </a:r>
            <a:r>
              <a:rPr lang="tr-TR" sz="2800" dirty="0"/>
              <a:t>, </a:t>
            </a:r>
            <a:r>
              <a:rPr lang="tr-TR" sz="2800" dirty="0" err="1"/>
              <a:t>tryptophan</a:t>
            </a:r>
            <a:r>
              <a:rPr lang="tr-TR" sz="2800" dirty="0"/>
              <a:t>,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smtClean="0"/>
              <a:t>valine)</a:t>
            </a:r>
          </a:p>
          <a:p>
            <a:pPr marL="114300" indent="0">
              <a:buNone/>
            </a:pPr>
            <a:endParaRPr lang="tr-TR" sz="2800" dirty="0" smtClean="0"/>
          </a:p>
          <a:p>
            <a:pPr marL="114300" indent="0">
              <a:buNone/>
            </a:pPr>
            <a:r>
              <a:rPr lang="tr-TR" sz="2800" dirty="0" smtClean="0"/>
              <a:t>Temel kural, hayvanın </a:t>
            </a:r>
            <a:r>
              <a:rPr lang="tr-TR" sz="2800" dirty="0" err="1" smtClean="0"/>
              <a:t>a.a</a:t>
            </a:r>
            <a:r>
              <a:rPr lang="tr-TR" sz="2800" dirty="0" smtClean="0"/>
              <a:t> kompozisyonu diyetle benzer olmalı (yemden </a:t>
            </a:r>
            <a:r>
              <a:rPr lang="tr-TR" sz="2800" dirty="0" err="1" smtClean="0"/>
              <a:t>yararlanım</a:t>
            </a:r>
            <a:r>
              <a:rPr lang="tr-TR" sz="2800" dirty="0" smtClean="0"/>
              <a:t> için).</a:t>
            </a:r>
          </a:p>
          <a:p>
            <a:pPr marL="114300" indent="0">
              <a:buNone/>
            </a:pP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282964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5868" y="163902"/>
            <a:ext cx="8249009" cy="6573328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tr-TR" sz="3200" dirty="0" err="1">
                <a:solidFill>
                  <a:srgbClr val="FF0000"/>
                </a:solidFill>
              </a:rPr>
              <a:t>Lipidler</a:t>
            </a:r>
            <a:r>
              <a:rPr lang="tr-TR" sz="3200" dirty="0">
                <a:solidFill>
                  <a:srgbClr val="FF0000"/>
                </a:solidFill>
              </a:rPr>
              <a:t>: </a:t>
            </a:r>
            <a:r>
              <a:rPr lang="tr-TR" sz="3200" dirty="0"/>
              <a:t>yağ, mum, sterol, vitamin, </a:t>
            </a:r>
            <a:r>
              <a:rPr lang="tr-TR" sz="3200" dirty="0" err="1"/>
              <a:t>monogliserit</a:t>
            </a:r>
            <a:r>
              <a:rPr lang="tr-TR" sz="3200" dirty="0"/>
              <a:t>, </a:t>
            </a:r>
            <a:r>
              <a:rPr lang="tr-TR" sz="3200" dirty="0" err="1"/>
              <a:t>diglisert</a:t>
            </a:r>
            <a:r>
              <a:rPr lang="tr-TR" sz="3200" dirty="0"/>
              <a:t>, </a:t>
            </a:r>
            <a:r>
              <a:rPr lang="tr-TR" sz="3200" dirty="0" err="1"/>
              <a:t>trigliserit</a:t>
            </a:r>
            <a:r>
              <a:rPr lang="tr-TR" sz="3200" dirty="0"/>
              <a:t>, </a:t>
            </a:r>
            <a:r>
              <a:rPr lang="tr-TR" sz="3200" dirty="0" err="1"/>
              <a:t>fosfolipid</a:t>
            </a:r>
            <a:r>
              <a:rPr lang="tr-TR" sz="3200" dirty="0"/>
              <a:t> (yüksek enerji deposu).</a:t>
            </a:r>
          </a:p>
          <a:p>
            <a:pPr marL="114300" indent="0">
              <a:buNone/>
            </a:pPr>
            <a:endParaRPr lang="tr-TR" sz="3200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endParaRPr lang="tr-TR" sz="3200" dirty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tr-TR" sz="3200" dirty="0" smtClean="0">
                <a:solidFill>
                  <a:srgbClr val="FF0000"/>
                </a:solidFill>
              </a:rPr>
              <a:t>Karbonhidrat</a:t>
            </a:r>
            <a:r>
              <a:rPr lang="tr-TR" sz="3200" dirty="0">
                <a:solidFill>
                  <a:srgbClr val="FF0000"/>
                </a:solidFill>
              </a:rPr>
              <a:t>, Mineral, Vitamin</a:t>
            </a:r>
          </a:p>
          <a:p>
            <a:pPr marL="114300" indent="0">
              <a:buNone/>
            </a:pPr>
            <a:endParaRPr lang="tr-TR" sz="3200" dirty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tr-TR" sz="3200" dirty="0"/>
              <a:t>Karbonhidrat, yağ ve protein ısı ve enerji için gerekli. </a:t>
            </a:r>
            <a:endParaRPr lang="tr-TR" sz="3200" dirty="0" smtClean="0"/>
          </a:p>
          <a:p>
            <a:pPr marL="114300" indent="0">
              <a:buNone/>
            </a:pPr>
            <a:endParaRPr lang="tr-TR" sz="3200" dirty="0"/>
          </a:p>
          <a:p>
            <a:pPr marL="114300" indent="0">
              <a:buNone/>
            </a:pPr>
            <a:r>
              <a:rPr lang="tr-TR" sz="3200" dirty="0"/>
              <a:t>Laboratuvar hayvanları diyetlerinde temel enerji kaynağı olarak en çok </a:t>
            </a:r>
            <a:r>
              <a:rPr lang="tr-TR" sz="3200" dirty="0">
                <a:solidFill>
                  <a:srgbClr val="FF0000"/>
                </a:solidFill>
              </a:rPr>
              <a:t>karbonhidratlar</a:t>
            </a:r>
            <a:r>
              <a:rPr lang="tr-TR" sz="3200" dirty="0"/>
              <a:t>a yer verilir. 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3493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" y="0"/>
            <a:ext cx="8451761" cy="6858000"/>
          </a:xfrm>
        </p:spPr>
        <p:txBody>
          <a:bodyPr/>
          <a:lstStyle/>
          <a:p>
            <a:r>
              <a:rPr lang="tr-TR" dirty="0"/>
              <a:t>Diyetlerdeki enerji birimi için kalori (cal), kilokalori (</a:t>
            </a:r>
            <a:r>
              <a:rPr lang="tr-TR" dirty="0" err="1"/>
              <a:t>kcal</a:t>
            </a:r>
            <a:r>
              <a:rPr lang="tr-TR" dirty="0"/>
              <a:t>), </a:t>
            </a:r>
            <a:r>
              <a:rPr lang="tr-TR" dirty="0" err="1"/>
              <a:t>joule</a:t>
            </a:r>
            <a:r>
              <a:rPr lang="tr-TR" dirty="0"/>
              <a:t> (J),  </a:t>
            </a:r>
            <a:r>
              <a:rPr lang="tr-TR" dirty="0" err="1"/>
              <a:t>kilojoule</a:t>
            </a:r>
            <a:r>
              <a:rPr lang="tr-TR" dirty="0"/>
              <a:t> (</a:t>
            </a:r>
            <a:r>
              <a:rPr lang="tr-TR" dirty="0" err="1"/>
              <a:t>kJ</a:t>
            </a:r>
            <a:r>
              <a:rPr lang="tr-TR" dirty="0"/>
              <a:t>) ve </a:t>
            </a:r>
            <a:r>
              <a:rPr lang="tr-TR" dirty="0" err="1"/>
              <a:t>megajoule</a:t>
            </a:r>
            <a:r>
              <a:rPr lang="tr-TR" dirty="0"/>
              <a:t> (MJ) kullanılır. Matematiksel hesaba göre:</a:t>
            </a:r>
          </a:p>
          <a:p>
            <a:r>
              <a:rPr lang="tr-TR" dirty="0"/>
              <a:t>1 cal = 4,184 J </a:t>
            </a:r>
          </a:p>
          <a:p>
            <a:r>
              <a:rPr lang="tr-TR" dirty="0"/>
              <a:t>1 J = 0,239 cal</a:t>
            </a:r>
          </a:p>
          <a:p>
            <a:r>
              <a:rPr lang="tr-TR" dirty="0"/>
              <a:t>1 g karbonhidrat = 16.7 </a:t>
            </a:r>
            <a:r>
              <a:rPr lang="tr-TR" dirty="0" err="1"/>
              <a:t>kJ</a:t>
            </a:r>
            <a:r>
              <a:rPr lang="tr-TR" dirty="0"/>
              <a:t> = 4 </a:t>
            </a:r>
            <a:r>
              <a:rPr lang="tr-TR" dirty="0" err="1"/>
              <a:t>kcal</a:t>
            </a:r>
            <a:endParaRPr lang="tr-TR" dirty="0"/>
          </a:p>
          <a:p>
            <a:r>
              <a:rPr lang="tr-TR" dirty="0"/>
              <a:t>1 g yağ = 36.7 </a:t>
            </a:r>
            <a:r>
              <a:rPr lang="tr-TR" dirty="0" err="1"/>
              <a:t>kJ</a:t>
            </a:r>
            <a:r>
              <a:rPr lang="tr-TR" dirty="0"/>
              <a:t> = 9 </a:t>
            </a:r>
            <a:r>
              <a:rPr lang="tr-TR" dirty="0" err="1"/>
              <a:t>kcal</a:t>
            </a:r>
            <a:endParaRPr lang="tr-TR" dirty="0"/>
          </a:p>
          <a:p>
            <a:r>
              <a:rPr lang="tr-TR" dirty="0"/>
              <a:t>1 g protein = 16.7 </a:t>
            </a:r>
            <a:r>
              <a:rPr lang="tr-TR" dirty="0" err="1"/>
              <a:t>kJ</a:t>
            </a:r>
            <a:r>
              <a:rPr lang="tr-TR" dirty="0"/>
              <a:t> = 4 </a:t>
            </a:r>
            <a:r>
              <a:rPr lang="tr-TR" dirty="0" err="1" smtClean="0"/>
              <a:t>kcal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Bir diyet </a:t>
            </a:r>
            <a:r>
              <a:rPr lang="tr-TR" dirty="0" smtClean="0"/>
              <a:t>örneği: </a:t>
            </a:r>
            <a:r>
              <a:rPr lang="tr-TR" dirty="0"/>
              <a:t>100 g diyet için %23 HP, % 5 HY, % 5 HK, %4 HS, %7 su, % 55 eriyebilir </a:t>
            </a:r>
            <a:r>
              <a:rPr lang="tr-TR" dirty="0" err="1"/>
              <a:t>azotsuz</a:t>
            </a:r>
            <a:r>
              <a:rPr lang="tr-TR" dirty="0"/>
              <a:t> madde (karbonhidrat) içerikli </a:t>
            </a: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 </a:t>
            </a:r>
            <a:r>
              <a:rPr lang="tr-TR" dirty="0"/>
              <a:t>ısı: 100x%23x4+100x%5x9+100x%55x4 = 357 </a:t>
            </a:r>
            <a:r>
              <a:rPr lang="tr-TR" dirty="0" err="1"/>
              <a:t>kcal</a:t>
            </a:r>
            <a:r>
              <a:rPr lang="tr-TR" dirty="0"/>
              <a:t> = 1.493 MJ enerji bulunur.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595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8422783" cy="6858000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Yem tüketimi</a:t>
            </a:r>
            <a:r>
              <a:rPr lang="tr-TR" dirty="0" smtClean="0">
                <a:sym typeface="Wingdings" panose="05000000000000000000" pitchFamily="2" charset="2"/>
              </a:rPr>
              <a:t> </a:t>
            </a:r>
            <a:r>
              <a:rPr lang="tr-TR" dirty="0" smtClean="0"/>
              <a:t> </a:t>
            </a:r>
            <a:r>
              <a:rPr lang="tr-TR" dirty="0"/>
              <a:t>enerji </a:t>
            </a:r>
            <a:r>
              <a:rPr lang="tr-TR" dirty="0" smtClean="0"/>
              <a:t>ihtiyacı </a:t>
            </a:r>
          </a:p>
        </p:txBody>
      </p:sp>
      <p:sp>
        <p:nvSpPr>
          <p:cNvPr id="4" name="Yuvarlatılmış Dikdörtgen 3"/>
          <p:cNvSpPr/>
          <p:nvPr/>
        </p:nvSpPr>
        <p:spPr>
          <a:xfrm>
            <a:off x="318754" y="1159099"/>
            <a:ext cx="6626180" cy="2099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>
                <a:solidFill>
                  <a:srgbClr val="FFFFFF"/>
                </a:solidFill>
              </a:rPr>
              <a:t>Düşük enerjili diyet = fazla yem tüketimi </a:t>
            </a:r>
          </a:p>
          <a:p>
            <a:r>
              <a:rPr lang="tr-TR" sz="2400" dirty="0">
                <a:solidFill>
                  <a:srgbClr val="FFFFFF"/>
                </a:solidFill>
              </a:rPr>
              <a:t>Yüksek enerjili diyet = düşük yem tüketimi </a:t>
            </a:r>
          </a:p>
          <a:p>
            <a:pPr algn="ctr"/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9" name="Akış Çizelgesi: Birleştir 8"/>
          <p:cNvSpPr/>
          <p:nvPr/>
        </p:nvSpPr>
        <p:spPr>
          <a:xfrm rot="20229744">
            <a:off x="4868216" y="1043191"/>
            <a:ext cx="2917065" cy="2962141"/>
          </a:xfrm>
          <a:prstGeom prst="flowChartMerg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2400" dirty="0" smtClean="0">
              <a:solidFill>
                <a:srgbClr val="FFFFFF"/>
              </a:solidFill>
            </a:endParaRPr>
          </a:p>
          <a:p>
            <a:pPr algn="ctr"/>
            <a:r>
              <a:rPr lang="tr-TR" sz="2400" dirty="0" smtClean="0">
                <a:solidFill>
                  <a:srgbClr val="675E47">
                    <a:lumMod val="75000"/>
                  </a:srgbClr>
                </a:solidFill>
              </a:rPr>
              <a:t>Besin maddesi dengesizliği</a:t>
            </a:r>
            <a:endParaRPr lang="tr-TR" sz="2400" dirty="0">
              <a:solidFill>
                <a:srgbClr val="675E47">
                  <a:lumMod val="75000"/>
                </a:srgbClr>
              </a:solidFill>
            </a:endParaRPr>
          </a:p>
        </p:txBody>
      </p:sp>
      <p:sp>
        <p:nvSpPr>
          <p:cNvPr id="10" name="Yuvarlatılmış Dikdörtgen 9"/>
          <p:cNvSpPr/>
          <p:nvPr/>
        </p:nvSpPr>
        <p:spPr>
          <a:xfrm>
            <a:off x="169035" y="3937129"/>
            <a:ext cx="8084713" cy="22227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smtClean="0">
                <a:solidFill>
                  <a:srgbClr val="FFFFFF"/>
                </a:solidFill>
              </a:rPr>
              <a:t>Diyette </a:t>
            </a:r>
            <a:r>
              <a:rPr lang="tr-TR" sz="2400" dirty="0">
                <a:solidFill>
                  <a:srgbClr val="FFFFFF"/>
                </a:solidFill>
              </a:rPr>
              <a:t>enerji </a:t>
            </a:r>
            <a:r>
              <a:rPr lang="tr-TR" sz="2400" dirty="0" smtClean="0">
                <a:solidFill>
                  <a:srgbClr val="FFFFFF"/>
                </a:solidFill>
              </a:rPr>
              <a:t>düzenleme; türe </a:t>
            </a:r>
            <a:r>
              <a:rPr lang="tr-TR" sz="2400" dirty="0">
                <a:solidFill>
                  <a:srgbClr val="FFFFFF"/>
                </a:solidFill>
              </a:rPr>
              <a:t>özgü beslenme </a:t>
            </a:r>
            <a:r>
              <a:rPr lang="tr-TR" sz="2400" dirty="0" smtClean="0">
                <a:solidFill>
                  <a:srgbClr val="FFFFFF"/>
                </a:solidFill>
              </a:rPr>
              <a:t>ihtiyaçları???? (amino </a:t>
            </a:r>
            <a:r>
              <a:rPr lang="tr-TR" sz="2400" dirty="0">
                <a:solidFill>
                  <a:srgbClr val="FFFFFF"/>
                </a:solidFill>
              </a:rPr>
              <a:t>asit </a:t>
            </a:r>
            <a:r>
              <a:rPr lang="tr-TR" sz="2400" dirty="0" smtClean="0">
                <a:solidFill>
                  <a:srgbClr val="FFFFFF"/>
                </a:solidFill>
              </a:rPr>
              <a:t>ihtiyaçları)  </a:t>
            </a:r>
            <a:endParaRPr lang="tr-TR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78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" y="0"/>
            <a:ext cx="8480738" cy="6858000"/>
          </a:xfrm>
        </p:spPr>
        <p:txBody>
          <a:bodyPr>
            <a:normAutofit/>
          </a:bodyPr>
          <a:lstStyle/>
          <a:p>
            <a:r>
              <a:rPr lang="tr-TR" sz="2800" dirty="0" smtClean="0"/>
              <a:t>Yem? Diyet?</a:t>
            </a:r>
          </a:p>
        </p:txBody>
      </p:sp>
      <p:sp>
        <p:nvSpPr>
          <p:cNvPr id="4" name="Yuvarlatılmış Dikdörtgen 3"/>
          <p:cNvSpPr/>
          <p:nvPr/>
        </p:nvSpPr>
        <p:spPr>
          <a:xfrm>
            <a:off x="77275" y="721217"/>
            <a:ext cx="7524481" cy="3026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800" dirty="0" smtClean="0">
                <a:solidFill>
                  <a:srgbClr val="FFFFFF"/>
                </a:solidFill>
              </a:rPr>
              <a:t>                                    Hayvan özelliğine uygun </a:t>
            </a:r>
            <a:r>
              <a:rPr lang="tr-TR" sz="2800" dirty="0">
                <a:solidFill>
                  <a:srgbClr val="FFFFFF"/>
                </a:solidFill>
              </a:rPr>
              <a:t>tipte </a:t>
            </a:r>
            <a:r>
              <a:rPr lang="tr-TR" sz="2800" dirty="0" smtClean="0">
                <a:solidFill>
                  <a:srgbClr val="FFFFFF"/>
                </a:solidFill>
              </a:rPr>
              <a:t>ve   </a:t>
            </a:r>
          </a:p>
          <a:p>
            <a:r>
              <a:rPr lang="tr-TR" sz="2800" dirty="0">
                <a:solidFill>
                  <a:srgbClr val="FFFFFF"/>
                </a:solidFill>
              </a:rPr>
              <a:t> </a:t>
            </a:r>
            <a:r>
              <a:rPr lang="tr-TR" sz="2800" dirty="0" smtClean="0">
                <a:solidFill>
                  <a:srgbClr val="FFFFFF"/>
                </a:solidFill>
              </a:rPr>
              <a:t>                                   </a:t>
            </a:r>
            <a:r>
              <a:rPr lang="tr-TR" sz="2800" dirty="0" err="1" smtClean="0">
                <a:solidFill>
                  <a:srgbClr val="FFFFFF"/>
                </a:solidFill>
              </a:rPr>
              <a:t>metabolize</a:t>
            </a:r>
            <a:r>
              <a:rPr lang="tr-TR" sz="2800" dirty="0" smtClean="0">
                <a:solidFill>
                  <a:srgbClr val="FFFFFF"/>
                </a:solidFill>
              </a:rPr>
              <a:t> </a:t>
            </a:r>
            <a:r>
              <a:rPr lang="tr-TR" sz="2800" dirty="0">
                <a:solidFill>
                  <a:srgbClr val="FFFFFF"/>
                </a:solidFill>
              </a:rPr>
              <a:t>olabilme oranı yüksek </a:t>
            </a:r>
            <a:r>
              <a:rPr lang="tr-TR" sz="2800" dirty="0" smtClean="0">
                <a:solidFill>
                  <a:srgbClr val="FFFFFF"/>
                </a:solidFill>
              </a:rPr>
              <a:t>diyet </a:t>
            </a:r>
            <a:r>
              <a:rPr lang="tr-TR" sz="2800" dirty="0">
                <a:solidFill>
                  <a:srgbClr val="FFFFFF"/>
                </a:solidFill>
              </a:rPr>
              <a:t>tercihi </a:t>
            </a:r>
          </a:p>
        </p:txBody>
      </p:sp>
      <p:sp>
        <p:nvSpPr>
          <p:cNvPr id="5" name="Oval 4"/>
          <p:cNvSpPr/>
          <p:nvPr/>
        </p:nvSpPr>
        <p:spPr>
          <a:xfrm>
            <a:off x="357390" y="1197736"/>
            <a:ext cx="2009104" cy="207349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rgbClr val="FFFFFF"/>
                </a:solidFill>
              </a:rPr>
              <a:t>İşletme giderlerinin %</a:t>
            </a:r>
            <a:r>
              <a:rPr lang="tr-TR" sz="2800" dirty="0" smtClean="0">
                <a:solidFill>
                  <a:srgbClr val="FFFFFF"/>
                </a:solidFill>
              </a:rPr>
              <a:t>60</a:t>
            </a:r>
          </a:p>
          <a:p>
            <a:pPr algn="ctr"/>
            <a:r>
              <a:rPr lang="tr-TR" sz="2800" dirty="0" smtClean="0">
                <a:solidFill>
                  <a:srgbClr val="FFFFFF"/>
                </a:solidFill>
              </a:rPr>
              <a:t>diyet</a:t>
            </a:r>
            <a:endParaRPr lang="tr-TR" sz="2800" dirty="0">
              <a:solidFill>
                <a:srgbClr val="FFFFFF"/>
              </a:solidFill>
            </a:endParaRPr>
          </a:p>
          <a:p>
            <a:pPr algn="ctr"/>
            <a:endParaRPr lang="tr-T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38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Şimşek İşareti 8"/>
          <p:cNvSpPr/>
          <p:nvPr/>
        </p:nvSpPr>
        <p:spPr>
          <a:xfrm>
            <a:off x="3083687" y="5257800"/>
            <a:ext cx="1048019" cy="1442434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" y="0"/>
            <a:ext cx="8451761" cy="6858000"/>
          </a:xfrm>
        </p:spPr>
        <p:txBody>
          <a:bodyPr/>
          <a:lstStyle/>
          <a:p>
            <a:pPr marL="114300" indent="0">
              <a:buNone/>
            </a:pPr>
            <a:endParaRPr lang="tr-TR" dirty="0"/>
          </a:p>
        </p:txBody>
      </p:sp>
      <p:sp>
        <p:nvSpPr>
          <p:cNvPr id="4" name="Oval 3"/>
          <p:cNvSpPr/>
          <p:nvPr/>
        </p:nvSpPr>
        <p:spPr>
          <a:xfrm>
            <a:off x="2" y="528037"/>
            <a:ext cx="2955701" cy="291062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>
                <a:solidFill>
                  <a:srgbClr val="FFFFFF"/>
                </a:solidFill>
              </a:rPr>
              <a:t>Yemlerin sınıflandırılması</a:t>
            </a:r>
          </a:p>
          <a:p>
            <a:pPr algn="ctr"/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5" name="Yuvarlatılmış Dikdörtgen 4"/>
          <p:cNvSpPr/>
          <p:nvPr/>
        </p:nvSpPr>
        <p:spPr>
          <a:xfrm>
            <a:off x="2781837" y="528035"/>
            <a:ext cx="5476742" cy="25886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800" dirty="0">
                <a:solidFill>
                  <a:srgbClr val="FFFFFF"/>
                </a:solidFill>
              </a:rPr>
              <a:t>kaba yem, mera </a:t>
            </a:r>
            <a:r>
              <a:rPr lang="tr-TR" sz="2800" dirty="0" smtClean="0">
                <a:solidFill>
                  <a:srgbClr val="FFFFFF"/>
                </a:solidFill>
              </a:rPr>
              <a:t>yemi, yeşil yem, </a:t>
            </a:r>
          </a:p>
          <a:p>
            <a:r>
              <a:rPr lang="tr-TR" sz="2800" dirty="0" smtClean="0">
                <a:solidFill>
                  <a:srgbClr val="FFFFFF"/>
                </a:solidFill>
              </a:rPr>
              <a:t>silaj</a:t>
            </a:r>
            <a:r>
              <a:rPr lang="tr-TR" sz="2800" dirty="0">
                <a:solidFill>
                  <a:srgbClr val="FFFFFF"/>
                </a:solidFill>
              </a:rPr>
              <a:t>, </a:t>
            </a:r>
            <a:r>
              <a:rPr lang="tr-TR" sz="2800" dirty="0" smtClean="0">
                <a:solidFill>
                  <a:srgbClr val="FFFFFF"/>
                </a:solidFill>
              </a:rPr>
              <a:t>enerjice zengin, </a:t>
            </a:r>
            <a:r>
              <a:rPr lang="tr-TR" sz="2800" dirty="0">
                <a:solidFill>
                  <a:srgbClr val="FFFFFF"/>
                </a:solidFill>
              </a:rPr>
              <a:t>protein </a:t>
            </a:r>
            <a:r>
              <a:rPr lang="tr-TR" sz="2800" dirty="0" smtClean="0">
                <a:solidFill>
                  <a:srgbClr val="FFFFFF"/>
                </a:solidFill>
              </a:rPr>
              <a:t>katkısı,</a:t>
            </a:r>
          </a:p>
          <a:p>
            <a:r>
              <a:rPr lang="tr-TR" sz="2800" dirty="0" smtClean="0">
                <a:solidFill>
                  <a:srgbClr val="FFFFFF"/>
                </a:solidFill>
              </a:rPr>
              <a:t>mineral, vitamin, ve </a:t>
            </a:r>
            <a:r>
              <a:rPr lang="tr-TR" sz="2800" dirty="0">
                <a:solidFill>
                  <a:srgbClr val="FFFFFF"/>
                </a:solidFill>
              </a:rPr>
              <a:t>yem katkı </a:t>
            </a:r>
            <a:r>
              <a:rPr lang="tr-TR" sz="2800" dirty="0" smtClean="0">
                <a:solidFill>
                  <a:srgbClr val="FFFFFF"/>
                </a:solidFill>
              </a:rPr>
              <a:t>maddesi </a:t>
            </a:r>
            <a:endParaRPr lang="tr-TR" sz="2800" dirty="0">
              <a:solidFill>
                <a:srgbClr val="FFFFFF"/>
              </a:solidFill>
            </a:endParaRPr>
          </a:p>
          <a:p>
            <a:pPr algn="ctr"/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7" name="Yuvarlatılmış Dikdörtgen 6"/>
          <p:cNvSpPr/>
          <p:nvPr/>
        </p:nvSpPr>
        <p:spPr>
          <a:xfrm>
            <a:off x="1477852" y="3799270"/>
            <a:ext cx="4877873" cy="1931831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 smtClean="0">
                <a:solidFill>
                  <a:srgbClr val="FFFFFF"/>
                </a:solidFill>
              </a:rPr>
              <a:t>Sağlık ve performans sorunu</a:t>
            </a:r>
            <a:endParaRPr lang="tr-TR" sz="3200" dirty="0">
              <a:solidFill>
                <a:srgbClr val="FFFFFF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80113" y="3721994"/>
            <a:ext cx="1757968" cy="200910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rgbClr val="675E47">
                    <a:lumMod val="75000"/>
                  </a:srgbClr>
                </a:solidFill>
              </a:rPr>
              <a:t>Tek tip </a:t>
            </a:r>
            <a:r>
              <a:rPr lang="tr-TR" sz="2400" b="1" dirty="0" smtClean="0">
                <a:solidFill>
                  <a:srgbClr val="675E47">
                    <a:lumMod val="75000"/>
                  </a:srgbClr>
                </a:solidFill>
              </a:rPr>
              <a:t> </a:t>
            </a:r>
            <a:r>
              <a:rPr lang="tr-TR" sz="2400" b="1" dirty="0">
                <a:solidFill>
                  <a:srgbClr val="675E47">
                    <a:lumMod val="75000"/>
                  </a:srgbClr>
                </a:solidFill>
              </a:rPr>
              <a:t>diyet </a:t>
            </a:r>
          </a:p>
        </p:txBody>
      </p:sp>
      <p:sp>
        <p:nvSpPr>
          <p:cNvPr id="8" name="Kalp 7"/>
          <p:cNvSpPr/>
          <p:nvPr/>
        </p:nvSpPr>
        <p:spPr>
          <a:xfrm>
            <a:off x="5737540" y="3528814"/>
            <a:ext cx="2607971" cy="300077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 smtClean="0">
                <a:solidFill>
                  <a:srgbClr val="FFFFFF"/>
                </a:solidFill>
              </a:rPr>
              <a:t>Karma yem</a:t>
            </a:r>
            <a:endParaRPr lang="tr-TR" sz="3600" dirty="0">
              <a:solidFill>
                <a:srgbClr val="FFFFFF"/>
              </a:solidFill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521875">
            <a:off x="3797837" y="3399294"/>
            <a:ext cx="1426588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61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1205</Words>
  <Application>Microsoft Office PowerPoint</Application>
  <PresentationFormat>Ekran Gösterisi (4:3)</PresentationFormat>
  <Paragraphs>280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23</vt:i4>
      </vt:variant>
    </vt:vector>
  </HeadingPairs>
  <TitlesOfParts>
    <vt:vector size="25" baseType="lpstr">
      <vt:lpstr>Ofis Teması</vt:lpstr>
      <vt:lpstr>6_Bitişiklik</vt:lpstr>
      <vt:lpstr>Laboratuvar Hayvanlarının Beslenmesi Doğru besleme = Sağlıklı hayvan = Doğru model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Laboratuvar Hayvanlarının Beslenmesi Doğru besleme = Sağlıklı hayvan = Doğru model</dc:title>
  <dc:creator>user</dc:creator>
  <cp:lastModifiedBy>Windows Kullanıcısı</cp:lastModifiedBy>
  <cp:revision>2</cp:revision>
  <dcterms:created xsi:type="dcterms:W3CDTF">2020-02-11T17:29:10Z</dcterms:created>
  <dcterms:modified xsi:type="dcterms:W3CDTF">2020-02-11T17:39:22Z</dcterms:modified>
</cp:coreProperties>
</file>