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2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047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646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8763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1606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120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37727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439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2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217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96269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069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1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>
              <a:solidFill>
                <a:srgbClr val="DFDCB7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2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srgbClr val="DFDCB7"/>
                </a:solidFill>
              </a:rPr>
              <a:pPr/>
              <a:t>11.02.2020</a:t>
            </a:fld>
            <a:endParaRPr lang="tr-TR">
              <a:solidFill>
                <a:srgbClr val="DFDCB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83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403" y="147047"/>
            <a:ext cx="7620000" cy="565334"/>
          </a:xfrm>
        </p:spPr>
        <p:txBody>
          <a:bodyPr/>
          <a:lstStyle/>
          <a:p>
            <a:r>
              <a:rPr lang="tr-TR" dirty="0" smtClean="0"/>
              <a:t>FARE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712381"/>
            <a:ext cx="8405037" cy="6145619"/>
          </a:xfrm>
        </p:spPr>
        <p:txBody>
          <a:bodyPr/>
          <a:lstStyle/>
          <a:p>
            <a:pPr marL="114300" indent="0">
              <a:buNone/>
            </a:pPr>
            <a:r>
              <a:rPr lang="tr-TR" dirty="0" smtClean="0"/>
              <a:t>Ataları: </a:t>
            </a:r>
            <a:r>
              <a:rPr lang="tr-TR" i="1" dirty="0"/>
              <a:t>Mus </a:t>
            </a:r>
            <a:r>
              <a:rPr lang="tr-TR" i="1" dirty="0" err="1" smtClean="0"/>
              <a:t>musculus</a:t>
            </a:r>
            <a:r>
              <a:rPr lang="tr-TR" i="1" dirty="0" smtClean="0"/>
              <a:t> (</a:t>
            </a:r>
            <a:r>
              <a:rPr lang="tr-TR" dirty="0" smtClean="0"/>
              <a:t>Tarla-ev faresi)</a:t>
            </a:r>
          </a:p>
          <a:p>
            <a:pPr marL="114300" indent="0">
              <a:buNone/>
            </a:pPr>
            <a:r>
              <a:rPr lang="tr-TR" i="1" dirty="0" smtClean="0"/>
              <a:t>Mus </a:t>
            </a:r>
            <a:r>
              <a:rPr lang="tr-TR" i="1" dirty="0" err="1" smtClean="0"/>
              <a:t>musculus</a:t>
            </a:r>
            <a:r>
              <a:rPr lang="tr-TR" i="1" dirty="0" smtClean="0"/>
              <a:t> </a:t>
            </a:r>
            <a:r>
              <a:rPr lang="tr-TR" i="1" dirty="0" err="1" smtClean="0"/>
              <a:t>albinos</a:t>
            </a:r>
            <a:r>
              <a:rPr lang="tr-TR" dirty="0" smtClean="0"/>
              <a:t>, </a:t>
            </a:r>
            <a:r>
              <a:rPr lang="tr-TR" i="1" dirty="0" smtClean="0"/>
              <a:t>Mus </a:t>
            </a:r>
            <a:r>
              <a:rPr lang="tr-TR" i="1" dirty="0" err="1" smtClean="0"/>
              <a:t>musculus</a:t>
            </a:r>
            <a:r>
              <a:rPr lang="tr-TR" i="1" dirty="0" smtClean="0"/>
              <a:t> </a:t>
            </a:r>
            <a:r>
              <a:rPr lang="tr-TR" i="1" dirty="0" err="1" smtClean="0"/>
              <a:t>nigros</a:t>
            </a:r>
            <a:endParaRPr lang="tr-TR" i="1" dirty="0" smtClean="0"/>
          </a:p>
          <a:p>
            <a:r>
              <a:rPr lang="tr-TR" dirty="0"/>
              <a:t>Grup : Vertebrata (</a:t>
            </a:r>
            <a:r>
              <a:rPr lang="tr-TR" dirty="0" smtClean="0"/>
              <a:t>Omurgalılar</a:t>
            </a:r>
            <a:r>
              <a:rPr lang="tr-TR" dirty="0"/>
              <a:t>)</a:t>
            </a:r>
          </a:p>
          <a:p>
            <a:r>
              <a:rPr lang="tr-TR" dirty="0" smtClean="0"/>
              <a:t>Sınıf </a:t>
            </a:r>
            <a:r>
              <a:rPr lang="tr-TR" dirty="0"/>
              <a:t>: </a:t>
            </a:r>
            <a:r>
              <a:rPr lang="tr-TR" dirty="0" err="1"/>
              <a:t>Mamalia</a:t>
            </a:r>
            <a:r>
              <a:rPr lang="tr-TR" dirty="0"/>
              <a:t> (Memeliler)</a:t>
            </a:r>
          </a:p>
          <a:p>
            <a:r>
              <a:rPr lang="tr-TR" dirty="0"/>
              <a:t>Alt </a:t>
            </a:r>
            <a:r>
              <a:rPr lang="tr-TR" dirty="0" smtClean="0"/>
              <a:t>sınıf </a:t>
            </a:r>
            <a:r>
              <a:rPr lang="tr-TR" dirty="0"/>
              <a:t>: </a:t>
            </a:r>
            <a:r>
              <a:rPr lang="tr-TR" dirty="0" err="1"/>
              <a:t>Placentalia</a:t>
            </a:r>
            <a:r>
              <a:rPr lang="tr-TR" dirty="0"/>
              <a:t> (</a:t>
            </a:r>
            <a:r>
              <a:rPr lang="tr-TR" dirty="0" smtClean="0"/>
              <a:t>Plasentalılar</a:t>
            </a:r>
            <a:r>
              <a:rPr lang="tr-TR" dirty="0"/>
              <a:t>)</a:t>
            </a:r>
          </a:p>
          <a:p>
            <a:r>
              <a:rPr lang="tr-TR" dirty="0" smtClean="0"/>
              <a:t>Takım </a:t>
            </a:r>
            <a:r>
              <a:rPr lang="tr-TR" dirty="0"/>
              <a:t>: </a:t>
            </a:r>
            <a:r>
              <a:rPr lang="tr-TR" dirty="0" err="1"/>
              <a:t>Rodentia</a:t>
            </a:r>
            <a:r>
              <a:rPr lang="tr-TR" dirty="0"/>
              <a:t> (</a:t>
            </a:r>
            <a:r>
              <a:rPr lang="tr-TR" dirty="0" err="1"/>
              <a:t>Kemirciler</a:t>
            </a:r>
            <a:r>
              <a:rPr lang="tr-TR" dirty="0"/>
              <a:t>)</a:t>
            </a:r>
          </a:p>
          <a:p>
            <a:r>
              <a:rPr lang="tr-TR" dirty="0"/>
              <a:t>Alt </a:t>
            </a:r>
            <a:r>
              <a:rPr lang="tr-TR" dirty="0" smtClean="0"/>
              <a:t>takım </a:t>
            </a:r>
            <a:r>
              <a:rPr lang="tr-TR" dirty="0"/>
              <a:t>: </a:t>
            </a:r>
            <a:r>
              <a:rPr lang="tr-TR" dirty="0" err="1"/>
              <a:t>Myomorpha</a:t>
            </a:r>
            <a:endParaRPr lang="tr-TR" dirty="0"/>
          </a:p>
          <a:p>
            <a:r>
              <a:rPr lang="tr-TR" dirty="0"/>
              <a:t>Familya : </a:t>
            </a:r>
            <a:r>
              <a:rPr lang="tr-TR" dirty="0" err="1"/>
              <a:t>Muridae</a:t>
            </a:r>
            <a:endParaRPr lang="tr-TR" dirty="0"/>
          </a:p>
          <a:p>
            <a:r>
              <a:rPr lang="tr-TR" dirty="0"/>
              <a:t>Alt familya : </a:t>
            </a:r>
            <a:r>
              <a:rPr lang="tr-TR" dirty="0" err="1"/>
              <a:t>Murinae</a:t>
            </a:r>
            <a:endParaRPr lang="tr-TR" dirty="0"/>
          </a:p>
          <a:p>
            <a:r>
              <a:rPr lang="tr-TR" dirty="0"/>
              <a:t>Cins : 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musculus</a:t>
            </a:r>
            <a:endParaRPr lang="tr-TR" dirty="0"/>
          </a:p>
          <a:p>
            <a:r>
              <a:rPr lang="tr-TR" dirty="0"/>
              <a:t>Tür : Mus </a:t>
            </a:r>
            <a:r>
              <a:rPr lang="tr-TR" dirty="0" err="1"/>
              <a:t>musculus</a:t>
            </a:r>
            <a:r>
              <a:rPr lang="tr-TR" dirty="0"/>
              <a:t> </a:t>
            </a:r>
            <a:r>
              <a:rPr lang="tr-TR" dirty="0" err="1"/>
              <a:t>domesticus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1860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8452884" cy="6858000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BÜYÜME VE </a:t>
            </a:r>
            <a:r>
              <a:rPr lang="tr-TR" dirty="0" smtClean="0">
                <a:solidFill>
                  <a:srgbClr val="FF0000"/>
                </a:solidFill>
              </a:rPr>
              <a:t>GELİŞME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Yeni </a:t>
            </a:r>
            <a:r>
              <a:rPr lang="tr-TR" dirty="0" smtClean="0"/>
              <a:t>doğan gelişmemiştir.</a:t>
            </a:r>
          </a:p>
          <a:p>
            <a:r>
              <a:rPr lang="tr-TR" dirty="0" smtClean="0"/>
              <a:t>Doğum ağırlığı 0,5-1,5 g.</a:t>
            </a:r>
          </a:p>
          <a:p>
            <a:r>
              <a:rPr lang="tr-TR" dirty="0" smtClean="0"/>
              <a:t>Gözler zarla kaplı</a:t>
            </a:r>
          </a:p>
          <a:p>
            <a:r>
              <a:rPr lang="tr-TR" dirty="0" smtClean="0"/>
              <a:t>Kulak </a:t>
            </a:r>
            <a:r>
              <a:rPr lang="tr-TR" dirty="0"/>
              <a:t>kepçeleri küçük ve </a:t>
            </a:r>
            <a:r>
              <a:rPr lang="tr-TR" dirty="0" smtClean="0"/>
              <a:t>başa yapışık</a:t>
            </a:r>
          </a:p>
          <a:p>
            <a:r>
              <a:rPr lang="tr-TR" dirty="0" smtClean="0"/>
              <a:t>Vücutları tüysüz, dişsiz </a:t>
            </a:r>
          </a:p>
          <a:p>
            <a:r>
              <a:rPr lang="tr-TR" dirty="0" smtClean="0"/>
              <a:t>Hareket kabiliyeti yok </a:t>
            </a:r>
          </a:p>
          <a:p>
            <a:r>
              <a:rPr lang="tr-TR" dirty="0" smtClean="0"/>
              <a:t>Anne bakımı </a:t>
            </a:r>
          </a:p>
          <a:p>
            <a:r>
              <a:rPr lang="tr-TR" dirty="0" smtClean="0"/>
              <a:t>Tüylenme 3-4 hafta başlar 7 günde tamamlanır  </a:t>
            </a:r>
          </a:p>
          <a:p>
            <a:r>
              <a:rPr lang="tr-TR" dirty="0" smtClean="0"/>
              <a:t>Kulaklar 4-6 günde dikleşir. </a:t>
            </a:r>
          </a:p>
          <a:p>
            <a:r>
              <a:rPr lang="tr-TR" dirty="0" smtClean="0"/>
              <a:t>Gözler 12-14. günde açılır </a:t>
            </a:r>
          </a:p>
          <a:p>
            <a:r>
              <a:rPr lang="tr-TR" dirty="0" smtClean="0"/>
              <a:t>Hareketlenme: 1 hafta</a:t>
            </a:r>
          </a:p>
          <a:p>
            <a:r>
              <a:rPr lang="tr-TR" dirty="0" smtClean="0"/>
              <a:t>Büyüme performansı anne bakımına bağlı %70 değişir </a:t>
            </a:r>
          </a:p>
          <a:p>
            <a:r>
              <a:rPr lang="tr-TR" dirty="0" smtClean="0"/>
              <a:t>Erkek dişiden hızlı büyür. (</a:t>
            </a:r>
            <a:r>
              <a:rPr lang="tr-TR" dirty="0" err="1" smtClean="0"/>
              <a:t>max</a:t>
            </a:r>
            <a:r>
              <a:rPr lang="tr-TR" dirty="0" smtClean="0"/>
              <a:t> büyüme 3-8 hafta)</a:t>
            </a:r>
          </a:p>
          <a:p>
            <a:r>
              <a:rPr lang="tr-TR" dirty="0" err="1" smtClean="0"/>
              <a:t>C.a.a</a:t>
            </a:r>
            <a:r>
              <a:rPr lang="tr-TR" dirty="0" smtClean="0"/>
              <a:t> 6. ayda plato yapar ve azalır.</a:t>
            </a:r>
          </a:p>
          <a:p>
            <a:r>
              <a:rPr lang="tr-TR" dirty="0" smtClean="0"/>
              <a:t>Kolostrum önemli </a:t>
            </a:r>
          </a:p>
          <a:p>
            <a:r>
              <a:rPr lang="tr-TR" dirty="0" smtClean="0"/>
              <a:t>Antikor salınımı tüm </a:t>
            </a:r>
            <a:r>
              <a:rPr lang="tr-TR" dirty="0" err="1" smtClean="0"/>
              <a:t>laktasyon</a:t>
            </a:r>
            <a:r>
              <a:rPr lang="tr-TR" dirty="0" smtClean="0"/>
              <a:t> boyunca </a:t>
            </a:r>
          </a:p>
          <a:p>
            <a:r>
              <a:rPr lang="tr-TR" dirty="0" smtClean="0"/>
              <a:t>Sütten kesim: 18-21 gün. </a:t>
            </a:r>
          </a:p>
          <a:p>
            <a:r>
              <a:rPr lang="tr-TR" dirty="0" err="1" smtClean="0"/>
              <a:t>Laktasyon</a:t>
            </a:r>
            <a:r>
              <a:rPr lang="tr-TR" dirty="0" smtClean="0"/>
              <a:t> piki 12. gün 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84427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68833" cy="6858000"/>
          </a:xfrm>
        </p:spPr>
        <p:txBody>
          <a:bodyPr>
            <a:normAutofit/>
          </a:bodyPr>
          <a:lstStyle/>
          <a:p>
            <a:r>
              <a:rPr lang="tr-TR" b="1" dirty="0" smtClean="0"/>
              <a:t>Sıcaklık</a:t>
            </a:r>
            <a:r>
              <a:rPr lang="tr-TR" b="1" dirty="0"/>
              <a:t>, Nem ve </a:t>
            </a:r>
            <a:r>
              <a:rPr lang="tr-TR" b="1" dirty="0" smtClean="0"/>
              <a:t>Havalandırma</a:t>
            </a:r>
            <a:endParaRPr lang="tr-TR" b="1" dirty="0"/>
          </a:p>
          <a:p>
            <a:r>
              <a:rPr lang="tr-TR" dirty="0" smtClean="0"/>
              <a:t>Sıcaklık değişimine duyarlıdırlar.</a:t>
            </a:r>
          </a:p>
          <a:p>
            <a:r>
              <a:rPr lang="tr-TR" dirty="0" err="1" smtClean="0"/>
              <a:t>Homoiotermikler</a:t>
            </a:r>
            <a:r>
              <a:rPr lang="tr-TR" dirty="0" smtClean="0"/>
              <a:t> ancak </a:t>
            </a:r>
            <a:r>
              <a:rPr lang="tr-TR" dirty="0"/>
              <a:t>yavrular bu özelliklerini 3-4 </a:t>
            </a:r>
            <a:r>
              <a:rPr lang="tr-TR" dirty="0" smtClean="0"/>
              <a:t>haftada kazanır.</a:t>
            </a:r>
          </a:p>
          <a:p>
            <a:r>
              <a:rPr lang="tr-TR" dirty="0" smtClean="0"/>
              <a:t>18-26 </a:t>
            </a:r>
            <a:r>
              <a:rPr lang="tr-TR" dirty="0"/>
              <a:t>°</a:t>
            </a:r>
            <a:r>
              <a:rPr lang="tr-TR" dirty="0" smtClean="0"/>
              <a:t>C,  </a:t>
            </a:r>
            <a:r>
              <a:rPr lang="tr-TR" dirty="0"/>
              <a:t>% </a:t>
            </a:r>
            <a:r>
              <a:rPr lang="tr-TR" dirty="0" smtClean="0"/>
              <a:t>45-55 bağıl nem. </a:t>
            </a:r>
          </a:p>
          <a:p>
            <a:r>
              <a:rPr lang="tr-TR" dirty="0" smtClean="0"/>
              <a:t>Aşırı ısı: Stres, </a:t>
            </a:r>
            <a:r>
              <a:rPr lang="tr-TR" dirty="0" err="1" smtClean="0"/>
              <a:t>infertilite</a:t>
            </a:r>
            <a:r>
              <a:rPr lang="tr-TR" dirty="0" smtClean="0"/>
              <a:t>, metabolizma hızı düşmesi.</a:t>
            </a:r>
          </a:p>
          <a:p>
            <a:r>
              <a:rPr lang="tr-TR" dirty="0" smtClean="0"/>
              <a:t>hava saatte 15-20 </a:t>
            </a:r>
            <a:r>
              <a:rPr lang="tr-TR" dirty="0"/>
              <a:t>kez </a:t>
            </a:r>
            <a:r>
              <a:rPr lang="tr-TR" dirty="0" smtClean="0"/>
              <a:t>değişmeli.</a:t>
            </a:r>
            <a:endParaRPr lang="tr-TR" dirty="0"/>
          </a:p>
          <a:p>
            <a:r>
              <a:rPr lang="tr-TR" b="1" dirty="0" err="1"/>
              <a:t>Fotoperiyot</a:t>
            </a:r>
            <a:r>
              <a:rPr lang="tr-TR" b="1" dirty="0"/>
              <a:t> ve </a:t>
            </a:r>
            <a:r>
              <a:rPr lang="tr-TR" b="1" dirty="0" smtClean="0"/>
              <a:t>Işık Yoğunluğu</a:t>
            </a:r>
            <a:endParaRPr lang="tr-TR" b="1" dirty="0"/>
          </a:p>
          <a:p>
            <a:r>
              <a:rPr lang="tr-TR" dirty="0" smtClean="0"/>
              <a:t>Gözleri keskin değildir</a:t>
            </a:r>
          </a:p>
          <a:p>
            <a:r>
              <a:rPr lang="tr-TR" dirty="0" smtClean="0"/>
              <a:t>Kırmızı ışığı neredeyse göremezler</a:t>
            </a:r>
          </a:p>
          <a:p>
            <a:r>
              <a:rPr lang="tr-TR" dirty="0" smtClean="0"/>
              <a:t>Koni azdır renk ayırımı yoktur.</a:t>
            </a:r>
          </a:p>
          <a:p>
            <a:r>
              <a:rPr lang="tr-TR" dirty="0" smtClean="0"/>
              <a:t>Aydınlık </a:t>
            </a:r>
            <a:r>
              <a:rPr lang="tr-TR" dirty="0"/>
              <a:t>ve </a:t>
            </a:r>
            <a:r>
              <a:rPr lang="tr-TR" dirty="0" smtClean="0"/>
              <a:t>karanlık fazlar </a:t>
            </a:r>
            <a:r>
              <a:rPr lang="tr-TR" dirty="0" err="1"/>
              <a:t>östrus</a:t>
            </a:r>
            <a:r>
              <a:rPr lang="tr-TR" dirty="0"/>
              <a:t> </a:t>
            </a:r>
            <a:r>
              <a:rPr lang="tr-TR" dirty="0" smtClean="0"/>
              <a:t>için önemlidir.</a:t>
            </a:r>
          </a:p>
          <a:p>
            <a:r>
              <a:rPr lang="tr-TR" dirty="0" smtClean="0"/>
              <a:t>12 </a:t>
            </a:r>
            <a:r>
              <a:rPr lang="tr-TR" dirty="0"/>
              <a:t>saat </a:t>
            </a:r>
            <a:r>
              <a:rPr lang="tr-TR" dirty="0" smtClean="0"/>
              <a:t>aydınlık/12 </a:t>
            </a:r>
            <a:r>
              <a:rPr lang="tr-TR" dirty="0"/>
              <a:t>saat </a:t>
            </a:r>
            <a:r>
              <a:rPr lang="tr-TR" dirty="0" smtClean="0"/>
              <a:t>karanlık. 20-30 </a:t>
            </a:r>
            <a:r>
              <a:rPr lang="tr-TR" dirty="0" err="1" smtClean="0"/>
              <a:t>lüx</a:t>
            </a:r>
            <a:r>
              <a:rPr lang="tr-TR" dirty="0" smtClean="0"/>
              <a:t> yoğunluk. </a:t>
            </a:r>
          </a:p>
        </p:txBody>
      </p:sp>
    </p:spTree>
    <p:extLst>
      <p:ext uri="{BB962C8B-B14F-4D97-AF65-F5344CB8AC3E}">
        <p14:creationId xmlns:p14="http://schemas.microsoft.com/office/powerpoint/2010/main" val="3428954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8452884" cy="6858000"/>
          </a:xfrm>
        </p:spPr>
        <p:txBody>
          <a:bodyPr>
            <a:normAutofit/>
          </a:bodyPr>
          <a:lstStyle/>
          <a:p>
            <a:r>
              <a:rPr lang="tr-TR" b="1" dirty="0" smtClean="0"/>
              <a:t>Gürültü</a:t>
            </a:r>
          </a:p>
          <a:p>
            <a:r>
              <a:rPr lang="tr-TR" dirty="0" smtClean="0"/>
              <a:t>Performansı düşürür </a:t>
            </a:r>
          </a:p>
          <a:p>
            <a:r>
              <a:rPr lang="tr-TR" dirty="0" err="1" smtClean="0"/>
              <a:t>Max</a:t>
            </a:r>
            <a:r>
              <a:rPr lang="tr-TR" dirty="0" smtClean="0"/>
              <a:t> 50 desibel </a:t>
            </a:r>
          </a:p>
          <a:p>
            <a:r>
              <a:rPr lang="tr-TR" dirty="0" err="1" smtClean="0"/>
              <a:t>Ultrasonik</a:t>
            </a:r>
            <a:r>
              <a:rPr lang="tr-TR" dirty="0" smtClean="0"/>
              <a:t> ve yüksek frekans stres faktörü</a:t>
            </a:r>
          </a:p>
          <a:p>
            <a:r>
              <a:rPr lang="tr-TR" dirty="0" err="1" smtClean="0"/>
              <a:t>Odiyojenik</a:t>
            </a:r>
            <a:r>
              <a:rPr lang="tr-TR" dirty="0" smtClean="0"/>
              <a:t> stres ve nöbet görülebilir.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8565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8460858" cy="6858000"/>
          </a:xfrm>
        </p:spPr>
        <p:txBody>
          <a:bodyPr>
            <a:normAutofit/>
          </a:bodyPr>
          <a:lstStyle/>
          <a:p>
            <a:r>
              <a:rPr lang="tr-TR" b="1" dirty="0"/>
              <a:t>Kafesler ve </a:t>
            </a:r>
            <a:r>
              <a:rPr lang="tr-TR" b="1" dirty="0" smtClean="0"/>
              <a:t>Altlık</a:t>
            </a:r>
          </a:p>
          <a:p>
            <a:r>
              <a:rPr lang="tr-TR" dirty="0" smtClean="0"/>
              <a:t>Şeffaf ve </a:t>
            </a:r>
            <a:r>
              <a:rPr lang="tr-TR" dirty="0"/>
              <a:t>sterilize </a:t>
            </a:r>
            <a:r>
              <a:rPr lang="tr-TR" dirty="0" smtClean="0"/>
              <a:t>edilebilir</a:t>
            </a:r>
          </a:p>
          <a:p>
            <a:r>
              <a:rPr lang="tr-TR" dirty="0" smtClean="0"/>
              <a:t>Haftada 1 suluk yemlik kafes dezenfeksiyonu ve altlık ve yataklık değişimi</a:t>
            </a:r>
          </a:p>
          <a:p>
            <a:endParaRPr lang="tr-TR" dirty="0" smtClean="0"/>
          </a:p>
          <a:p>
            <a:r>
              <a:rPr lang="tr-TR" dirty="0" smtClean="0"/>
              <a:t>Altlık nasıl olmalı?</a:t>
            </a:r>
          </a:p>
          <a:p>
            <a:r>
              <a:rPr lang="tr-TR" dirty="0" smtClean="0"/>
              <a:t>Nem çeken</a:t>
            </a:r>
          </a:p>
          <a:p>
            <a:r>
              <a:rPr lang="tr-TR" dirty="0" smtClean="0"/>
              <a:t>Toz üretmeyen</a:t>
            </a:r>
          </a:p>
          <a:p>
            <a:r>
              <a:rPr lang="tr-TR" dirty="0" smtClean="0"/>
              <a:t>Yumuşak </a:t>
            </a:r>
          </a:p>
          <a:p>
            <a:r>
              <a:rPr lang="tr-TR" dirty="0" smtClean="0"/>
              <a:t>Uygulaması kolay</a:t>
            </a:r>
          </a:p>
          <a:p>
            <a:r>
              <a:rPr lang="tr-TR" dirty="0" smtClean="0"/>
              <a:t>Ekonomik</a:t>
            </a:r>
          </a:p>
          <a:p>
            <a:r>
              <a:rPr lang="tr-TR" dirty="0" smtClean="0"/>
              <a:t>Talaş, kağıt, mısır koçanı 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6951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68833" cy="6858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FARELERİN TUTULMASI (HANDLİNG-RESTRAİN)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 smtClean="0"/>
              <a:t>Nadiren ısırırlar (uygun tutulmazsa)</a:t>
            </a:r>
          </a:p>
          <a:p>
            <a:r>
              <a:rPr lang="tr-TR" dirty="0" smtClean="0"/>
              <a:t>Yavaş ve nazikçe tutulmalı </a:t>
            </a:r>
          </a:p>
          <a:p>
            <a:r>
              <a:rPr lang="tr-TR" dirty="0" smtClean="0"/>
              <a:t>Kuyruktan yakala</a:t>
            </a:r>
          </a:p>
          <a:p>
            <a:r>
              <a:rPr lang="tr-TR" dirty="0" smtClean="0"/>
              <a:t>Yukarı kaldır</a:t>
            </a:r>
          </a:p>
          <a:p>
            <a:r>
              <a:rPr lang="tr-TR" dirty="0" smtClean="0"/>
              <a:t>Baş ve işaret parmağı arasına 2/3 aşağı tarafı sıkıştır</a:t>
            </a:r>
          </a:p>
          <a:p>
            <a:r>
              <a:rPr lang="tr-TR" dirty="0" smtClean="0"/>
              <a:t>Diğer elle enseyi tut</a:t>
            </a:r>
          </a:p>
          <a:p>
            <a:r>
              <a:rPr lang="tr-TR" dirty="0" smtClean="0"/>
              <a:t>Çevir ve tek elle kavra</a:t>
            </a:r>
          </a:p>
          <a:p>
            <a:r>
              <a:rPr lang="tr-TR" dirty="0"/>
              <a:t>Deriyi çok sıkarsak: hava yolu kapanır: </a:t>
            </a:r>
            <a:r>
              <a:rPr lang="tr-TR" dirty="0" err="1"/>
              <a:t>siyanoz</a:t>
            </a:r>
            <a:r>
              <a:rPr lang="tr-TR" dirty="0"/>
              <a:t> </a:t>
            </a:r>
          </a:p>
          <a:p>
            <a:r>
              <a:rPr lang="tr-TR" dirty="0" err="1"/>
              <a:t>Monitörize</a:t>
            </a:r>
            <a:r>
              <a:rPr lang="tr-TR" dirty="0"/>
              <a:t> et: solunum sıklığı, kulak, burun ve ağız boşluğu </a:t>
            </a:r>
          </a:p>
          <a:p>
            <a:r>
              <a:rPr lang="tr-TR" dirty="0"/>
              <a:t>Bu belirtiler varsa hemen bırak ve </a:t>
            </a:r>
            <a:r>
              <a:rPr lang="tr-TR" dirty="0" err="1"/>
              <a:t>siyanoz</a:t>
            </a:r>
            <a:r>
              <a:rPr lang="tr-TR" dirty="0"/>
              <a:t> pembeleşinceye kadar bekle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323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68833" cy="6858000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FARELERİN TAŞINMASI</a:t>
            </a:r>
          </a:p>
          <a:p>
            <a:r>
              <a:rPr lang="tr-TR" dirty="0" smtClean="0"/>
              <a:t>Kısa mesafe: kafes </a:t>
            </a:r>
            <a:r>
              <a:rPr lang="tr-TR" dirty="0"/>
              <a:t>veya kutu </a:t>
            </a:r>
          </a:p>
          <a:p>
            <a:r>
              <a:rPr lang="tr-TR" dirty="0" smtClean="0"/>
              <a:t>Uzun mesafe: plastik özel taşıyıcı, su geçirmez karton kutulu tel örgü kafes. </a:t>
            </a:r>
          </a:p>
          <a:p>
            <a:r>
              <a:rPr lang="tr-TR" dirty="0" smtClean="0"/>
              <a:t>Havalandırma penceresi şart</a:t>
            </a:r>
          </a:p>
          <a:p>
            <a:r>
              <a:rPr lang="tr-TR" dirty="0" smtClean="0"/>
              <a:t>12 saatten fazla süre için: yemlik ve suluk ve yataklık 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Yeni ortama geldi</a:t>
            </a:r>
          </a:p>
          <a:p>
            <a:r>
              <a:rPr lang="tr-TR" dirty="0" smtClean="0"/>
              <a:t>3-7 gün adaptasyon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3442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0"/>
            <a:ext cx="6706487" cy="6606862"/>
          </a:xfrm>
        </p:spPr>
        <p:txBody>
          <a:bodyPr>
            <a:normAutofit/>
          </a:bodyPr>
          <a:lstStyle/>
          <a:p>
            <a:r>
              <a:rPr lang="tr-TR" dirty="0" err="1" smtClean="0"/>
              <a:t>Diploid</a:t>
            </a:r>
            <a:r>
              <a:rPr lang="tr-TR" dirty="0" smtClean="0"/>
              <a:t> kromozom: 40</a:t>
            </a:r>
            <a:endParaRPr lang="tr-TR" dirty="0"/>
          </a:p>
          <a:p>
            <a:r>
              <a:rPr lang="tr-TR" dirty="0" smtClean="0"/>
              <a:t>Fazla </a:t>
            </a:r>
            <a:r>
              <a:rPr lang="tr-TR" dirty="0"/>
              <a:t>sayıda yavru ve </a:t>
            </a:r>
            <a:r>
              <a:rPr lang="tr-TR" dirty="0" smtClean="0"/>
              <a:t>mutasyonlar: en </a:t>
            </a:r>
            <a:r>
              <a:rPr lang="tr-TR" dirty="0"/>
              <a:t>çok </a:t>
            </a:r>
            <a:r>
              <a:rPr lang="tr-TR" dirty="0" smtClean="0"/>
              <a:t>kullanılan hayvan.</a:t>
            </a:r>
          </a:p>
          <a:p>
            <a:r>
              <a:rPr lang="tr-TR" dirty="0" smtClean="0"/>
              <a:t>Yaşam süresi kısa: kronik toksikoloji çalışmaları için ideal.</a:t>
            </a:r>
          </a:p>
          <a:p>
            <a:endParaRPr lang="tr-TR" dirty="0" smtClean="0"/>
          </a:p>
          <a:p>
            <a:r>
              <a:rPr lang="tr-TR" dirty="0" smtClean="0"/>
              <a:t>Vücut sert kıllı </a:t>
            </a:r>
          </a:p>
          <a:p>
            <a:r>
              <a:rPr lang="tr-TR" dirty="0" smtClean="0"/>
              <a:t>Kuyruk tüysüz, pembe ve </a:t>
            </a:r>
            <a:r>
              <a:rPr lang="tr-TR" dirty="0" err="1" smtClean="0"/>
              <a:t>termoregülasyonda</a:t>
            </a:r>
            <a:r>
              <a:rPr lang="tr-TR" dirty="0" smtClean="0"/>
              <a:t> görevli. </a:t>
            </a:r>
          </a:p>
          <a:p>
            <a:r>
              <a:rPr lang="tr-TR" dirty="0" smtClean="0"/>
              <a:t>Albinoda kuyruk </a:t>
            </a:r>
            <a:r>
              <a:rPr lang="tr-TR" dirty="0"/>
              <a:t>vücuda göre </a:t>
            </a:r>
            <a:r>
              <a:rPr lang="tr-TR" dirty="0" smtClean="0"/>
              <a:t>daha uzun. </a:t>
            </a:r>
          </a:p>
          <a:p>
            <a:r>
              <a:rPr lang="tr-TR" dirty="0" smtClean="0"/>
              <a:t>Uzunluk: 10-15 cm.</a:t>
            </a:r>
          </a:p>
          <a:p>
            <a:r>
              <a:rPr lang="tr-TR" dirty="0" smtClean="0"/>
              <a:t>Ön ayak 4 arka 5 parmaklı </a:t>
            </a:r>
          </a:p>
          <a:p>
            <a:r>
              <a:rPr lang="tr-TR" dirty="0"/>
              <a:t>Omnivor-tahıl yemler</a:t>
            </a:r>
          </a:p>
          <a:p>
            <a:r>
              <a:rPr lang="tr-TR" dirty="0" err="1"/>
              <a:t>Koprofajik</a:t>
            </a:r>
            <a:r>
              <a:rPr lang="tr-TR" dirty="0"/>
              <a:t> (%50-65, B12 – K </a:t>
            </a:r>
            <a:r>
              <a:rPr lang="tr-TR" dirty="0" err="1"/>
              <a:t>vit</a:t>
            </a:r>
            <a:r>
              <a:rPr lang="tr-TR" dirty="0"/>
              <a:t>) </a:t>
            </a:r>
          </a:p>
          <a:p>
            <a:r>
              <a:rPr lang="tr-TR" dirty="0"/>
              <a:t>Diyet </a:t>
            </a:r>
            <a:r>
              <a:rPr lang="tr-TR" dirty="0" smtClean="0"/>
              <a:t>3-5 </a:t>
            </a:r>
            <a:r>
              <a:rPr lang="tr-TR" dirty="0"/>
              <a:t>g/gün </a:t>
            </a:r>
          </a:p>
          <a:p>
            <a:r>
              <a:rPr lang="tr-TR" dirty="0"/>
              <a:t>Su </a:t>
            </a:r>
            <a:r>
              <a:rPr lang="tr-TR" dirty="0" smtClean="0"/>
              <a:t>15 ml /100g </a:t>
            </a:r>
            <a:r>
              <a:rPr lang="tr-TR" dirty="0" err="1" smtClean="0"/>
              <a:t>ca</a:t>
            </a:r>
            <a:endParaRPr lang="tr-TR" dirty="0"/>
          </a:p>
          <a:p>
            <a:r>
              <a:rPr lang="tr-TR" dirty="0"/>
              <a:t>Yaşam </a:t>
            </a:r>
            <a:r>
              <a:rPr lang="tr-TR" dirty="0" smtClean="0"/>
              <a:t>1-2,5 yıl</a:t>
            </a:r>
          </a:p>
          <a:p>
            <a:r>
              <a:rPr lang="tr-TR" dirty="0" smtClean="0"/>
              <a:t>Sütten kesim 21 gün sonra </a:t>
            </a:r>
            <a:r>
              <a:rPr lang="tr-TR" dirty="0" err="1" smtClean="0"/>
              <a:t>pelet</a:t>
            </a:r>
            <a:r>
              <a:rPr lang="tr-TR" dirty="0" smtClean="0"/>
              <a:t> yem.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659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758070" cy="4800600"/>
          </a:xfrm>
        </p:spPr>
        <p:txBody>
          <a:bodyPr/>
          <a:lstStyle/>
          <a:p>
            <a:r>
              <a:rPr lang="tr-TR" dirty="0"/>
              <a:t>B</a:t>
            </a:r>
            <a:r>
              <a:rPr lang="tr-TR" dirty="0" smtClean="0"/>
              <a:t>ir </a:t>
            </a:r>
            <a:r>
              <a:rPr lang="tr-TR" dirty="0"/>
              <a:t>kesici ve üç </a:t>
            </a:r>
            <a:r>
              <a:rPr lang="tr-TR" dirty="0" err="1" smtClean="0"/>
              <a:t>molar</a:t>
            </a:r>
            <a:r>
              <a:rPr lang="tr-TR" dirty="0" smtClean="0"/>
              <a:t> (tek taraf)</a:t>
            </a:r>
            <a:endParaRPr lang="tr-TR" dirty="0"/>
          </a:p>
          <a:p>
            <a:r>
              <a:rPr lang="tr-TR" dirty="0" smtClean="0"/>
              <a:t>Kesiciler sürekli uzar</a:t>
            </a:r>
          </a:p>
          <a:p>
            <a:r>
              <a:rPr lang="tr-TR" dirty="0" smtClean="0"/>
              <a:t> </a:t>
            </a:r>
            <a:r>
              <a:rPr lang="tr-TR" dirty="0"/>
              <a:t>Üst kesicilerin arka </a:t>
            </a:r>
            <a:r>
              <a:rPr lang="tr-TR" dirty="0" smtClean="0"/>
              <a:t>kenarları </a:t>
            </a:r>
            <a:r>
              <a:rPr lang="tr-TR" dirty="0"/>
              <a:t>daha keskindir. </a:t>
            </a:r>
          </a:p>
        </p:txBody>
      </p:sp>
    </p:spTree>
    <p:extLst>
      <p:ext uri="{BB962C8B-B14F-4D97-AF65-F5344CB8AC3E}">
        <p14:creationId xmlns:p14="http://schemas.microsoft.com/office/powerpoint/2010/main" val="974023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dirty="0" smtClean="0"/>
              <a:t>Koku duyuları çok gelişmiş</a:t>
            </a:r>
          </a:p>
          <a:p>
            <a:pPr marL="114300" indent="0">
              <a:buNone/>
            </a:pPr>
            <a:r>
              <a:rPr lang="tr-TR" dirty="0" err="1" smtClean="0"/>
              <a:t>Feromon</a:t>
            </a:r>
            <a:r>
              <a:rPr lang="tr-TR" dirty="0" smtClean="0"/>
              <a:t> algısı yüksek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523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63795" y="0"/>
            <a:ext cx="8508704" cy="6858000"/>
          </a:xfrm>
        </p:spPr>
        <p:txBody>
          <a:bodyPr>
            <a:normAutofit/>
          </a:bodyPr>
          <a:lstStyle/>
          <a:p>
            <a:r>
              <a:rPr lang="tr-TR" b="1" dirty="0" smtClean="0"/>
              <a:t>Davranış </a:t>
            </a:r>
            <a:r>
              <a:rPr lang="tr-TR" b="1" dirty="0"/>
              <a:t>Özellikleri</a:t>
            </a:r>
          </a:p>
          <a:p>
            <a:r>
              <a:rPr lang="tr-TR" dirty="0" smtClean="0"/>
              <a:t>Meraklı-sosyal </a:t>
            </a:r>
          </a:p>
          <a:p>
            <a:r>
              <a:rPr lang="tr-TR" dirty="0" smtClean="0"/>
              <a:t>Tek-koloni yaşamı</a:t>
            </a:r>
          </a:p>
          <a:p>
            <a:r>
              <a:rPr lang="tr-TR" dirty="0"/>
              <a:t>Yuva </a:t>
            </a:r>
            <a:r>
              <a:rPr lang="tr-TR" dirty="0" smtClean="0"/>
              <a:t>yapma,  koruyuculuk </a:t>
            </a:r>
          </a:p>
          <a:p>
            <a:r>
              <a:rPr lang="tr-TR" dirty="0"/>
              <a:t>Erkekler kavgaya </a:t>
            </a:r>
            <a:r>
              <a:rPr lang="tr-TR" dirty="0" smtClean="0"/>
              <a:t>meyil</a:t>
            </a:r>
            <a:endParaRPr lang="tr-TR" dirty="0"/>
          </a:p>
          <a:p>
            <a:r>
              <a:rPr lang="tr-TR" dirty="0"/>
              <a:t>Gece </a:t>
            </a:r>
            <a:r>
              <a:rPr lang="tr-TR" dirty="0" smtClean="0"/>
              <a:t>aktif, </a:t>
            </a:r>
            <a:r>
              <a:rPr lang="tr-TR" dirty="0"/>
              <a:t>gündüz dinlenme </a:t>
            </a:r>
            <a:r>
              <a:rPr lang="tr-TR" dirty="0" smtClean="0"/>
              <a:t>fazı</a:t>
            </a:r>
            <a:endParaRPr lang="tr-TR" dirty="0"/>
          </a:p>
          <a:p>
            <a:r>
              <a:rPr lang="tr-TR" dirty="0"/>
              <a:t>İhtiyaçlarını farklı yerleri belirleyerek yaparlar (yem, tuvalet, uyuma…) </a:t>
            </a:r>
          </a:p>
          <a:p>
            <a:r>
              <a:rPr lang="tr-TR" dirty="0"/>
              <a:t>Ölü yavru </a:t>
            </a:r>
            <a:r>
              <a:rPr lang="tr-TR" dirty="0" smtClean="0"/>
              <a:t>uzaklaştırma</a:t>
            </a:r>
            <a:endParaRPr lang="tr-TR" dirty="0"/>
          </a:p>
          <a:p>
            <a:endParaRPr lang="tr-TR" dirty="0"/>
          </a:p>
          <a:p>
            <a:r>
              <a:rPr lang="tr-TR" dirty="0" smtClean="0"/>
              <a:t>Grup oluşturma: sütten kesimden sonra yapılmalı </a:t>
            </a:r>
          </a:p>
          <a:p>
            <a:r>
              <a:rPr lang="tr-TR" dirty="0" smtClean="0"/>
              <a:t>Geç oluşturulan grup: hiyerarşi sorunu  </a:t>
            </a:r>
          </a:p>
          <a:p>
            <a:r>
              <a:rPr lang="tr-TR" dirty="0" smtClean="0"/>
              <a:t>Yavrular ele alınmaz: KANİBALİSMUS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2422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8460858" cy="6858000"/>
          </a:xfrm>
        </p:spPr>
        <p:txBody>
          <a:bodyPr/>
          <a:lstStyle/>
          <a:p>
            <a:r>
              <a:rPr lang="tr-TR" b="1" dirty="0"/>
              <a:t>Cinsiyet </a:t>
            </a:r>
            <a:r>
              <a:rPr lang="tr-TR" b="1" dirty="0" smtClean="0"/>
              <a:t>Ayrımı (</a:t>
            </a:r>
            <a:r>
              <a:rPr lang="tr-TR" b="1" dirty="0" err="1" smtClean="0"/>
              <a:t>Sexing</a:t>
            </a:r>
            <a:r>
              <a:rPr lang="tr-TR" b="1" dirty="0" smtClean="0"/>
              <a:t>)</a:t>
            </a:r>
            <a:endParaRPr lang="tr-TR" b="1" dirty="0"/>
          </a:p>
          <a:p>
            <a:r>
              <a:rPr lang="tr-TR" dirty="0" smtClean="0"/>
              <a:t>Sütten kesimden hemen sonra yapılmalı.</a:t>
            </a:r>
          </a:p>
          <a:p>
            <a:r>
              <a:rPr lang="tr-TR" dirty="0" err="1" smtClean="0"/>
              <a:t>Anus-genital</a:t>
            </a:r>
            <a:r>
              <a:rPr lang="tr-TR" dirty="0" smtClean="0"/>
              <a:t> organ arası mesafe </a:t>
            </a:r>
          </a:p>
          <a:p>
            <a:r>
              <a:rPr lang="tr-TR" dirty="0" smtClean="0"/>
              <a:t>Dişide kısadır. </a:t>
            </a:r>
          </a:p>
          <a:p>
            <a:r>
              <a:rPr lang="tr-TR" dirty="0" smtClean="0"/>
              <a:t>Erkekte </a:t>
            </a:r>
            <a:r>
              <a:rPr lang="tr-TR" dirty="0" err="1" smtClean="0"/>
              <a:t>skrotal</a:t>
            </a:r>
            <a:r>
              <a:rPr lang="tr-TR" dirty="0" smtClean="0"/>
              <a:t> kese </a:t>
            </a:r>
          </a:p>
          <a:p>
            <a:r>
              <a:rPr lang="tr-TR" dirty="0" err="1" smtClean="0"/>
              <a:t>Genital</a:t>
            </a:r>
            <a:r>
              <a:rPr lang="tr-TR" dirty="0" smtClean="0"/>
              <a:t> çıkıntı büyük </a:t>
            </a:r>
          </a:p>
          <a:p>
            <a:r>
              <a:rPr lang="tr-TR" dirty="0" smtClean="0"/>
              <a:t>Erkekler daha kaba görünüşlü </a:t>
            </a:r>
          </a:p>
        </p:txBody>
      </p:sp>
    </p:spTree>
    <p:extLst>
      <p:ext uri="{BB962C8B-B14F-4D97-AF65-F5344CB8AC3E}">
        <p14:creationId xmlns:p14="http://schemas.microsoft.com/office/powerpoint/2010/main" val="3671363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68833" cy="6858000"/>
          </a:xfrm>
        </p:spPr>
        <p:txBody>
          <a:bodyPr>
            <a:normAutofit/>
          </a:bodyPr>
          <a:lstStyle/>
          <a:p>
            <a:r>
              <a:rPr lang="tr-TR" b="1" dirty="0"/>
              <a:t>Üreme Özellikleri</a:t>
            </a:r>
          </a:p>
          <a:p>
            <a:endParaRPr lang="tr-TR" dirty="0" smtClean="0"/>
          </a:p>
          <a:p>
            <a:r>
              <a:rPr lang="tr-TR" dirty="0"/>
              <a:t>Cinsel olgunluk </a:t>
            </a:r>
            <a:r>
              <a:rPr lang="tr-TR" dirty="0" smtClean="0"/>
              <a:t>1,5 ay.</a:t>
            </a:r>
            <a:endParaRPr lang="tr-TR" dirty="0"/>
          </a:p>
          <a:p>
            <a:r>
              <a:rPr lang="tr-TR" dirty="0"/>
              <a:t>İlk sağlıklı çiftleşme </a:t>
            </a:r>
            <a:r>
              <a:rPr lang="tr-TR" dirty="0" smtClean="0"/>
              <a:t>60-90 gün.</a:t>
            </a:r>
            <a:endParaRPr lang="tr-TR" dirty="0"/>
          </a:p>
          <a:p>
            <a:r>
              <a:rPr lang="tr-TR" dirty="0"/>
              <a:t>Erkekte cinsel olgunluk 2 hafta daha geç.</a:t>
            </a:r>
          </a:p>
          <a:p>
            <a:r>
              <a:rPr lang="tr-TR" dirty="0"/>
              <a:t>Dişi damızlık </a:t>
            </a:r>
            <a:r>
              <a:rPr lang="tr-TR" dirty="0" smtClean="0"/>
              <a:t>yaşı 2 ay (uygun)</a:t>
            </a:r>
            <a:endParaRPr lang="tr-TR" dirty="0"/>
          </a:p>
          <a:p>
            <a:r>
              <a:rPr lang="tr-TR" dirty="0"/>
              <a:t>Erkek damızlık  yaşı 18-24 ay(uygun)</a:t>
            </a:r>
          </a:p>
          <a:p>
            <a:r>
              <a:rPr lang="tr-TR" dirty="0" smtClean="0"/>
              <a:t>Doğum </a:t>
            </a:r>
            <a:r>
              <a:rPr lang="tr-TR" dirty="0"/>
              <a:t>ağırlığı  </a:t>
            </a:r>
            <a:r>
              <a:rPr lang="tr-TR" dirty="0" smtClean="0"/>
              <a:t>0,5-1,5 g </a:t>
            </a:r>
            <a:r>
              <a:rPr lang="tr-TR" dirty="0"/>
              <a:t>- Ergin </a:t>
            </a:r>
            <a:r>
              <a:rPr lang="tr-TR" dirty="0" err="1"/>
              <a:t>c.a</a:t>
            </a:r>
            <a:r>
              <a:rPr lang="tr-TR" dirty="0"/>
              <a:t>  </a:t>
            </a:r>
            <a:r>
              <a:rPr lang="tr-TR" dirty="0" smtClean="0"/>
              <a:t>20-40 g erkek 25-40 g dişi</a:t>
            </a:r>
            <a:endParaRPr lang="tr-TR" dirty="0"/>
          </a:p>
          <a:p>
            <a:endParaRPr lang="tr-TR" dirty="0"/>
          </a:p>
          <a:p>
            <a:r>
              <a:rPr lang="tr-TR" dirty="0"/>
              <a:t>Bir batında yavru sayısı  </a:t>
            </a:r>
            <a:r>
              <a:rPr lang="tr-TR" dirty="0" smtClean="0"/>
              <a:t>7-12 </a:t>
            </a:r>
            <a:r>
              <a:rPr lang="tr-TR" dirty="0"/>
              <a:t>adet</a:t>
            </a:r>
          </a:p>
          <a:p>
            <a:r>
              <a:rPr lang="tr-TR" dirty="0" err="1"/>
              <a:t>Laktasyon</a:t>
            </a:r>
            <a:r>
              <a:rPr lang="tr-TR" dirty="0"/>
              <a:t>:  21-28 gün Sütten kesme ağırlık: 8-12 g</a:t>
            </a:r>
          </a:p>
          <a:p>
            <a:r>
              <a:rPr lang="tr-TR" dirty="0"/>
              <a:t>Yalancı gebelik süresi 10-13 gün</a:t>
            </a:r>
          </a:p>
          <a:p>
            <a:r>
              <a:rPr lang="tr-TR" dirty="0"/>
              <a:t>Doğum sonrası </a:t>
            </a:r>
            <a:r>
              <a:rPr lang="tr-TR" dirty="0" err="1"/>
              <a:t>östrus</a:t>
            </a:r>
            <a:r>
              <a:rPr lang="tr-TR" dirty="0"/>
              <a:t>:  24 saat (</a:t>
            </a:r>
            <a:r>
              <a:rPr lang="tr-TR" dirty="0" err="1"/>
              <a:t>fertil</a:t>
            </a:r>
            <a:r>
              <a:rPr lang="tr-TR" dirty="0"/>
              <a:t>)</a:t>
            </a:r>
          </a:p>
          <a:p>
            <a:r>
              <a:rPr lang="tr-TR" dirty="0"/>
              <a:t>İki doğum arası süre 3,5-6 hafta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21756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493" y="270459"/>
            <a:ext cx="7620000" cy="6400799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Dişiler </a:t>
            </a:r>
            <a:r>
              <a:rPr lang="tr-TR" dirty="0" err="1"/>
              <a:t>poliöstrik</a:t>
            </a:r>
            <a:r>
              <a:rPr lang="tr-TR" dirty="0"/>
              <a:t> (üretim boyunca birden fazla)</a:t>
            </a:r>
          </a:p>
          <a:p>
            <a:r>
              <a:rPr lang="tr-TR" dirty="0"/>
              <a:t>Erkek yoksa </a:t>
            </a:r>
            <a:r>
              <a:rPr lang="tr-TR" dirty="0" err="1"/>
              <a:t>anöstri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pPr marL="114300" indent="0">
              <a:buNone/>
            </a:pPr>
            <a:r>
              <a:rPr lang="tr-TR" b="1" dirty="0"/>
              <a:t>Bruce etkisi: </a:t>
            </a:r>
            <a:r>
              <a:rPr lang="tr-TR" dirty="0"/>
              <a:t>başarılı </a:t>
            </a:r>
            <a:r>
              <a:rPr lang="tr-TR" dirty="0" err="1"/>
              <a:t>coitus</a:t>
            </a:r>
            <a:r>
              <a:rPr lang="tr-TR" dirty="0"/>
              <a:t> sonrası erkek uyaranı ile </a:t>
            </a:r>
            <a:r>
              <a:rPr lang="tr-TR" dirty="0" err="1"/>
              <a:t>uterusta</a:t>
            </a:r>
            <a:r>
              <a:rPr lang="tr-TR" dirty="0"/>
              <a:t> döllenmiş yumurtanın tutunamaması.</a:t>
            </a:r>
          </a:p>
          <a:p>
            <a:pPr marL="114300" indent="0">
              <a:buNone/>
            </a:pPr>
            <a:r>
              <a:rPr lang="tr-TR" b="1" dirty="0" err="1"/>
              <a:t>Whitten</a:t>
            </a:r>
            <a:r>
              <a:rPr lang="tr-TR" b="1" dirty="0"/>
              <a:t> etkisi: </a:t>
            </a:r>
            <a:r>
              <a:rPr lang="tr-TR" dirty="0" err="1"/>
              <a:t>anöstrustaki</a:t>
            </a:r>
            <a:r>
              <a:rPr lang="tr-TR" dirty="0"/>
              <a:t> gruba erkek girmesi ile </a:t>
            </a:r>
            <a:r>
              <a:rPr lang="tr-TR" dirty="0" err="1"/>
              <a:t>östrus</a:t>
            </a:r>
            <a:r>
              <a:rPr lang="tr-TR" dirty="0"/>
              <a:t> indüksiyonu ve senkronizasyonu.</a:t>
            </a:r>
          </a:p>
          <a:p>
            <a:endParaRPr lang="tr-TR" dirty="0"/>
          </a:p>
          <a:p>
            <a:pPr marL="114300" indent="0">
              <a:buNone/>
            </a:pPr>
            <a:r>
              <a:rPr lang="tr-TR" dirty="0" err="1" smtClean="0"/>
              <a:t>Vaginal</a:t>
            </a:r>
            <a:r>
              <a:rPr lang="tr-TR" dirty="0" smtClean="0"/>
              <a:t> </a:t>
            </a:r>
            <a:r>
              <a:rPr lang="tr-TR" dirty="0" err="1"/>
              <a:t>plug</a:t>
            </a:r>
            <a:r>
              <a:rPr lang="tr-TR" dirty="0"/>
              <a:t> ilk </a:t>
            </a:r>
            <a:r>
              <a:rPr lang="tr-TR" dirty="0" err="1"/>
              <a:t>östrusa</a:t>
            </a:r>
            <a:r>
              <a:rPr lang="tr-TR" dirty="0"/>
              <a:t> (3,5-4 hafta) kadar. Büyüdüğünde kaybolur.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 err="1"/>
              <a:t>Östrus</a:t>
            </a:r>
            <a:r>
              <a:rPr lang="tr-TR" dirty="0"/>
              <a:t> </a:t>
            </a:r>
            <a:r>
              <a:rPr lang="tr-TR" dirty="0" err="1"/>
              <a:t>siklusu</a:t>
            </a:r>
            <a:r>
              <a:rPr lang="tr-TR" dirty="0"/>
              <a:t> ortalama </a:t>
            </a:r>
            <a:r>
              <a:rPr lang="tr-TR" dirty="0" smtClean="0"/>
              <a:t>4-5 </a:t>
            </a:r>
            <a:r>
              <a:rPr lang="tr-TR" dirty="0"/>
              <a:t>günde bir, 9</a:t>
            </a:r>
            <a:r>
              <a:rPr lang="tr-TR" dirty="0" smtClean="0"/>
              <a:t>-20 </a:t>
            </a:r>
            <a:r>
              <a:rPr lang="tr-TR" dirty="0"/>
              <a:t>saat sürer</a:t>
            </a:r>
            <a:r>
              <a:rPr lang="tr-TR" dirty="0" smtClean="0"/>
              <a:t>.</a:t>
            </a:r>
          </a:p>
          <a:p>
            <a:r>
              <a:rPr lang="tr-TR" dirty="0" err="1"/>
              <a:t>Coitus</a:t>
            </a:r>
            <a:r>
              <a:rPr lang="tr-TR" dirty="0"/>
              <a:t> sonrası 12- 24. saatte vajinal tıkaç (sperm ve eklenti bezi sıvısı çökmesi): başarılı çiftleşme. </a:t>
            </a:r>
          </a:p>
          <a:p>
            <a:r>
              <a:rPr lang="tr-TR" dirty="0"/>
              <a:t>Tıkaç 2-3 gün içinde atılır gebelik başlar 18-21 gün sürer</a:t>
            </a:r>
          </a:p>
          <a:p>
            <a:r>
              <a:rPr lang="tr-TR" dirty="0" err="1" smtClean="0"/>
              <a:t>Postpartum</a:t>
            </a:r>
            <a:r>
              <a:rPr lang="tr-TR" dirty="0" smtClean="0"/>
              <a:t> </a:t>
            </a:r>
            <a:r>
              <a:rPr lang="tr-TR" dirty="0"/>
              <a:t>12-24 saatte </a:t>
            </a:r>
            <a:r>
              <a:rPr lang="tr-TR" dirty="0" err="1"/>
              <a:t>östrus</a:t>
            </a:r>
            <a:r>
              <a:rPr lang="tr-TR" dirty="0"/>
              <a:t> olur ancak </a:t>
            </a:r>
            <a:r>
              <a:rPr lang="tr-TR" dirty="0" err="1" smtClean="0"/>
              <a:t>infertildir</a:t>
            </a:r>
            <a:r>
              <a:rPr lang="tr-TR" dirty="0" smtClean="0"/>
              <a:t> </a:t>
            </a:r>
          </a:p>
          <a:p>
            <a:endParaRPr lang="tr-TR" dirty="0" smtClean="0"/>
          </a:p>
          <a:p>
            <a:r>
              <a:rPr lang="tr-TR" dirty="0" smtClean="0"/>
              <a:t>Üreme </a:t>
            </a:r>
            <a:r>
              <a:rPr lang="tr-TR" dirty="0"/>
              <a:t>performansını </a:t>
            </a:r>
            <a:r>
              <a:rPr lang="tr-TR" dirty="0" smtClean="0"/>
              <a:t>etkileyen </a:t>
            </a:r>
            <a:r>
              <a:rPr lang="tr-TR" dirty="0"/>
              <a:t>faktörler: </a:t>
            </a:r>
            <a:r>
              <a:rPr lang="tr-TR" dirty="0" err="1"/>
              <a:t>Fotoperiyot</a:t>
            </a:r>
            <a:r>
              <a:rPr lang="tr-TR" dirty="0"/>
              <a:t>, genetik yapı, çevre sıcaklığı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1933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8413012" cy="6858000"/>
          </a:xfrm>
        </p:spPr>
        <p:txBody>
          <a:bodyPr>
            <a:normAutofit/>
          </a:bodyPr>
          <a:lstStyle/>
          <a:p>
            <a:r>
              <a:rPr lang="tr-TR" b="1" dirty="0" smtClean="0"/>
              <a:t>GEBELİK BELİRTİLERİ</a:t>
            </a:r>
          </a:p>
          <a:p>
            <a:r>
              <a:rPr lang="tr-TR" dirty="0" err="1" smtClean="0"/>
              <a:t>Östrusta</a:t>
            </a:r>
            <a:r>
              <a:rPr lang="tr-TR" dirty="0" smtClean="0"/>
              <a:t> vulvada açılma </a:t>
            </a:r>
            <a:r>
              <a:rPr lang="tr-TR" dirty="0"/>
              <a:t>ve </a:t>
            </a:r>
            <a:r>
              <a:rPr lang="tr-TR" dirty="0" smtClean="0"/>
              <a:t>şişme </a:t>
            </a:r>
          </a:p>
          <a:p>
            <a:r>
              <a:rPr lang="tr-TR" dirty="0" smtClean="0"/>
              <a:t>Anormal hareketler, </a:t>
            </a:r>
            <a:r>
              <a:rPr lang="tr-TR" dirty="0" err="1" smtClean="0"/>
              <a:t>hiperaktivite</a:t>
            </a:r>
            <a:endParaRPr lang="tr-TR" dirty="0" smtClean="0"/>
          </a:p>
          <a:p>
            <a:r>
              <a:rPr lang="tr-TR" dirty="0" smtClean="0"/>
              <a:t>15</a:t>
            </a:r>
            <a:r>
              <a:rPr lang="tr-TR" dirty="0"/>
              <a:t>. </a:t>
            </a:r>
            <a:r>
              <a:rPr lang="tr-TR" dirty="0" smtClean="0"/>
              <a:t>günde karın şişkinliği (</a:t>
            </a:r>
            <a:r>
              <a:rPr lang="tr-TR" dirty="0" err="1" smtClean="0"/>
              <a:t>pelvis</a:t>
            </a:r>
            <a:r>
              <a:rPr lang="tr-TR" dirty="0" smtClean="0"/>
              <a:t> girişine ilerleyen) </a:t>
            </a:r>
          </a:p>
          <a:p>
            <a:r>
              <a:rPr lang="tr-TR" dirty="0" smtClean="0"/>
              <a:t>Elle muayenede 1 haftada hissedilir. </a:t>
            </a:r>
          </a:p>
          <a:p>
            <a:r>
              <a:rPr lang="tr-TR" dirty="0" smtClean="0"/>
              <a:t>2. hafta leblebi büyüklüğünde </a:t>
            </a:r>
            <a:r>
              <a:rPr lang="tr-TR" dirty="0" err="1" smtClean="0"/>
              <a:t>fötus</a:t>
            </a:r>
            <a:r>
              <a:rPr lang="tr-TR" dirty="0" smtClean="0"/>
              <a:t>. </a:t>
            </a:r>
          </a:p>
          <a:p>
            <a:r>
              <a:rPr lang="tr-TR" dirty="0" smtClean="0"/>
              <a:t>Gebeliğin </a:t>
            </a:r>
            <a:r>
              <a:rPr lang="tr-TR" dirty="0"/>
              <a:t>sonuna </a:t>
            </a:r>
            <a:r>
              <a:rPr lang="tr-TR" dirty="0" smtClean="0"/>
              <a:t>doğru yuva yapımı </a:t>
            </a:r>
          </a:p>
          <a:p>
            <a:r>
              <a:rPr lang="tr-TR" dirty="0" smtClean="0"/>
              <a:t>Vajinal açıklık büyür, </a:t>
            </a:r>
            <a:r>
              <a:rPr lang="tr-TR" dirty="0" err="1" smtClean="0"/>
              <a:t>mukozal</a:t>
            </a:r>
            <a:r>
              <a:rPr lang="tr-TR" dirty="0" smtClean="0"/>
              <a:t> akıntı </a:t>
            </a:r>
          </a:p>
          <a:p>
            <a:r>
              <a:rPr lang="tr-TR" dirty="0" smtClean="0"/>
              <a:t>12 saat sonra doğum (karanlık fazda) gerçekleşir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  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68814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844</Words>
  <Application>Microsoft Office PowerPoint</Application>
  <PresentationFormat>Ekran Gösterisi (4:3)</PresentationFormat>
  <Paragraphs>164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15</vt:i4>
      </vt:variant>
    </vt:vector>
  </HeadingPairs>
  <TitlesOfParts>
    <vt:vector size="17" baseType="lpstr">
      <vt:lpstr>Ofis Teması</vt:lpstr>
      <vt:lpstr>6_Bitişiklik</vt:lpstr>
      <vt:lpstr>FARE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FARE</dc:title>
  <dc:creator>user</dc:creator>
  <cp:lastModifiedBy>Windows Kullanıcısı</cp:lastModifiedBy>
  <cp:revision>1</cp:revision>
  <dcterms:created xsi:type="dcterms:W3CDTF">2020-02-11T17:23:10Z</dcterms:created>
  <dcterms:modified xsi:type="dcterms:W3CDTF">2020-02-11T17:23:19Z</dcterms:modified>
</cp:coreProperties>
</file>