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2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17271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21483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28994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29031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39991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53671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41652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51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0402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60753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1752600" cy="58515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3790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1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2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761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GERBİL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1860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" y="0"/>
            <a:ext cx="8441267" cy="6858000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DAVRANIŞ</a:t>
            </a:r>
          </a:p>
          <a:p>
            <a:r>
              <a:rPr lang="tr-TR" dirty="0" smtClean="0"/>
              <a:t>Doğada </a:t>
            </a:r>
            <a:r>
              <a:rPr lang="tr-TR" dirty="0"/>
              <a:t>sürü halinde </a:t>
            </a:r>
            <a:r>
              <a:rPr lang="tr-TR" dirty="0" smtClean="0"/>
              <a:t>yaşam</a:t>
            </a:r>
          </a:p>
          <a:p>
            <a:r>
              <a:rPr lang="tr-TR" dirty="0" smtClean="0"/>
              <a:t>Aktif kazıcı</a:t>
            </a:r>
          </a:p>
          <a:p>
            <a:r>
              <a:rPr lang="tr-TR" dirty="0" smtClean="0"/>
              <a:t>Sürekli altlık materyalini kazma</a:t>
            </a:r>
          </a:p>
          <a:p>
            <a:r>
              <a:rPr lang="tr-TR" dirty="0" smtClean="0"/>
              <a:t>Çevresel koşul değişimi: EPİLEPTİK NÖBET</a:t>
            </a:r>
          </a:p>
          <a:p>
            <a:r>
              <a:rPr lang="tr-TR" dirty="0" smtClean="0"/>
              <a:t>ANİ ÇIRPINMA-HAREKETSİZ </a:t>
            </a:r>
            <a:r>
              <a:rPr lang="tr-TR" dirty="0"/>
              <a:t>YATIŞ-NORMALE </a:t>
            </a:r>
            <a:r>
              <a:rPr lang="tr-TR" dirty="0" smtClean="0"/>
              <a:t>DÖNÜŞ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91037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" y="0"/>
            <a:ext cx="6002867" cy="6858000"/>
          </a:xfrm>
        </p:spPr>
        <p:txBody>
          <a:bodyPr>
            <a:normAutofit fontScale="77500" lnSpcReduction="20000"/>
          </a:bodyPr>
          <a:lstStyle/>
          <a:p>
            <a:r>
              <a:rPr lang="tr-TR" b="1" dirty="0" err="1" smtClean="0">
                <a:solidFill>
                  <a:srgbClr val="FF0000"/>
                </a:solidFill>
              </a:rPr>
              <a:t>Gerbil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tr-TR" sz="2600" dirty="0"/>
              <a:t>Şube </a:t>
            </a:r>
            <a:r>
              <a:rPr lang="tr-TR" sz="2600" dirty="0" err="1"/>
              <a:t>Chordata</a:t>
            </a:r>
            <a:endParaRPr lang="tr-TR" sz="2600" dirty="0"/>
          </a:p>
          <a:p>
            <a:r>
              <a:rPr lang="tr-TR" sz="2600" dirty="0"/>
              <a:t>Alt şube </a:t>
            </a:r>
            <a:r>
              <a:rPr lang="tr-TR" sz="2600" dirty="0" err="1"/>
              <a:t>Vertebrata</a:t>
            </a:r>
            <a:r>
              <a:rPr lang="tr-TR" sz="2600" dirty="0"/>
              <a:t> </a:t>
            </a:r>
          </a:p>
          <a:p>
            <a:r>
              <a:rPr lang="tr-TR" sz="2600" dirty="0"/>
              <a:t>Sınıf </a:t>
            </a:r>
            <a:r>
              <a:rPr lang="tr-TR" sz="2600" dirty="0" err="1"/>
              <a:t>Mammalia</a:t>
            </a:r>
            <a:endParaRPr lang="tr-TR" sz="2600" dirty="0"/>
          </a:p>
          <a:p>
            <a:r>
              <a:rPr lang="tr-TR" sz="2600" dirty="0"/>
              <a:t>Takım </a:t>
            </a:r>
            <a:r>
              <a:rPr lang="tr-TR" sz="2600" dirty="0" err="1"/>
              <a:t>Rodentia</a:t>
            </a:r>
            <a:r>
              <a:rPr lang="tr-TR" sz="2600" dirty="0"/>
              <a:t> </a:t>
            </a:r>
          </a:p>
          <a:p>
            <a:r>
              <a:rPr lang="tr-TR" sz="2600" dirty="0"/>
              <a:t>Alt takım </a:t>
            </a:r>
            <a:r>
              <a:rPr lang="tr-TR" sz="2600" dirty="0" err="1"/>
              <a:t>Myomorpha</a:t>
            </a:r>
            <a:endParaRPr lang="tr-TR" sz="2600" dirty="0"/>
          </a:p>
          <a:p>
            <a:r>
              <a:rPr lang="tr-TR" sz="2600" dirty="0"/>
              <a:t>Aile </a:t>
            </a:r>
            <a:r>
              <a:rPr lang="tr-TR" sz="2600" dirty="0" err="1"/>
              <a:t>Cricetidae</a:t>
            </a:r>
            <a:r>
              <a:rPr lang="tr-TR" sz="2600" dirty="0"/>
              <a:t> </a:t>
            </a:r>
          </a:p>
          <a:p>
            <a:r>
              <a:rPr lang="tr-TR" sz="2600" dirty="0"/>
              <a:t>Alt aile </a:t>
            </a:r>
            <a:r>
              <a:rPr lang="tr-TR" sz="2600" dirty="0" err="1"/>
              <a:t>Gerbilinae</a:t>
            </a:r>
            <a:endParaRPr lang="tr-TR" sz="2600" dirty="0"/>
          </a:p>
          <a:p>
            <a:r>
              <a:rPr lang="tr-TR" sz="2600" dirty="0" smtClean="0"/>
              <a:t>2n:44</a:t>
            </a:r>
          </a:p>
          <a:p>
            <a:r>
              <a:rPr lang="tr-TR" sz="2600" i="1" dirty="0" smtClean="0"/>
              <a:t>  </a:t>
            </a:r>
          </a:p>
          <a:p>
            <a:r>
              <a:rPr lang="tr-TR" i="1" dirty="0" smtClean="0"/>
              <a:t>                                                                                                                 </a:t>
            </a:r>
          </a:p>
          <a:p>
            <a:r>
              <a:rPr lang="tr-TR" i="1" dirty="0"/>
              <a:t> </a:t>
            </a:r>
            <a:r>
              <a:rPr lang="tr-TR" i="1" dirty="0" smtClean="0"/>
              <a:t>                                                                                                        </a:t>
            </a:r>
          </a:p>
          <a:p>
            <a:endParaRPr lang="tr-TR" i="1" dirty="0"/>
          </a:p>
          <a:p>
            <a:r>
              <a:rPr lang="tr-TR" i="1" dirty="0" smtClean="0"/>
              <a:t>                                                                                                                                       </a:t>
            </a:r>
          </a:p>
          <a:p>
            <a:endParaRPr lang="tr-TR" i="1" dirty="0"/>
          </a:p>
          <a:p>
            <a:endParaRPr lang="tr-TR" i="1" dirty="0" smtClean="0"/>
          </a:p>
          <a:p>
            <a:endParaRPr lang="tr-TR" i="1" dirty="0"/>
          </a:p>
          <a:p>
            <a:endParaRPr lang="tr-TR" i="1" dirty="0" smtClean="0"/>
          </a:p>
          <a:p>
            <a:endParaRPr lang="tr-TR" i="1" dirty="0"/>
          </a:p>
          <a:p>
            <a:endParaRPr lang="tr-TR" i="1" dirty="0" smtClean="0"/>
          </a:p>
          <a:p>
            <a:endParaRPr lang="tr-TR" i="1" dirty="0"/>
          </a:p>
          <a:p>
            <a:endParaRPr lang="tr-TR" i="1" dirty="0"/>
          </a:p>
          <a:p>
            <a:endParaRPr lang="tr-TR" i="1" dirty="0" smtClean="0"/>
          </a:p>
          <a:p>
            <a:r>
              <a:rPr lang="tr-TR" i="1" dirty="0"/>
              <a:t> </a:t>
            </a:r>
            <a:r>
              <a:rPr lang="tr-TR" i="1" dirty="0" smtClean="0"/>
              <a:t>                                 </a:t>
            </a:r>
            <a:endParaRPr lang="tr-TR" i="1" dirty="0"/>
          </a:p>
        </p:txBody>
      </p:sp>
      <p:sp>
        <p:nvSpPr>
          <p:cNvPr id="5" name="Dikdörtgen 4"/>
          <p:cNvSpPr/>
          <p:nvPr/>
        </p:nvSpPr>
        <p:spPr>
          <a:xfrm>
            <a:off x="3632202" y="3224534"/>
            <a:ext cx="4757737" cy="117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228600">
              <a:spcBef>
                <a:spcPct val="20000"/>
              </a:spcBef>
              <a:buClr>
                <a:srgbClr val="A9A57C"/>
              </a:buClr>
              <a:buFont typeface="Arial" pitchFamily="34" charset="0"/>
              <a:buChar char="•"/>
            </a:pPr>
            <a:r>
              <a:rPr lang="tr-TR" sz="2200" i="1" dirty="0">
                <a:solidFill>
                  <a:srgbClr val="2F2B20"/>
                </a:solidFill>
              </a:rPr>
              <a:t>Meriones </a:t>
            </a:r>
            <a:r>
              <a:rPr lang="tr-TR" sz="2200" i="1" dirty="0" err="1" smtClean="0">
                <a:solidFill>
                  <a:srgbClr val="2F2B20"/>
                </a:solidFill>
              </a:rPr>
              <a:t>unguiculatus</a:t>
            </a:r>
            <a:r>
              <a:rPr lang="tr-TR" sz="2200" i="1" dirty="0" smtClean="0">
                <a:solidFill>
                  <a:srgbClr val="2F2B20"/>
                </a:solidFill>
              </a:rPr>
              <a:t> (Moğol </a:t>
            </a:r>
            <a:r>
              <a:rPr lang="tr-TR" sz="2200" i="1" dirty="0" err="1" smtClean="0">
                <a:solidFill>
                  <a:srgbClr val="2F2B20"/>
                </a:solidFill>
              </a:rPr>
              <a:t>gerbili</a:t>
            </a:r>
            <a:r>
              <a:rPr lang="tr-TR" sz="2200" i="1" dirty="0" smtClean="0">
                <a:solidFill>
                  <a:srgbClr val="2F2B20"/>
                </a:solidFill>
              </a:rPr>
              <a:t>)</a:t>
            </a:r>
          </a:p>
          <a:p>
            <a:pPr marL="114300">
              <a:spcBef>
                <a:spcPct val="20000"/>
              </a:spcBef>
              <a:buClr>
                <a:srgbClr val="A9A57C"/>
              </a:buClr>
            </a:pPr>
            <a:r>
              <a:rPr lang="tr-TR" sz="2200" i="1" dirty="0" smtClean="0">
                <a:solidFill>
                  <a:srgbClr val="2F2B20"/>
                </a:solidFill>
              </a:rPr>
              <a:t>             En çok kullanılan</a:t>
            </a:r>
            <a:endParaRPr lang="tr-TR" dirty="0">
              <a:solidFill>
                <a:srgbClr val="2F2B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57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12890"/>
            <a:ext cx="8077200" cy="5412148"/>
          </a:xfrm>
        </p:spPr>
        <p:txBody>
          <a:bodyPr>
            <a:normAutofit fontScale="92500" lnSpcReduction="10000"/>
          </a:bodyPr>
          <a:lstStyle/>
          <a:p>
            <a:r>
              <a:rPr lang="tr-TR" b="1" dirty="0" err="1" smtClean="0">
                <a:solidFill>
                  <a:srgbClr val="FF0000"/>
                </a:solidFill>
              </a:rPr>
              <a:t>Gerbil</a:t>
            </a:r>
            <a:r>
              <a:rPr lang="tr-TR" b="1" dirty="0" smtClean="0">
                <a:solidFill>
                  <a:srgbClr val="FF0000"/>
                </a:solidFill>
              </a:rPr>
              <a:t> Anatomi ve Fizyoloji</a:t>
            </a:r>
          </a:p>
          <a:p>
            <a:r>
              <a:rPr lang="tr-TR" dirty="0" smtClean="0"/>
              <a:t>İri fare-küçük </a:t>
            </a:r>
            <a:r>
              <a:rPr lang="tr-TR" dirty="0" err="1" smtClean="0"/>
              <a:t>rat</a:t>
            </a:r>
            <a:endParaRPr lang="tr-TR" dirty="0" smtClean="0"/>
          </a:p>
          <a:p>
            <a:r>
              <a:rPr lang="tr-TR" dirty="0" smtClean="0"/>
              <a:t>Erişkin vücut uzunluğu </a:t>
            </a:r>
            <a:r>
              <a:rPr lang="tr-TR" dirty="0"/>
              <a:t>11.0-13.5 cm </a:t>
            </a:r>
            <a:endParaRPr lang="tr-TR" dirty="0" smtClean="0"/>
          </a:p>
          <a:p>
            <a:r>
              <a:rPr lang="tr-TR" dirty="0" smtClean="0"/>
              <a:t>Tüyle kaplı kuyruk vücut uzunluğuna yakın </a:t>
            </a:r>
            <a:r>
              <a:rPr lang="tr-TR" dirty="0"/>
              <a:t>(9.5-12.0 cm</a:t>
            </a:r>
            <a:r>
              <a:rPr lang="tr-TR" dirty="0" smtClean="0"/>
              <a:t>).</a:t>
            </a:r>
          </a:p>
          <a:p>
            <a:r>
              <a:rPr lang="tr-TR" dirty="0" smtClean="0"/>
              <a:t>Kısa ve sık kıl örtüsü,  FARK</a:t>
            </a:r>
            <a:r>
              <a:rPr lang="tr-TR" dirty="0"/>
              <a:t>: </a:t>
            </a:r>
            <a:r>
              <a:rPr lang="tr-TR" dirty="0" smtClean="0"/>
              <a:t>ayak </a:t>
            </a:r>
            <a:r>
              <a:rPr lang="tr-TR" dirty="0"/>
              <a:t>taban yastıkları tüylü</a:t>
            </a:r>
            <a:endParaRPr lang="tr-TR" dirty="0" smtClean="0"/>
          </a:p>
          <a:p>
            <a:r>
              <a:rPr lang="tr-TR" dirty="0" smtClean="0"/>
              <a:t>Baş kısa ve geniş yapılı</a:t>
            </a:r>
          </a:p>
          <a:p>
            <a:r>
              <a:rPr lang="tr-TR" dirty="0" smtClean="0"/>
              <a:t>3-0-0-1 diş formülü</a:t>
            </a:r>
          </a:p>
          <a:p>
            <a:r>
              <a:rPr lang="tr-TR" dirty="0" smtClean="0"/>
              <a:t>Arka </a:t>
            </a:r>
            <a:r>
              <a:rPr lang="tr-TR" dirty="0"/>
              <a:t>bacaklar ön bacaklara göre </a:t>
            </a:r>
            <a:r>
              <a:rPr lang="tr-TR" dirty="0" smtClean="0"/>
              <a:t>uzun.</a:t>
            </a:r>
          </a:p>
          <a:p>
            <a:r>
              <a:rPr lang="tr-TR" dirty="0" smtClean="0"/>
              <a:t>Dört </a:t>
            </a:r>
            <a:r>
              <a:rPr lang="tr-TR" dirty="0"/>
              <a:t>çift meme </a:t>
            </a:r>
            <a:r>
              <a:rPr lang="tr-TR" dirty="0" smtClean="0"/>
              <a:t>bezi</a:t>
            </a:r>
          </a:p>
          <a:p>
            <a:r>
              <a:rPr lang="tr-TR" dirty="0" err="1" smtClean="0"/>
              <a:t>Nokturnal</a:t>
            </a:r>
            <a:endParaRPr lang="tr-TR" dirty="0" smtClean="0"/>
          </a:p>
          <a:p>
            <a:r>
              <a:rPr lang="tr-TR" dirty="0" err="1" smtClean="0"/>
              <a:t>Herbivor-Granivor</a:t>
            </a:r>
            <a:endParaRPr lang="tr-TR" dirty="0" smtClean="0"/>
          </a:p>
          <a:p>
            <a:r>
              <a:rPr lang="tr-TR" dirty="0" smtClean="0"/>
              <a:t>-18 ila +38 °C </a:t>
            </a:r>
            <a:r>
              <a:rPr lang="tr-TR" dirty="0" err="1" smtClean="0"/>
              <a:t>tolerasyon</a:t>
            </a:r>
            <a:endParaRPr lang="tr-TR" dirty="0" smtClean="0"/>
          </a:p>
          <a:p>
            <a:r>
              <a:rPr lang="tr-TR" dirty="0" smtClean="0"/>
              <a:t>18-26 °</a:t>
            </a:r>
            <a:r>
              <a:rPr lang="tr-TR" dirty="0"/>
              <a:t>C </a:t>
            </a:r>
            <a:r>
              <a:rPr lang="tr-TR" dirty="0" smtClean="0"/>
              <a:t>konfor </a:t>
            </a:r>
            <a:r>
              <a:rPr lang="tr-TR" dirty="0" err="1" smtClean="0"/>
              <a:t>zonu</a:t>
            </a:r>
            <a:endParaRPr lang="tr-TR" dirty="0" smtClean="0"/>
          </a:p>
          <a:p>
            <a:r>
              <a:rPr lang="tr-TR" dirty="0" smtClean="0"/>
              <a:t>Gün </a:t>
            </a:r>
            <a:r>
              <a:rPr lang="tr-TR" dirty="0"/>
              <a:t>boyunca az su </a:t>
            </a:r>
            <a:r>
              <a:rPr lang="tr-TR" dirty="0" smtClean="0"/>
              <a:t>tüketimi</a:t>
            </a:r>
          </a:p>
          <a:p>
            <a:r>
              <a:rPr lang="tr-TR" dirty="0" smtClean="0"/>
              <a:t>Az miktarda idrar.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83765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" y="0"/>
            <a:ext cx="8492067" cy="6858000"/>
          </a:xfrm>
        </p:spPr>
        <p:txBody>
          <a:bodyPr/>
          <a:lstStyle/>
          <a:p>
            <a:endParaRPr lang="tr-TR" dirty="0" smtClean="0"/>
          </a:p>
          <a:p>
            <a:r>
              <a:rPr lang="tr-TR" b="1" dirty="0" smtClean="0">
                <a:solidFill>
                  <a:srgbClr val="FF0000"/>
                </a:solidFill>
              </a:rPr>
              <a:t>Kullanım alanları</a:t>
            </a:r>
          </a:p>
          <a:p>
            <a:r>
              <a:rPr lang="tr-TR" dirty="0" err="1" smtClean="0"/>
              <a:t>İskemi</a:t>
            </a:r>
            <a:r>
              <a:rPr lang="tr-TR" dirty="0" smtClean="0"/>
              <a:t> </a:t>
            </a:r>
          </a:p>
          <a:p>
            <a:r>
              <a:rPr lang="tr-TR" u="sng" dirty="0" smtClean="0"/>
              <a:t>(</a:t>
            </a:r>
            <a:r>
              <a:rPr lang="tr-TR" u="sng" dirty="0" err="1" smtClean="0"/>
              <a:t>willis</a:t>
            </a:r>
            <a:r>
              <a:rPr lang="tr-TR" u="sng" dirty="0" smtClean="0"/>
              <a:t> poligonu tam gelişmemiş)</a:t>
            </a:r>
          </a:p>
          <a:p>
            <a:r>
              <a:rPr lang="tr-TR" dirty="0" smtClean="0"/>
              <a:t>Şok, felç</a:t>
            </a:r>
          </a:p>
          <a:p>
            <a:r>
              <a:rPr lang="tr-TR" dirty="0" err="1" smtClean="0"/>
              <a:t>Paraziter</a:t>
            </a:r>
            <a:r>
              <a:rPr lang="tr-TR" dirty="0" smtClean="0"/>
              <a:t> hastalıklar,</a:t>
            </a:r>
          </a:p>
          <a:p>
            <a:r>
              <a:rPr lang="tr-TR" dirty="0"/>
              <a:t>N</a:t>
            </a:r>
            <a:r>
              <a:rPr lang="tr-TR" dirty="0" smtClean="0"/>
              <a:t>öroloji,</a:t>
            </a:r>
          </a:p>
          <a:p>
            <a:r>
              <a:rPr lang="tr-TR" dirty="0"/>
              <a:t>K</a:t>
            </a:r>
            <a:r>
              <a:rPr lang="tr-TR" dirty="0" smtClean="0"/>
              <a:t>anser,</a:t>
            </a:r>
          </a:p>
          <a:p>
            <a:r>
              <a:rPr lang="tr-TR" dirty="0"/>
              <a:t>D</a:t>
            </a:r>
            <a:r>
              <a:rPr lang="tr-TR" dirty="0" smtClean="0"/>
              <a:t>avranış,</a:t>
            </a:r>
          </a:p>
          <a:p>
            <a:r>
              <a:rPr lang="tr-TR" dirty="0" smtClean="0"/>
              <a:t>Epilepsi (%50 sıklıkla görülür)</a:t>
            </a:r>
          </a:p>
          <a:p>
            <a:r>
              <a:rPr lang="tr-TR" dirty="0" smtClean="0"/>
              <a:t>Depresyon</a:t>
            </a:r>
          </a:p>
          <a:p>
            <a:r>
              <a:rPr lang="tr-TR" dirty="0"/>
              <a:t>G</a:t>
            </a:r>
            <a:r>
              <a:rPr lang="tr-TR" dirty="0" smtClean="0"/>
              <a:t>enetik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10713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" y="0"/>
            <a:ext cx="8424333" cy="6858000"/>
          </a:xfrm>
        </p:spPr>
        <p:txBody>
          <a:bodyPr>
            <a:normAutofit/>
          </a:bodyPr>
          <a:lstStyle/>
          <a:p>
            <a:r>
              <a:rPr lang="tr-TR" dirty="0" smtClean="0"/>
              <a:t>CA: Dişi ergin 70-100g,  Erkek </a:t>
            </a:r>
            <a:r>
              <a:rPr lang="tr-TR" dirty="0"/>
              <a:t>ergin </a:t>
            </a:r>
            <a:r>
              <a:rPr lang="tr-TR" dirty="0" smtClean="0"/>
              <a:t>80-110g </a:t>
            </a:r>
          </a:p>
          <a:p>
            <a:r>
              <a:rPr lang="tr-TR" dirty="0" smtClean="0"/>
              <a:t>Yaşam </a:t>
            </a:r>
            <a:r>
              <a:rPr lang="tr-TR" dirty="0"/>
              <a:t>süresi </a:t>
            </a:r>
            <a:r>
              <a:rPr lang="tr-TR" dirty="0" smtClean="0"/>
              <a:t> 3-4 yıl</a:t>
            </a:r>
          </a:p>
          <a:p>
            <a:r>
              <a:rPr lang="tr-TR" dirty="0"/>
              <a:t> Su </a:t>
            </a:r>
            <a:r>
              <a:rPr lang="tr-TR" dirty="0" smtClean="0"/>
              <a:t>tüketimi:  </a:t>
            </a:r>
            <a:r>
              <a:rPr lang="tr-TR" dirty="0"/>
              <a:t>4-7 </a:t>
            </a:r>
            <a:r>
              <a:rPr lang="tr-TR" dirty="0" smtClean="0"/>
              <a:t>(</a:t>
            </a:r>
            <a:r>
              <a:rPr lang="tr-TR" dirty="0"/>
              <a:t>ml/100g CA/gün) </a:t>
            </a:r>
            <a:endParaRPr lang="tr-TR" dirty="0" smtClean="0"/>
          </a:p>
          <a:p>
            <a:r>
              <a:rPr lang="tr-TR" dirty="0" smtClean="0"/>
              <a:t>Yem tüketimi: 5-7 (</a:t>
            </a:r>
            <a:r>
              <a:rPr lang="tr-TR" dirty="0"/>
              <a:t>g/100g CA/gün</a:t>
            </a:r>
            <a:r>
              <a:rPr lang="tr-TR" dirty="0" smtClean="0"/>
              <a:t>)</a:t>
            </a:r>
          </a:p>
          <a:p>
            <a:r>
              <a:rPr lang="tr-TR" dirty="0" smtClean="0"/>
              <a:t>Doğum ağırlığı: 2.5-3.5 g</a:t>
            </a:r>
          </a:p>
          <a:p>
            <a:r>
              <a:rPr lang="tr-TR" dirty="0" smtClean="0"/>
              <a:t>Sütten </a:t>
            </a:r>
            <a:r>
              <a:rPr lang="tr-TR" dirty="0"/>
              <a:t>kesim </a:t>
            </a:r>
            <a:r>
              <a:rPr lang="tr-TR" dirty="0" smtClean="0"/>
              <a:t>21-28 gün  - 16-20 g </a:t>
            </a:r>
            <a:r>
              <a:rPr lang="tr-TR" dirty="0" err="1" smtClean="0"/>
              <a:t>c.a</a:t>
            </a:r>
            <a:endParaRPr lang="tr-TR" dirty="0" smtClean="0"/>
          </a:p>
          <a:p>
            <a:r>
              <a:rPr lang="tr-TR" dirty="0"/>
              <a:t> Erkek </a:t>
            </a:r>
            <a:r>
              <a:rPr lang="tr-TR" dirty="0" smtClean="0"/>
              <a:t>yavru </a:t>
            </a:r>
            <a:r>
              <a:rPr lang="tr-TR" dirty="0" err="1" smtClean="0"/>
              <a:t>c.a</a:t>
            </a:r>
            <a:r>
              <a:rPr lang="tr-TR" dirty="0" smtClean="0"/>
              <a:t> %5 daha fazla</a:t>
            </a:r>
          </a:p>
          <a:p>
            <a:r>
              <a:rPr lang="tr-TR" dirty="0" smtClean="0"/>
              <a:t>Yavru ölüm oranı </a:t>
            </a:r>
            <a:r>
              <a:rPr lang="tr-TR" dirty="0"/>
              <a:t>% </a:t>
            </a:r>
            <a:r>
              <a:rPr lang="tr-TR" dirty="0" smtClean="0"/>
              <a:t>20</a:t>
            </a:r>
          </a:p>
          <a:p>
            <a:r>
              <a:rPr lang="tr-TR" dirty="0" smtClean="0"/>
              <a:t>Ölümler ilk 5 gün içinde (erkeklerde </a:t>
            </a:r>
            <a:r>
              <a:rPr lang="tr-TR" dirty="0" err="1" smtClean="0"/>
              <a:t>mortalite</a:t>
            </a:r>
            <a:r>
              <a:rPr lang="tr-TR" dirty="0" smtClean="0"/>
              <a:t> fazla)</a:t>
            </a:r>
          </a:p>
          <a:p>
            <a:r>
              <a:rPr lang="tr-TR" dirty="0" smtClean="0"/>
              <a:t>Ölüm oranı fazla yavru sayısında daha da artar </a:t>
            </a:r>
          </a:p>
          <a:p>
            <a:r>
              <a:rPr lang="tr-TR" dirty="0" smtClean="0"/>
              <a:t>Cinsiyet oranı doğumda 1.03 sütten kesimde 1.0 a düşer. 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03475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8077200" cy="6400800"/>
          </a:xfrm>
        </p:spPr>
        <p:txBody>
          <a:bodyPr>
            <a:normAutofit fontScale="92500" lnSpcReduction="20000"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Üreme </a:t>
            </a:r>
            <a:endParaRPr lang="tr-TR" b="1" dirty="0" smtClean="0">
              <a:solidFill>
                <a:srgbClr val="FF0000"/>
              </a:solidFill>
            </a:endParaRPr>
          </a:p>
          <a:p>
            <a:r>
              <a:rPr lang="tr-TR" dirty="0" smtClean="0"/>
              <a:t>Monogami </a:t>
            </a:r>
            <a:r>
              <a:rPr lang="tr-TR" dirty="0"/>
              <a:t>en </a:t>
            </a:r>
            <a:r>
              <a:rPr lang="tr-TR" dirty="0" smtClean="0"/>
              <a:t>uygun yöntem.</a:t>
            </a:r>
          </a:p>
          <a:p>
            <a:r>
              <a:rPr lang="tr-TR" dirty="0" smtClean="0"/>
              <a:t>Poligamide dişiler kavga edebilir. </a:t>
            </a:r>
          </a:p>
          <a:p>
            <a:r>
              <a:rPr lang="tr-TR" dirty="0" err="1" smtClean="0"/>
              <a:t>Monogamik</a:t>
            </a:r>
            <a:r>
              <a:rPr lang="tr-TR" dirty="0" smtClean="0"/>
              <a:t> gruplar sütten kesim sonrası oluşmalı </a:t>
            </a:r>
          </a:p>
          <a:p>
            <a:r>
              <a:rPr lang="tr-TR" dirty="0" smtClean="0"/>
              <a:t>Çiftler içi kavga da olabilir gözlem ve ayırma yapılır. </a:t>
            </a:r>
          </a:p>
          <a:p>
            <a:r>
              <a:rPr lang="tr-TR" dirty="0" smtClean="0"/>
              <a:t>Yıl boyu </a:t>
            </a:r>
            <a:r>
              <a:rPr lang="tr-TR" dirty="0" err="1" smtClean="0"/>
              <a:t>östrus</a:t>
            </a:r>
            <a:r>
              <a:rPr lang="tr-TR" dirty="0" smtClean="0"/>
              <a:t> görülür</a:t>
            </a:r>
          </a:p>
          <a:p>
            <a:r>
              <a:rPr lang="tr-TR" dirty="0" smtClean="0"/>
              <a:t>4-6 günde bir </a:t>
            </a:r>
            <a:r>
              <a:rPr lang="tr-TR" dirty="0" err="1" smtClean="0"/>
              <a:t>östrus</a:t>
            </a:r>
            <a:endParaRPr lang="tr-TR" dirty="0" smtClean="0"/>
          </a:p>
          <a:p>
            <a:r>
              <a:rPr lang="tr-TR" dirty="0" smtClean="0"/>
              <a:t>Gebelik </a:t>
            </a:r>
            <a:r>
              <a:rPr lang="tr-TR" dirty="0"/>
              <a:t>süresi 23-46 gün (post </a:t>
            </a:r>
            <a:r>
              <a:rPr lang="tr-TR" dirty="0" err="1"/>
              <a:t>partum</a:t>
            </a:r>
            <a:r>
              <a:rPr lang="tr-TR" dirty="0"/>
              <a:t> </a:t>
            </a:r>
            <a:r>
              <a:rPr lang="tr-TR" dirty="0" err="1"/>
              <a:t>östrus</a:t>
            </a:r>
            <a:r>
              <a:rPr lang="tr-TR" dirty="0"/>
              <a:t> nedenli </a:t>
            </a:r>
            <a:r>
              <a:rPr lang="tr-TR" dirty="0" err="1"/>
              <a:t>implantasyonda</a:t>
            </a:r>
            <a:r>
              <a:rPr lang="tr-TR" dirty="0"/>
              <a:t> gecikme)</a:t>
            </a:r>
          </a:p>
          <a:p>
            <a:r>
              <a:rPr lang="tr-TR" dirty="0"/>
              <a:t>Batında: 3-8 yavru</a:t>
            </a:r>
          </a:p>
          <a:p>
            <a:r>
              <a:rPr lang="tr-TR" dirty="0" smtClean="0"/>
              <a:t>Gebelik:21-46 gün (anne </a:t>
            </a:r>
            <a:r>
              <a:rPr lang="tr-TR" dirty="0" err="1" smtClean="0"/>
              <a:t>laktasyonda</a:t>
            </a:r>
            <a:r>
              <a:rPr lang="tr-TR" dirty="0" smtClean="0"/>
              <a:t> ise 27 gün)</a:t>
            </a:r>
          </a:p>
          <a:p>
            <a:r>
              <a:rPr lang="tr-TR" dirty="0" smtClean="0"/>
              <a:t>Yaşlı dişiler daha az sayıda ve düşük </a:t>
            </a:r>
            <a:r>
              <a:rPr lang="tr-TR" dirty="0" err="1" smtClean="0"/>
              <a:t>c.a</a:t>
            </a:r>
            <a:r>
              <a:rPr lang="tr-TR" dirty="0" smtClean="0"/>
              <a:t> sahip yavru verirken gençlere göre bakımları daha iyidir bu yavruların hayatta kalma şansı daha </a:t>
            </a:r>
            <a:r>
              <a:rPr lang="tr-TR" dirty="0"/>
              <a:t>yüksektir. </a:t>
            </a:r>
            <a:endParaRPr lang="tr-TR" dirty="0" smtClean="0"/>
          </a:p>
          <a:p>
            <a:r>
              <a:rPr lang="tr-TR" dirty="0"/>
              <a:t>En erken çiftleştirme yaşı: 60 gün</a:t>
            </a:r>
          </a:p>
          <a:p>
            <a:r>
              <a:rPr lang="tr-TR" dirty="0" smtClean="0"/>
              <a:t>Erkek çiftleşme davranışı: 70-84 gün (sperma aktivitesi) uygun yaş: 75-105 gün.</a:t>
            </a:r>
          </a:p>
          <a:p>
            <a:r>
              <a:rPr lang="tr-TR" dirty="0" smtClean="0"/>
              <a:t>Dişi vajinal açıklık: 40 </a:t>
            </a:r>
            <a:r>
              <a:rPr lang="tr-TR" dirty="0"/>
              <a:t>ile 76 </a:t>
            </a:r>
            <a:r>
              <a:rPr lang="tr-TR" dirty="0" smtClean="0"/>
              <a:t>gün </a:t>
            </a:r>
          </a:p>
          <a:p>
            <a:r>
              <a:rPr lang="tr-TR" dirty="0" smtClean="0"/>
              <a:t>Olgunluk belirtisi 63-84 gün (sütten kesimden sonra hemen ayrılırsa)</a:t>
            </a:r>
          </a:p>
          <a:p>
            <a:r>
              <a:rPr lang="tr-TR" dirty="0" smtClean="0"/>
              <a:t>Uygun çiftleşme: 75-105 gün</a:t>
            </a:r>
          </a:p>
          <a:p>
            <a:pPr marL="114300" indent="0">
              <a:buNone/>
            </a:pPr>
            <a:r>
              <a:rPr lang="tr-TR" dirty="0" smtClean="0"/>
              <a:t>Doğum </a:t>
            </a:r>
            <a:r>
              <a:rPr lang="tr-TR" dirty="0"/>
              <a:t>genellikle gece </a:t>
            </a:r>
            <a:r>
              <a:rPr lang="tr-TR" dirty="0" smtClean="0"/>
              <a:t>olur</a:t>
            </a:r>
          </a:p>
          <a:p>
            <a:pPr marL="114300" indent="0">
              <a:buNone/>
            </a:pPr>
            <a:r>
              <a:rPr lang="tr-TR" dirty="0" smtClean="0"/>
              <a:t>Bir yavru 10-15 dakikada doğar</a:t>
            </a:r>
          </a:p>
          <a:p>
            <a:pPr marL="114300" indent="0">
              <a:buNone/>
            </a:pPr>
            <a:r>
              <a:rPr lang="tr-TR" dirty="0" smtClean="0"/>
              <a:t>Batında 3-8 yavru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40996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3843866" y="372239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400" dirty="0" smtClean="0">
                <a:solidFill>
                  <a:srgbClr val="2F2B20"/>
                </a:solidFill>
              </a:rPr>
              <a:t>Gelişmemiş doğarlar</a:t>
            </a:r>
          </a:p>
          <a:p>
            <a:r>
              <a:rPr lang="tr-TR" sz="2400" dirty="0" smtClean="0">
                <a:solidFill>
                  <a:srgbClr val="2F2B20"/>
                </a:solidFill>
              </a:rPr>
              <a:t>Kulak gelişimi: 3-7 gün</a:t>
            </a:r>
          </a:p>
          <a:p>
            <a:r>
              <a:rPr lang="tr-TR" sz="2400" dirty="0" smtClean="0">
                <a:solidFill>
                  <a:srgbClr val="2F2B20"/>
                </a:solidFill>
              </a:rPr>
              <a:t>Tüy: 5-7 gün</a:t>
            </a:r>
          </a:p>
          <a:p>
            <a:r>
              <a:rPr lang="tr-TR" sz="2400" dirty="0" smtClean="0">
                <a:solidFill>
                  <a:srgbClr val="2F2B20"/>
                </a:solidFill>
              </a:rPr>
              <a:t>Göz: 16-21 gün</a:t>
            </a:r>
          </a:p>
          <a:p>
            <a:r>
              <a:rPr lang="tr-TR" sz="2400" dirty="0" smtClean="0">
                <a:solidFill>
                  <a:srgbClr val="2F2B20"/>
                </a:solidFill>
              </a:rPr>
              <a:t>Yavru bakımı kritik dönem:3-4. haftalar</a:t>
            </a:r>
            <a:endParaRPr lang="tr-TR" sz="2400" dirty="0">
              <a:solidFill>
                <a:srgbClr val="2F2B20"/>
              </a:solidFill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2542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" y="0"/>
            <a:ext cx="8449733" cy="6858000"/>
          </a:xfrm>
        </p:spPr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ÇEVRE </a:t>
            </a:r>
            <a:r>
              <a:rPr lang="tr-TR" b="1" dirty="0" smtClean="0">
                <a:solidFill>
                  <a:srgbClr val="FF0000"/>
                </a:solidFill>
              </a:rPr>
              <a:t>KOŞULLARI </a:t>
            </a:r>
          </a:p>
          <a:p>
            <a:r>
              <a:rPr lang="tr-TR" dirty="0" smtClean="0"/>
              <a:t>Kafes sert tabanlı tek parça.</a:t>
            </a:r>
          </a:p>
          <a:p>
            <a:r>
              <a:rPr lang="tr-TR" dirty="0" smtClean="0"/>
              <a:t>Kazmaya yeterli 5 cm kalınlığında altlık </a:t>
            </a:r>
          </a:p>
          <a:p>
            <a:r>
              <a:rPr lang="tr-TR" dirty="0" smtClean="0"/>
              <a:t>Yükseklik 15 cm</a:t>
            </a:r>
          </a:p>
          <a:p>
            <a:r>
              <a:rPr lang="tr-TR" dirty="0" smtClean="0"/>
              <a:t>Damızlık çift kafesi: 1300 cm</a:t>
            </a:r>
            <a:r>
              <a:rPr lang="tr-TR" baseline="30000" dirty="0" smtClean="0"/>
              <a:t>2</a:t>
            </a:r>
            <a:r>
              <a:rPr lang="tr-TR" dirty="0" smtClean="0"/>
              <a:t> olmalı.</a:t>
            </a:r>
          </a:p>
          <a:p>
            <a:r>
              <a:rPr lang="tr-TR" dirty="0" smtClean="0"/>
              <a:t>40 g’dan hafif </a:t>
            </a:r>
            <a:r>
              <a:rPr lang="tr-TR" dirty="0"/>
              <a:t>olan her bir hayvan için 150 cm2</a:t>
            </a:r>
            <a:r>
              <a:rPr lang="tr-TR" dirty="0" smtClean="0"/>
              <a:t>,</a:t>
            </a:r>
          </a:p>
          <a:p>
            <a:r>
              <a:rPr lang="tr-TR" dirty="0" smtClean="0"/>
              <a:t>40 </a:t>
            </a:r>
            <a:r>
              <a:rPr lang="tr-TR" dirty="0"/>
              <a:t>g’dan </a:t>
            </a:r>
            <a:r>
              <a:rPr lang="tr-TR" dirty="0" smtClean="0"/>
              <a:t>ağır </a:t>
            </a:r>
            <a:r>
              <a:rPr lang="tr-TR" dirty="0"/>
              <a:t>olan her bir hayvan için de </a:t>
            </a:r>
            <a:r>
              <a:rPr lang="tr-TR" dirty="0" smtClean="0"/>
              <a:t>230 </a:t>
            </a:r>
            <a:r>
              <a:rPr lang="tr-TR" dirty="0"/>
              <a:t>cm2 taban </a:t>
            </a:r>
            <a:r>
              <a:rPr lang="tr-TR" dirty="0" smtClean="0"/>
              <a:t>alanı.</a:t>
            </a:r>
          </a:p>
          <a:p>
            <a:r>
              <a:rPr lang="tr-TR" dirty="0" smtClean="0"/>
              <a:t>Kafeslerde </a:t>
            </a:r>
            <a:r>
              <a:rPr lang="tr-TR" dirty="0"/>
              <a:t>yuvaya </a:t>
            </a:r>
            <a:r>
              <a:rPr lang="tr-TR" dirty="0" smtClean="0"/>
              <a:t>ulaşan tünel (L: 15-20  R: 5cm)</a:t>
            </a:r>
          </a:p>
          <a:p>
            <a:r>
              <a:rPr lang="tr-TR" dirty="0" smtClean="0"/>
              <a:t>İdeal sıcaklık :18-26 </a:t>
            </a:r>
            <a:r>
              <a:rPr lang="tr-TR" baseline="30000" dirty="0" smtClean="0"/>
              <a:t>o</a:t>
            </a:r>
            <a:r>
              <a:rPr lang="tr-TR" dirty="0" smtClean="0"/>
              <a:t>C (-18   +38 </a:t>
            </a:r>
            <a:r>
              <a:rPr lang="tr-TR" baseline="30000" dirty="0" smtClean="0"/>
              <a:t>o</a:t>
            </a:r>
            <a:r>
              <a:rPr lang="tr-TR" dirty="0" smtClean="0"/>
              <a:t>C çöl şartları)</a:t>
            </a:r>
            <a:endParaRPr lang="tr-TR" dirty="0"/>
          </a:p>
          <a:p>
            <a:r>
              <a:rPr lang="tr-TR" dirty="0" smtClean="0"/>
              <a:t>Yavru sıcaklık </a:t>
            </a:r>
            <a:r>
              <a:rPr lang="tr-TR" dirty="0" err="1" smtClean="0"/>
              <a:t>tolerasyon</a:t>
            </a:r>
            <a:r>
              <a:rPr lang="tr-TR" dirty="0" smtClean="0"/>
              <a:t>: 19-24 </a:t>
            </a:r>
            <a:r>
              <a:rPr lang="tr-TR" baseline="30000" dirty="0" smtClean="0"/>
              <a:t>o</a:t>
            </a:r>
            <a:r>
              <a:rPr lang="tr-TR" dirty="0" smtClean="0"/>
              <a:t>C</a:t>
            </a:r>
          </a:p>
          <a:p>
            <a:r>
              <a:rPr lang="tr-TR" dirty="0" smtClean="0"/>
              <a:t>Nem: %30</a:t>
            </a:r>
          </a:p>
          <a:p>
            <a:r>
              <a:rPr lang="tr-TR" dirty="0" smtClean="0"/>
              <a:t>Aydınlatma: 12h/12h</a:t>
            </a:r>
          </a:p>
          <a:p>
            <a:r>
              <a:rPr lang="tr-TR" dirty="0" smtClean="0"/>
              <a:t>Kafes temizliği 2 haftada bir.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6377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" y="0"/>
            <a:ext cx="8407400" cy="6858000"/>
          </a:xfrm>
        </p:spPr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Yüksek </a:t>
            </a:r>
            <a:r>
              <a:rPr lang="tr-TR" b="1" dirty="0" smtClean="0">
                <a:solidFill>
                  <a:srgbClr val="FF0000"/>
                </a:solidFill>
              </a:rPr>
              <a:t>nem tehlikesi:</a:t>
            </a:r>
          </a:p>
          <a:p>
            <a:r>
              <a:rPr lang="tr-TR" dirty="0" smtClean="0"/>
              <a:t>Fizyolojik </a:t>
            </a:r>
            <a:r>
              <a:rPr lang="tr-TR" dirty="0" err="1" smtClean="0"/>
              <a:t>termoregülasyonda</a:t>
            </a:r>
            <a:r>
              <a:rPr lang="tr-TR" dirty="0" smtClean="0"/>
              <a:t> </a:t>
            </a:r>
            <a:r>
              <a:rPr lang="tr-TR" dirty="0" err="1" smtClean="0"/>
              <a:t>harder</a:t>
            </a:r>
            <a:r>
              <a:rPr lang="tr-TR" dirty="0" smtClean="0"/>
              <a:t> bezi salgısı kıl düzeltme sırasında yayılır.</a:t>
            </a:r>
          </a:p>
          <a:p>
            <a:r>
              <a:rPr lang="tr-TR" dirty="0" smtClean="0"/>
              <a:t>Buharlaşma ile ısı kaybı sağlanır.</a:t>
            </a:r>
          </a:p>
          <a:p>
            <a:r>
              <a:rPr lang="tr-TR" dirty="0" smtClean="0"/>
              <a:t>Yüksek nemde buharlaşmaz ve kıllar keçeleşir. </a:t>
            </a:r>
          </a:p>
        </p:txBody>
      </p:sp>
    </p:spTree>
    <p:extLst>
      <p:ext uri="{BB962C8B-B14F-4D97-AF65-F5344CB8AC3E}">
        <p14:creationId xmlns:p14="http://schemas.microsoft.com/office/powerpoint/2010/main" val="1265622309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Bitişiklik">
  <a:themeElements>
    <a:clrScheme name="Bitişikli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531</Words>
  <Application>Microsoft Office PowerPoint</Application>
  <PresentationFormat>Ekran Gösterisi (4:3)</PresentationFormat>
  <Paragraphs>112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10</vt:i4>
      </vt:variant>
    </vt:vector>
  </HeadingPairs>
  <TitlesOfParts>
    <vt:vector size="12" baseType="lpstr">
      <vt:lpstr>Ofis Teması</vt:lpstr>
      <vt:lpstr>6_Bitişiklik</vt:lpstr>
      <vt:lpstr>GERBİL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GERBİL</dc:title>
  <dc:creator>user</dc:creator>
  <cp:lastModifiedBy>Windows Kullanıcısı</cp:lastModifiedBy>
  <cp:revision>1</cp:revision>
  <dcterms:created xsi:type="dcterms:W3CDTF">2020-02-11T17:26:50Z</dcterms:created>
  <dcterms:modified xsi:type="dcterms:W3CDTF">2020-02-11T17:27:05Z</dcterms:modified>
</cp:coreProperties>
</file>