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69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2410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321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08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70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698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728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7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62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269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90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29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1971" y="2605714"/>
            <a:ext cx="7620000" cy="1143000"/>
          </a:xfrm>
        </p:spPr>
        <p:txBody>
          <a:bodyPr/>
          <a:lstStyle/>
          <a:p>
            <a:pPr algn="ctr"/>
            <a:r>
              <a:rPr lang="tr-TR" sz="7200" b="1" dirty="0" smtClean="0"/>
              <a:t>SIÇAN (RAT)</a:t>
            </a:r>
            <a:endParaRPr lang="tr-TR" sz="7200" b="1" dirty="0"/>
          </a:p>
        </p:txBody>
      </p:sp>
    </p:spTree>
    <p:extLst>
      <p:ext uri="{BB962C8B-B14F-4D97-AF65-F5344CB8AC3E}">
        <p14:creationId xmlns:p14="http://schemas.microsoft.com/office/powerpoint/2010/main" val="2295218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Kullanıldığı alanlar</a:t>
            </a:r>
          </a:p>
          <a:p>
            <a:r>
              <a:rPr lang="tr-TR" dirty="0"/>
              <a:t>kullanım oranı </a:t>
            </a:r>
            <a:r>
              <a:rPr lang="tr-TR" dirty="0" smtClean="0"/>
              <a:t>%</a:t>
            </a:r>
            <a:r>
              <a:rPr lang="tr-TR" dirty="0"/>
              <a:t>2-3</a:t>
            </a:r>
            <a:endParaRPr lang="tr-TR" dirty="0" smtClean="0"/>
          </a:p>
          <a:p>
            <a:r>
              <a:rPr lang="tr-TR" dirty="0"/>
              <a:t>I</a:t>
            </a:r>
            <a:r>
              <a:rPr lang="tr-TR" dirty="0" smtClean="0"/>
              <a:t>mmun cevap</a:t>
            </a:r>
          </a:p>
          <a:p>
            <a:r>
              <a:rPr lang="tr-TR" dirty="0" smtClean="0"/>
              <a:t>Serum</a:t>
            </a:r>
          </a:p>
          <a:p>
            <a:r>
              <a:rPr lang="tr-TR" dirty="0" smtClean="0"/>
              <a:t>Aşı</a:t>
            </a:r>
          </a:p>
          <a:p>
            <a:r>
              <a:rPr lang="tr-TR" dirty="0" smtClean="0"/>
              <a:t>biyolojik madde üretimi</a:t>
            </a:r>
          </a:p>
          <a:p>
            <a:r>
              <a:rPr lang="tr-TR" dirty="0" smtClean="0"/>
              <a:t>genetik </a:t>
            </a:r>
            <a:r>
              <a:rPr lang="tr-TR" dirty="0"/>
              <a:t>kontrol </a:t>
            </a:r>
            <a:endParaRPr lang="tr-TR" dirty="0" smtClean="0"/>
          </a:p>
          <a:p>
            <a:r>
              <a:rPr lang="tr-TR" dirty="0" smtClean="0"/>
              <a:t>Tüberküloz</a:t>
            </a:r>
          </a:p>
          <a:p>
            <a:r>
              <a:rPr lang="tr-TR" dirty="0" smtClean="0"/>
              <a:t>Difteri</a:t>
            </a:r>
          </a:p>
          <a:p>
            <a:r>
              <a:rPr lang="tr-TR" dirty="0" err="1" smtClean="0"/>
              <a:t>Leptospiroz</a:t>
            </a:r>
            <a:endParaRPr lang="tr-TR" dirty="0" smtClean="0"/>
          </a:p>
          <a:p>
            <a:r>
              <a:rPr lang="tr-TR" dirty="0" err="1" smtClean="0"/>
              <a:t>Brusella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dirty="0" smtClean="0"/>
              <a:t>Orta kulak </a:t>
            </a:r>
            <a:r>
              <a:rPr lang="tr-TR" dirty="0"/>
              <a:t>–işitme </a:t>
            </a:r>
            <a:r>
              <a:rPr lang="tr-TR" dirty="0" smtClean="0"/>
              <a:t>(Duyma </a:t>
            </a:r>
            <a:r>
              <a:rPr lang="tr-TR" dirty="0"/>
              <a:t>500-8000 </a:t>
            </a:r>
            <a:r>
              <a:rPr lang="tr-TR" dirty="0" smtClean="0"/>
              <a:t>Hz) (insan 20-20000 duyarlı, 1000-3500 duyar)</a:t>
            </a:r>
          </a:p>
          <a:p>
            <a:r>
              <a:rPr lang="tr-TR" dirty="0" err="1"/>
              <a:t>Folik</a:t>
            </a:r>
            <a:r>
              <a:rPr lang="tr-TR" dirty="0"/>
              <a:t> asit, C vitamini, </a:t>
            </a:r>
            <a:r>
              <a:rPr lang="tr-TR" dirty="0" err="1"/>
              <a:t>tiyamin</a:t>
            </a:r>
            <a:r>
              <a:rPr lang="tr-TR" dirty="0"/>
              <a:t>, </a:t>
            </a:r>
            <a:r>
              <a:rPr lang="tr-TR" dirty="0" err="1"/>
              <a:t>arjinin</a:t>
            </a:r>
            <a:r>
              <a:rPr lang="tr-TR" dirty="0"/>
              <a:t> ve kalsiyum içeren </a:t>
            </a:r>
            <a:r>
              <a:rPr lang="tr-TR" dirty="0" smtClean="0"/>
              <a:t>diyet çalışması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08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r>
              <a:rPr lang="tr-TR" dirty="0" smtClean="0"/>
              <a:t>Önde 4 arkada 3 parmak</a:t>
            </a:r>
          </a:p>
          <a:p>
            <a:r>
              <a:rPr lang="tr-TR" dirty="0" err="1" smtClean="0"/>
              <a:t>Baş+vücut</a:t>
            </a:r>
            <a:r>
              <a:rPr lang="tr-TR" dirty="0" smtClean="0"/>
              <a:t> uzunluğu: ergin </a:t>
            </a:r>
            <a:r>
              <a:rPr lang="tr-TR" dirty="0"/>
              <a:t>27-33 </a:t>
            </a:r>
            <a:r>
              <a:rPr lang="tr-TR" dirty="0" smtClean="0"/>
              <a:t>cm.</a:t>
            </a:r>
          </a:p>
          <a:p>
            <a:endParaRPr lang="tr-TR" dirty="0" smtClean="0"/>
          </a:p>
          <a:p>
            <a:r>
              <a:rPr lang="tr-TR" dirty="0" smtClean="0"/>
              <a:t>Ergin ağırlık dişi </a:t>
            </a:r>
            <a:r>
              <a:rPr lang="tr-TR" dirty="0"/>
              <a:t>700-900 g, </a:t>
            </a:r>
            <a:r>
              <a:rPr lang="tr-TR" dirty="0" smtClean="0"/>
              <a:t>erkek 900-1000 </a:t>
            </a:r>
            <a:r>
              <a:rPr lang="tr-TR" dirty="0"/>
              <a:t>g </a:t>
            </a:r>
            <a:endParaRPr lang="tr-TR" dirty="0" smtClean="0"/>
          </a:p>
          <a:p>
            <a:r>
              <a:rPr lang="tr-TR" dirty="0" smtClean="0"/>
              <a:t>Diş formülü 3-1-0-1 (M, PM, C, I)</a:t>
            </a:r>
          </a:p>
          <a:p>
            <a:r>
              <a:rPr lang="tr-TR" dirty="0" err="1" smtClean="0"/>
              <a:t>İncisiv-premolar</a:t>
            </a:r>
            <a:r>
              <a:rPr lang="tr-TR" dirty="0" smtClean="0"/>
              <a:t> ve </a:t>
            </a:r>
            <a:r>
              <a:rPr lang="tr-TR" dirty="0" err="1" smtClean="0"/>
              <a:t>molar</a:t>
            </a:r>
            <a:r>
              <a:rPr lang="tr-TR" dirty="0" smtClean="0"/>
              <a:t> dişler </a:t>
            </a:r>
            <a:r>
              <a:rPr lang="tr-TR" dirty="0"/>
              <a:t>sürekli büyür. </a:t>
            </a:r>
            <a:endParaRPr lang="tr-TR" dirty="0" smtClean="0"/>
          </a:p>
          <a:p>
            <a:r>
              <a:rPr lang="tr-TR" dirty="0" smtClean="0"/>
              <a:t>Yaşam </a:t>
            </a:r>
            <a:r>
              <a:rPr lang="tr-TR" dirty="0"/>
              <a:t>süresi </a:t>
            </a:r>
            <a:r>
              <a:rPr lang="tr-TR" dirty="0" smtClean="0"/>
              <a:t>5-6 yıldır.</a:t>
            </a:r>
          </a:p>
        </p:txBody>
      </p:sp>
    </p:spTree>
    <p:extLst>
      <p:ext uri="{BB962C8B-B14F-4D97-AF65-F5344CB8AC3E}">
        <p14:creationId xmlns:p14="http://schemas.microsoft.com/office/powerpoint/2010/main" val="413439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r>
              <a:rPr lang="tr-TR" dirty="0" smtClean="0"/>
              <a:t>Monogami </a:t>
            </a:r>
            <a:r>
              <a:rPr lang="tr-TR" dirty="0"/>
              <a:t>veya poligami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uygun yöntem 1 erkek ve 4-6 </a:t>
            </a:r>
            <a:r>
              <a:rPr lang="tr-TR" dirty="0" smtClean="0"/>
              <a:t>dişi</a:t>
            </a:r>
          </a:p>
          <a:p>
            <a:r>
              <a:rPr lang="tr-TR" dirty="0" err="1" smtClean="0"/>
              <a:t>İnbred</a:t>
            </a:r>
            <a:r>
              <a:rPr lang="tr-TR" dirty="0" smtClean="0"/>
              <a:t> yetiştirme için: Monogami (çok sayıda erkek gerekir)</a:t>
            </a:r>
          </a:p>
          <a:p>
            <a:endParaRPr lang="tr-TR" dirty="0" smtClean="0"/>
          </a:p>
          <a:p>
            <a:r>
              <a:rPr lang="tr-TR" dirty="0" smtClean="0"/>
              <a:t>Damızlık yaşı dişi </a:t>
            </a:r>
            <a:r>
              <a:rPr lang="tr-TR" dirty="0"/>
              <a:t>60-90 gün, </a:t>
            </a:r>
            <a:r>
              <a:rPr lang="tr-TR" dirty="0" smtClean="0"/>
              <a:t>erkek 90-120 gün.</a:t>
            </a:r>
          </a:p>
          <a:p>
            <a:r>
              <a:rPr lang="tr-TR" dirty="0" err="1" smtClean="0"/>
              <a:t>Poliöstrik</a:t>
            </a:r>
            <a:endParaRPr lang="tr-TR" dirty="0" smtClean="0"/>
          </a:p>
          <a:p>
            <a:r>
              <a:rPr lang="tr-TR" dirty="0" err="1" smtClean="0"/>
              <a:t>Östrus</a:t>
            </a:r>
            <a:r>
              <a:rPr lang="tr-TR" dirty="0" smtClean="0"/>
              <a:t> </a:t>
            </a:r>
            <a:r>
              <a:rPr lang="tr-TR" dirty="0" err="1"/>
              <a:t>siklusu</a:t>
            </a:r>
            <a:r>
              <a:rPr lang="tr-TR" dirty="0"/>
              <a:t> ortalama </a:t>
            </a:r>
            <a:r>
              <a:rPr lang="tr-TR" dirty="0" smtClean="0"/>
              <a:t>15-21 </a:t>
            </a:r>
            <a:r>
              <a:rPr lang="tr-TR" dirty="0"/>
              <a:t>gün ve </a:t>
            </a:r>
            <a:r>
              <a:rPr lang="tr-TR" dirty="0" err="1"/>
              <a:t>östrus</a:t>
            </a:r>
            <a:r>
              <a:rPr lang="tr-TR" dirty="0"/>
              <a:t> süresi ise ortalama </a:t>
            </a:r>
            <a:r>
              <a:rPr lang="tr-TR" dirty="0" smtClean="0"/>
              <a:t>8-11 saat.</a:t>
            </a:r>
          </a:p>
          <a:p>
            <a:r>
              <a:rPr lang="tr-TR" dirty="0" smtClean="0"/>
              <a:t>Gebelik </a:t>
            </a:r>
            <a:r>
              <a:rPr lang="tr-TR" dirty="0"/>
              <a:t>59-72 </a:t>
            </a:r>
            <a:r>
              <a:rPr lang="tr-TR" dirty="0" smtClean="0"/>
              <a:t>gün</a:t>
            </a:r>
          </a:p>
          <a:p>
            <a:endParaRPr lang="tr-TR" dirty="0" smtClean="0"/>
          </a:p>
          <a:p>
            <a:r>
              <a:rPr lang="tr-TR" dirty="0" smtClean="0"/>
              <a:t>Bir batında 1-8 </a:t>
            </a:r>
            <a:r>
              <a:rPr lang="tr-TR" dirty="0"/>
              <a:t>yavru </a:t>
            </a:r>
            <a:endParaRPr lang="tr-TR" dirty="0" smtClean="0"/>
          </a:p>
          <a:p>
            <a:r>
              <a:rPr lang="tr-TR" dirty="0" smtClean="0"/>
              <a:t>Doğumlar arası 3-30 dakika </a:t>
            </a:r>
          </a:p>
          <a:p>
            <a:r>
              <a:rPr lang="tr-TR" dirty="0" err="1" smtClean="0"/>
              <a:t>Laktasyon</a:t>
            </a:r>
            <a:r>
              <a:rPr lang="tr-TR" dirty="0" smtClean="0"/>
              <a:t> 14-21 gün,  piki </a:t>
            </a:r>
            <a:r>
              <a:rPr lang="tr-TR" dirty="0"/>
              <a:t>5-8. </a:t>
            </a:r>
            <a:r>
              <a:rPr lang="tr-TR" dirty="0" smtClean="0"/>
              <a:t>gün </a:t>
            </a:r>
          </a:p>
          <a:p>
            <a:r>
              <a:rPr lang="tr-TR" dirty="0" smtClean="0"/>
              <a:t>Süt üretim 70ml/gün (göreceli)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554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7157435" cy="6858000"/>
          </a:xfrm>
        </p:spPr>
        <p:txBody>
          <a:bodyPr/>
          <a:lstStyle/>
          <a:p>
            <a:r>
              <a:rPr lang="tr-TR" dirty="0"/>
              <a:t>Yeni </a:t>
            </a:r>
            <a:r>
              <a:rPr lang="tr-TR" dirty="0" smtClean="0"/>
              <a:t>doğan: tüylü gözleri açık (önemli fark)</a:t>
            </a:r>
          </a:p>
          <a:p>
            <a:r>
              <a:rPr lang="tr-TR" dirty="0" smtClean="0"/>
              <a:t>Doğum ağırlığı: 45-115 g.</a:t>
            </a:r>
          </a:p>
          <a:p>
            <a:endParaRPr lang="tr-TR" dirty="0" smtClean="0"/>
          </a:p>
          <a:p>
            <a:r>
              <a:rPr lang="tr-TR" dirty="0" smtClean="0"/>
              <a:t>Sütten kesim: 14-21. gün</a:t>
            </a:r>
          </a:p>
          <a:p>
            <a:r>
              <a:rPr lang="tr-TR" dirty="0" smtClean="0"/>
              <a:t>Ancak 7. günden itibaren katı diyete başlarlar. </a:t>
            </a:r>
          </a:p>
          <a:p>
            <a:endParaRPr lang="tr-TR" dirty="0" smtClean="0"/>
          </a:p>
          <a:p>
            <a:r>
              <a:rPr lang="tr-TR" dirty="0" smtClean="0"/>
              <a:t>Dişi cinsel olgunluk: 30 gün (300 g </a:t>
            </a:r>
            <a:r>
              <a:rPr lang="tr-TR" dirty="0" err="1" smtClean="0"/>
              <a:t>c.a</a:t>
            </a:r>
            <a:r>
              <a:rPr lang="tr-TR" dirty="0" smtClean="0"/>
              <a:t>) çiftleşmeye hazır değil!!!!! (60-90)</a:t>
            </a:r>
          </a:p>
          <a:p>
            <a:r>
              <a:rPr lang="tr-TR" dirty="0" smtClean="0"/>
              <a:t>Erken çiftleşmeyi önlemek için sütten kesim 21. günden önce olmamalı </a:t>
            </a:r>
          </a:p>
          <a:p>
            <a:r>
              <a:rPr lang="tr-TR" dirty="0" smtClean="0"/>
              <a:t>Erkekler cinsel olgunluk 60 gün(500 </a:t>
            </a:r>
            <a:r>
              <a:rPr lang="tr-TR" dirty="0"/>
              <a:t>g </a:t>
            </a:r>
            <a:r>
              <a:rPr lang="tr-TR" dirty="0" err="1" smtClean="0"/>
              <a:t>c.a</a:t>
            </a:r>
            <a:r>
              <a:rPr lang="tr-TR" dirty="0" smtClean="0"/>
              <a:t>) çiftleşmeye hazır değil!!!!!!!!!!! (90-120)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243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509716" cy="6858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ÇEVRE </a:t>
            </a:r>
            <a:r>
              <a:rPr lang="tr-TR" b="1" dirty="0" smtClean="0">
                <a:solidFill>
                  <a:srgbClr val="FF0000"/>
                </a:solidFill>
              </a:rPr>
              <a:t>KOŞULLARI </a:t>
            </a:r>
          </a:p>
          <a:p>
            <a:r>
              <a:rPr lang="tr-TR" dirty="0" smtClean="0"/>
              <a:t>Metal-plastik kafes</a:t>
            </a:r>
          </a:p>
          <a:p>
            <a:r>
              <a:rPr lang="tr-TR" dirty="0" smtClean="0"/>
              <a:t>Ayak yapıları küçüktür sert zeminli kafes daha uygun (tele göre) </a:t>
            </a:r>
          </a:p>
          <a:p>
            <a:r>
              <a:rPr lang="tr-TR" dirty="0" smtClean="0"/>
              <a:t>Tel </a:t>
            </a:r>
            <a:r>
              <a:rPr lang="tr-TR" dirty="0"/>
              <a:t>örgü </a:t>
            </a:r>
            <a:r>
              <a:rPr lang="tr-TR" dirty="0" smtClean="0"/>
              <a:t>kafes riskli:  </a:t>
            </a:r>
            <a:r>
              <a:rPr lang="tr-TR" dirty="0"/>
              <a:t>kemik </a:t>
            </a:r>
            <a:r>
              <a:rPr lang="tr-TR" dirty="0" smtClean="0"/>
              <a:t>kırılması, kıl örtüsü dökülmesi, canlı ağırlık kaybı.</a:t>
            </a:r>
          </a:p>
          <a:p>
            <a:r>
              <a:rPr lang="tr-TR" dirty="0" smtClean="0"/>
              <a:t>Altlık şarttır.  </a:t>
            </a:r>
          </a:p>
          <a:p>
            <a:r>
              <a:rPr lang="tr-TR" dirty="0" smtClean="0"/>
              <a:t>Kafes yüksekliği en az 17.78 cm olmalı (</a:t>
            </a:r>
            <a:r>
              <a:rPr lang="tr-TR" dirty="0" err="1" smtClean="0"/>
              <a:t>koprofajiye</a:t>
            </a:r>
            <a:r>
              <a:rPr lang="tr-TR" dirty="0" smtClean="0"/>
              <a:t> imkan).</a:t>
            </a:r>
          </a:p>
          <a:p>
            <a:r>
              <a:rPr lang="tr-TR" dirty="0" err="1" smtClean="0"/>
              <a:t>Min</a:t>
            </a:r>
            <a:r>
              <a:rPr lang="tr-TR" dirty="0" smtClean="0"/>
              <a:t> taban alanı 600 cm</a:t>
            </a:r>
            <a:r>
              <a:rPr lang="tr-TR" baseline="30000" dirty="0" smtClean="0"/>
              <a:t>2</a:t>
            </a:r>
            <a:r>
              <a:rPr lang="tr-TR" dirty="0" smtClean="0"/>
              <a:t>/hayvan </a:t>
            </a:r>
          </a:p>
          <a:p>
            <a:r>
              <a:rPr lang="tr-TR" dirty="0" err="1" smtClean="0"/>
              <a:t>Anne+yavrular</a:t>
            </a:r>
            <a:r>
              <a:rPr lang="tr-TR" dirty="0" smtClean="0"/>
              <a:t> </a:t>
            </a:r>
            <a:r>
              <a:rPr lang="tr-TR" dirty="0"/>
              <a:t>1200 cm2 </a:t>
            </a:r>
            <a:r>
              <a:rPr lang="tr-TR" dirty="0" smtClean="0"/>
              <a:t>olmalı.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21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Ses seviyesi 85 </a:t>
            </a:r>
            <a:r>
              <a:rPr lang="tr-TR" dirty="0" err="1"/>
              <a:t>dB</a:t>
            </a:r>
            <a:r>
              <a:rPr lang="tr-TR" dirty="0"/>
              <a:t> </a:t>
            </a:r>
            <a:r>
              <a:rPr lang="tr-TR" dirty="0" err="1"/>
              <a:t>max</a:t>
            </a:r>
            <a:r>
              <a:rPr lang="tr-TR" dirty="0"/>
              <a:t>.</a:t>
            </a:r>
          </a:p>
          <a:p>
            <a:r>
              <a:rPr lang="tr-TR" dirty="0"/>
              <a:t>18-26 °C sıcaklık ve % 50-60 nispi nem</a:t>
            </a:r>
          </a:p>
          <a:p>
            <a:r>
              <a:rPr lang="tr-TR" dirty="0"/>
              <a:t>&gt;26 °C: üreme </a:t>
            </a:r>
            <a:r>
              <a:rPr lang="tr-TR" dirty="0" err="1"/>
              <a:t>sorunu+abort</a:t>
            </a:r>
            <a:r>
              <a:rPr lang="tr-TR" dirty="0"/>
              <a:t> </a:t>
            </a:r>
          </a:p>
          <a:p>
            <a:r>
              <a:rPr lang="tr-TR" dirty="0"/>
              <a:t>&lt;18oC : yavru ölümü</a:t>
            </a:r>
          </a:p>
          <a:p>
            <a:r>
              <a:rPr lang="tr-TR" dirty="0"/>
              <a:t>Hava değişimi 15-20 devir/saat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3578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8077200" cy="6400800"/>
          </a:xfrm>
        </p:spPr>
        <p:txBody>
          <a:bodyPr/>
          <a:lstStyle/>
          <a:p>
            <a:r>
              <a:rPr lang="tr-TR" dirty="0" smtClean="0"/>
              <a:t>Koprofaji  </a:t>
            </a:r>
            <a:r>
              <a:rPr lang="tr-TR" dirty="0"/>
              <a:t>(uzanarak direkt olarak anüsten yerler) </a:t>
            </a:r>
          </a:p>
          <a:p>
            <a:r>
              <a:rPr lang="tr-TR" dirty="0"/>
              <a:t>Yeni </a:t>
            </a:r>
            <a:r>
              <a:rPr lang="tr-TR" dirty="0" smtClean="0"/>
              <a:t>doğan, </a:t>
            </a:r>
            <a:r>
              <a:rPr lang="tr-TR" dirty="0"/>
              <a:t>anne gaitasını yer flora annesi ile aynı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17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Tutuş Tekniği</a:t>
            </a:r>
          </a:p>
          <a:p>
            <a:r>
              <a:rPr lang="tr-TR" dirty="0" smtClean="0"/>
              <a:t>Karından yakalanması: </a:t>
            </a:r>
            <a:r>
              <a:rPr lang="tr-TR" u="sng" dirty="0" smtClean="0"/>
              <a:t>stres, akciğer ve karaciğer hasarı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427493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Taşıma</a:t>
            </a:r>
          </a:p>
          <a:p>
            <a:r>
              <a:rPr lang="tr-TR" dirty="0" smtClean="0"/>
              <a:t>Kısa mesafe: kendi kafesleri</a:t>
            </a:r>
          </a:p>
          <a:p>
            <a:r>
              <a:rPr lang="tr-TR" dirty="0" smtClean="0"/>
              <a:t>Uzun mesafe: kendi </a:t>
            </a:r>
            <a:r>
              <a:rPr lang="tr-TR" dirty="0"/>
              <a:t>kafesi karton kutu </a:t>
            </a:r>
            <a:r>
              <a:rPr lang="tr-TR" dirty="0" smtClean="0"/>
              <a:t>içinde</a:t>
            </a:r>
          </a:p>
          <a:p>
            <a:r>
              <a:rPr lang="tr-TR" dirty="0" smtClean="0"/>
              <a:t>Adaptasyon: 3-7 gün.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96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r>
              <a:rPr lang="tr-TR" dirty="0" smtClean="0"/>
              <a:t>Grup-sosyal yaşam</a:t>
            </a:r>
          </a:p>
          <a:p>
            <a:r>
              <a:rPr lang="tr-TR" dirty="0" smtClean="0"/>
              <a:t>Yeri kazmaz, tırmanma ve atlama zayıf</a:t>
            </a:r>
          </a:p>
          <a:p>
            <a:r>
              <a:rPr lang="tr-TR" dirty="0" smtClean="0"/>
              <a:t>Saklanma içgüdüsü var.</a:t>
            </a:r>
          </a:p>
          <a:p>
            <a:endParaRPr lang="tr-TR" dirty="0" smtClean="0"/>
          </a:p>
          <a:p>
            <a:r>
              <a:rPr lang="tr-TR" dirty="0" smtClean="0"/>
              <a:t>Ani </a:t>
            </a:r>
            <a:r>
              <a:rPr lang="tr-TR" dirty="0"/>
              <a:t>sesler ve </a:t>
            </a:r>
            <a:r>
              <a:rPr lang="tr-TR" dirty="0" smtClean="0"/>
              <a:t>hareket: alarm duygusu</a:t>
            </a:r>
          </a:p>
          <a:p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sonucunda ya </a:t>
            </a:r>
            <a:r>
              <a:rPr lang="tr-TR" dirty="0" smtClean="0"/>
              <a:t>hareketsizlik-hızlıca dönme reaksiyonu.</a:t>
            </a:r>
          </a:p>
          <a:p>
            <a:r>
              <a:rPr lang="tr-TR" dirty="0" smtClean="0"/>
              <a:t>Adaptasyon zayıftır (diyet ve su tüketimi kesilir, </a:t>
            </a:r>
            <a:r>
              <a:rPr lang="tr-TR" dirty="0" err="1" smtClean="0"/>
              <a:t>abort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28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2058474"/>
            <a:ext cx="3216500" cy="441101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RAT (SIÇAN)</a:t>
            </a:r>
          </a:p>
          <a:p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</a:rPr>
              <a:t>Rattus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50000"/>
                  </a:schemeClr>
                </a:solidFill>
              </a:rPr>
              <a:t>norvegicus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tr-TR" dirty="0" smtClean="0"/>
              <a:t>Kahverengi</a:t>
            </a:r>
          </a:p>
          <a:p>
            <a:r>
              <a:rPr lang="tr-TR" dirty="0" smtClean="0"/>
              <a:t>Kuyruğu kısa</a:t>
            </a:r>
          </a:p>
          <a:p>
            <a:r>
              <a:rPr lang="tr-TR" dirty="0" smtClean="0"/>
              <a:t>Kulakları ince ve uzun</a:t>
            </a:r>
          </a:p>
          <a:p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5658775" y="1957588"/>
            <a:ext cx="2857501" cy="4411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A9A57C"/>
              </a:buClr>
            </a:pPr>
            <a:r>
              <a:rPr lang="tr-TR" dirty="0" err="1" smtClean="0">
                <a:solidFill>
                  <a:srgbClr val="DFDCB7">
                    <a:lumMod val="50000"/>
                  </a:srgbClr>
                </a:solidFill>
              </a:rPr>
              <a:t>Rattus</a:t>
            </a:r>
            <a:r>
              <a:rPr lang="tr-TR" dirty="0" smtClean="0">
                <a:solidFill>
                  <a:srgbClr val="DFDCB7">
                    <a:lumMod val="50000"/>
                  </a:srgbClr>
                </a:solidFill>
              </a:rPr>
              <a:t> </a:t>
            </a:r>
            <a:r>
              <a:rPr lang="tr-TR" dirty="0" err="1" smtClean="0">
                <a:solidFill>
                  <a:srgbClr val="DFDCB7">
                    <a:lumMod val="50000"/>
                  </a:srgbClr>
                </a:solidFill>
              </a:rPr>
              <a:t>rattus</a:t>
            </a:r>
            <a:r>
              <a:rPr lang="tr-TR" dirty="0" smtClean="0">
                <a:solidFill>
                  <a:srgbClr val="DFDCB7">
                    <a:lumMod val="50000"/>
                  </a:srgbClr>
                </a:solidFill>
              </a:rPr>
              <a:t> (</a:t>
            </a:r>
            <a:r>
              <a:rPr lang="tr-TR" dirty="0" err="1" smtClean="0">
                <a:solidFill>
                  <a:srgbClr val="DFDCB7">
                    <a:lumMod val="50000"/>
                  </a:srgbClr>
                </a:solidFill>
              </a:rPr>
              <a:t>Avurpa</a:t>
            </a:r>
            <a:r>
              <a:rPr lang="tr-TR" dirty="0" smtClean="0">
                <a:solidFill>
                  <a:srgbClr val="DFDCB7">
                    <a:lumMod val="50000"/>
                  </a:srgbClr>
                </a:solidFill>
              </a:rPr>
              <a:t> sıçanı) </a:t>
            </a:r>
          </a:p>
          <a:p>
            <a:pPr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Koyu kahve-siyah</a:t>
            </a:r>
          </a:p>
          <a:p>
            <a:pPr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Daha hafif </a:t>
            </a:r>
            <a:r>
              <a:rPr lang="tr-TR" dirty="0" err="1" smtClean="0">
                <a:solidFill>
                  <a:srgbClr val="2F2B20"/>
                </a:solidFill>
              </a:rPr>
              <a:t>c.a</a:t>
            </a:r>
            <a:r>
              <a:rPr lang="tr-TR" dirty="0" smtClean="0">
                <a:solidFill>
                  <a:srgbClr val="2F2B20"/>
                </a:solidFill>
              </a:rPr>
              <a:t> </a:t>
            </a:r>
          </a:p>
          <a:p>
            <a:pPr>
              <a:buClr>
                <a:srgbClr val="A9A57C"/>
              </a:buClr>
            </a:pPr>
            <a:endParaRPr lang="tr-TR" dirty="0" smtClean="0">
              <a:solidFill>
                <a:srgbClr val="2F2B20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2705392" y="2109989"/>
            <a:ext cx="3216500" cy="4411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A9A57C"/>
              </a:buClr>
            </a:pPr>
            <a:endParaRPr lang="tr-TR" dirty="0" smtClean="0">
              <a:solidFill>
                <a:srgbClr val="2F2B20"/>
              </a:solidFill>
            </a:endParaRPr>
          </a:p>
          <a:p>
            <a:pPr>
              <a:buClr>
                <a:srgbClr val="A9A57C"/>
              </a:buClr>
            </a:pPr>
            <a:r>
              <a:rPr lang="tr-TR" dirty="0">
                <a:solidFill>
                  <a:srgbClr val="2F2B20"/>
                </a:solidFill>
              </a:rPr>
              <a:t>&gt;130 tür</a:t>
            </a:r>
          </a:p>
          <a:p>
            <a:pPr>
              <a:buClr>
                <a:srgbClr val="A9A57C"/>
              </a:buClr>
            </a:pPr>
            <a:r>
              <a:rPr lang="tr-TR" dirty="0" err="1">
                <a:solidFill>
                  <a:srgbClr val="2F2B20"/>
                </a:solidFill>
              </a:rPr>
              <a:t>Diploid</a:t>
            </a:r>
            <a:r>
              <a:rPr lang="tr-TR" dirty="0">
                <a:solidFill>
                  <a:srgbClr val="2F2B20"/>
                </a:solidFill>
              </a:rPr>
              <a:t>: 42</a:t>
            </a:r>
          </a:p>
          <a:p>
            <a:pPr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Omnivor</a:t>
            </a:r>
          </a:p>
          <a:p>
            <a:pPr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Gece beslenir-gündüz sindirirler</a:t>
            </a:r>
          </a:p>
          <a:p>
            <a:pPr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Anatomi fareye benzer</a:t>
            </a:r>
          </a:p>
          <a:p>
            <a:pPr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Mavi-yeşili görür kırmızıyı göremez</a:t>
            </a:r>
          </a:p>
          <a:p>
            <a:pPr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Kuyruk ve pençede </a:t>
            </a:r>
            <a:r>
              <a:rPr lang="tr-TR" dirty="0" err="1" smtClean="0">
                <a:solidFill>
                  <a:srgbClr val="2F2B20"/>
                </a:solidFill>
              </a:rPr>
              <a:t>algaçlar</a:t>
            </a:r>
            <a:r>
              <a:rPr lang="tr-TR" dirty="0" smtClean="0">
                <a:solidFill>
                  <a:srgbClr val="2F2B20"/>
                </a:solidFill>
              </a:rPr>
              <a:t> var</a:t>
            </a:r>
          </a:p>
          <a:p>
            <a:pPr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Kuyruk denge ve </a:t>
            </a:r>
            <a:r>
              <a:rPr lang="tr-TR" dirty="0" err="1" smtClean="0">
                <a:solidFill>
                  <a:srgbClr val="2F2B20"/>
                </a:solidFill>
              </a:rPr>
              <a:t>termoregülasyonda</a:t>
            </a:r>
            <a:r>
              <a:rPr lang="tr-TR" dirty="0" smtClean="0">
                <a:solidFill>
                  <a:srgbClr val="2F2B20"/>
                </a:solidFill>
              </a:rPr>
              <a:t> görevli</a:t>
            </a:r>
            <a:endParaRPr lang="tr-TR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04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Adaptasyon gücü yüksektir.</a:t>
            </a:r>
          </a:p>
          <a:p>
            <a:r>
              <a:rPr lang="tr-TR" sz="2800" dirty="0" smtClean="0"/>
              <a:t>Işık: 12A/12K  damızlıkta: 16A/8K      min.400 </a:t>
            </a:r>
            <a:r>
              <a:rPr lang="tr-TR" sz="2800" dirty="0" err="1" smtClean="0"/>
              <a:t>lux</a:t>
            </a:r>
            <a:r>
              <a:rPr lang="tr-TR" sz="2800" dirty="0" smtClean="0"/>
              <a:t>       albino </a:t>
            </a:r>
            <a:r>
              <a:rPr lang="tr-TR" sz="2800" dirty="0" err="1" smtClean="0"/>
              <a:t>max</a:t>
            </a:r>
            <a:r>
              <a:rPr lang="tr-TR" sz="2800" dirty="0" smtClean="0"/>
              <a:t> 60 </a:t>
            </a:r>
            <a:r>
              <a:rPr lang="tr-TR" sz="2800" dirty="0" err="1" smtClean="0"/>
              <a:t>lux</a:t>
            </a:r>
            <a:r>
              <a:rPr lang="tr-TR" sz="2800" dirty="0" smtClean="0"/>
              <a:t> (körlük sınırı) </a:t>
            </a:r>
            <a:r>
              <a:rPr lang="tr-TR" sz="2800" dirty="0" err="1" smtClean="0"/>
              <a:t>opt</a:t>
            </a:r>
            <a:r>
              <a:rPr lang="tr-TR" sz="2800" dirty="0" smtClean="0"/>
              <a:t>: 25lux</a:t>
            </a:r>
          </a:p>
          <a:p>
            <a:r>
              <a:rPr lang="tr-TR" sz="2800" dirty="0" smtClean="0"/>
              <a:t>İklim: 18-26 </a:t>
            </a:r>
            <a:r>
              <a:rPr lang="tr-TR" sz="2800" baseline="30000" dirty="0" smtClean="0"/>
              <a:t>o</a:t>
            </a:r>
            <a:r>
              <a:rPr lang="tr-TR" sz="2800" dirty="0" smtClean="0"/>
              <a:t>C  %45 - 55 nem</a:t>
            </a:r>
          </a:p>
          <a:p>
            <a:r>
              <a:rPr lang="tr-TR" sz="2800" dirty="0" smtClean="0"/>
              <a:t>Nabız: 310-500/</a:t>
            </a:r>
            <a:r>
              <a:rPr lang="tr-TR" sz="2800" dirty="0" err="1" smtClean="0"/>
              <a:t>min</a:t>
            </a:r>
            <a:endParaRPr lang="tr-TR" sz="2800" dirty="0" smtClean="0"/>
          </a:p>
          <a:p>
            <a:r>
              <a:rPr lang="tr-TR" sz="2800" dirty="0" smtClean="0"/>
              <a:t>Doğum </a:t>
            </a:r>
            <a:r>
              <a:rPr lang="tr-TR" sz="2800" dirty="0" err="1" smtClean="0"/>
              <a:t>ağırılığı</a:t>
            </a:r>
            <a:r>
              <a:rPr lang="tr-TR" sz="2800" dirty="0" smtClean="0"/>
              <a:t>: 5-10 g</a:t>
            </a:r>
          </a:p>
          <a:p>
            <a:r>
              <a:rPr lang="tr-TR" sz="2800" dirty="0" smtClean="0"/>
              <a:t>Dişi: 250-300 g </a:t>
            </a:r>
            <a:r>
              <a:rPr lang="tr-TR" sz="2800" dirty="0" err="1" smtClean="0"/>
              <a:t>c.a</a:t>
            </a:r>
            <a:r>
              <a:rPr lang="tr-TR" sz="2800" dirty="0" smtClean="0"/>
              <a:t>   Erkek: 300-500 g </a:t>
            </a:r>
            <a:r>
              <a:rPr lang="tr-TR" sz="2800" dirty="0" err="1" smtClean="0"/>
              <a:t>c.a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Yaşam süresi: 2.-3 yıl</a:t>
            </a:r>
          </a:p>
          <a:p>
            <a:r>
              <a:rPr lang="tr-TR" sz="2800" dirty="0" smtClean="0"/>
              <a:t>Diyet: 5-6 g/100g </a:t>
            </a:r>
            <a:r>
              <a:rPr lang="tr-TR" sz="2800" dirty="0" err="1" smtClean="0"/>
              <a:t>c.a</a:t>
            </a:r>
            <a:r>
              <a:rPr lang="tr-TR" sz="2800" dirty="0" smtClean="0"/>
              <a:t>/gün (</a:t>
            </a:r>
            <a:r>
              <a:rPr lang="tr-TR" sz="2800" i="1" dirty="0" smtClean="0"/>
              <a:t>ad-</a:t>
            </a:r>
            <a:r>
              <a:rPr lang="tr-TR" sz="2800" i="1" dirty="0" err="1" smtClean="0"/>
              <a:t>libitum</a:t>
            </a:r>
            <a:r>
              <a:rPr lang="tr-TR" sz="2800" dirty="0" smtClean="0"/>
              <a:t>) veya 15-20g/gün</a:t>
            </a:r>
          </a:p>
          <a:p>
            <a:r>
              <a:rPr lang="tr-TR" sz="2800" dirty="0" smtClean="0"/>
              <a:t>Su: 10-12 ml/100 g </a:t>
            </a:r>
            <a:r>
              <a:rPr lang="tr-TR" sz="2800" dirty="0" err="1" smtClean="0"/>
              <a:t>c.a</a:t>
            </a:r>
            <a:r>
              <a:rPr lang="tr-TR" sz="2800" dirty="0" smtClean="0"/>
              <a:t>/gün</a:t>
            </a:r>
          </a:p>
          <a:p>
            <a:r>
              <a:rPr lang="tr-TR" sz="2800" dirty="0" err="1" smtClean="0"/>
              <a:t>Gastrointestinal</a:t>
            </a:r>
            <a:r>
              <a:rPr lang="tr-TR" sz="2800" dirty="0" smtClean="0"/>
              <a:t> pasaj: 12-24 saat</a:t>
            </a:r>
          </a:p>
          <a:p>
            <a:r>
              <a:rPr lang="tr-TR" sz="2800" dirty="0" err="1" smtClean="0"/>
              <a:t>Sexing</a:t>
            </a:r>
            <a:r>
              <a:rPr lang="tr-TR" sz="2800" dirty="0" smtClean="0"/>
              <a:t>: farelerde olduğu gibi</a:t>
            </a:r>
          </a:p>
          <a:p>
            <a:r>
              <a:rPr lang="tr-TR" sz="2800" dirty="0" smtClean="0"/>
              <a:t>Yetiştirme: Monogami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500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6858001" cy="6858000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sz="3200" dirty="0" smtClean="0"/>
              <a:t>Seksüel </a:t>
            </a:r>
            <a:r>
              <a:rPr lang="tr-TR" sz="3200" dirty="0"/>
              <a:t>olgunluk: </a:t>
            </a:r>
            <a:r>
              <a:rPr lang="tr-TR" sz="3200" dirty="0" smtClean="0"/>
              <a:t>1 ay ancak </a:t>
            </a:r>
          </a:p>
          <a:p>
            <a:r>
              <a:rPr lang="tr-TR" sz="3200" dirty="0" err="1" smtClean="0"/>
              <a:t>coitus</a:t>
            </a:r>
            <a:r>
              <a:rPr lang="tr-TR" sz="3200" dirty="0" smtClean="0"/>
              <a:t> </a:t>
            </a:r>
            <a:r>
              <a:rPr lang="tr-TR" sz="3200" dirty="0"/>
              <a:t>için uygun: </a:t>
            </a:r>
            <a:r>
              <a:rPr lang="tr-TR" sz="3200" dirty="0" smtClean="0"/>
              <a:t>dişi 80, erkek 60-90 gün </a:t>
            </a:r>
            <a:endParaRPr lang="tr-TR" sz="3200" dirty="0"/>
          </a:p>
          <a:p>
            <a:r>
              <a:rPr lang="tr-TR" sz="3200" dirty="0" err="1"/>
              <a:t>Östrus</a:t>
            </a:r>
            <a:r>
              <a:rPr lang="tr-TR" sz="3200" dirty="0"/>
              <a:t>: 4-5 </a:t>
            </a:r>
            <a:r>
              <a:rPr lang="tr-TR" sz="3200" dirty="0" smtClean="0"/>
              <a:t>gün kızgınlık 9-20 saat sürer</a:t>
            </a:r>
            <a:endParaRPr lang="tr-TR" sz="3200" dirty="0"/>
          </a:p>
          <a:p>
            <a:r>
              <a:rPr lang="tr-TR" sz="3200" dirty="0" err="1"/>
              <a:t>Vaginal</a:t>
            </a:r>
            <a:r>
              <a:rPr lang="tr-TR" sz="3200" dirty="0"/>
              <a:t> kapak </a:t>
            </a:r>
            <a:r>
              <a:rPr lang="tr-TR" sz="3200" dirty="0" smtClean="0"/>
              <a:t>28-60. </a:t>
            </a:r>
            <a:r>
              <a:rPr lang="tr-TR" sz="3200" dirty="0"/>
              <a:t>günde açılır </a:t>
            </a:r>
            <a:r>
              <a:rPr lang="tr-TR" sz="3200" dirty="0" smtClean="0"/>
              <a:t>ancak ilk </a:t>
            </a:r>
            <a:r>
              <a:rPr lang="tr-TR" sz="3200" dirty="0" err="1"/>
              <a:t>coitus</a:t>
            </a:r>
            <a:r>
              <a:rPr lang="tr-TR" sz="3200" dirty="0"/>
              <a:t> için yine de beklemek gerekir.</a:t>
            </a:r>
          </a:p>
          <a:p>
            <a:endParaRPr lang="tr-TR" sz="3200" dirty="0" smtClean="0"/>
          </a:p>
          <a:p>
            <a:r>
              <a:rPr lang="tr-TR" sz="3200" dirty="0" smtClean="0"/>
              <a:t>Kızgın dişi, erkeği görünce hoplar ve ona </a:t>
            </a:r>
            <a:r>
              <a:rPr lang="tr-TR" sz="3200" dirty="0"/>
              <a:t>doğru </a:t>
            </a:r>
            <a:r>
              <a:rPr lang="tr-TR" sz="3200" dirty="0" smtClean="0"/>
              <a:t>yaklaşır.</a:t>
            </a:r>
            <a:endParaRPr lang="tr-TR" sz="3200" dirty="0"/>
          </a:p>
          <a:p>
            <a:r>
              <a:rPr lang="tr-TR" sz="3200" dirty="0"/>
              <a:t>Önce dominant erkekle  çiftleşirler.</a:t>
            </a:r>
          </a:p>
          <a:p>
            <a:r>
              <a:rPr lang="tr-TR" sz="3200" dirty="0"/>
              <a:t>Genelde çiftleşme geceleri şekillenir. </a:t>
            </a:r>
          </a:p>
          <a:p>
            <a:r>
              <a:rPr lang="tr-TR" sz="3200" dirty="0" err="1"/>
              <a:t>Coitus</a:t>
            </a:r>
            <a:r>
              <a:rPr lang="tr-TR" sz="3200" dirty="0"/>
              <a:t> 10 </a:t>
            </a:r>
            <a:r>
              <a:rPr lang="tr-TR" sz="3200" dirty="0" err="1"/>
              <a:t>dak</a:t>
            </a:r>
            <a:r>
              <a:rPr lang="tr-TR" sz="3200" dirty="0"/>
              <a:t> arayla 2-3 kez olmalı</a:t>
            </a:r>
            <a:r>
              <a:rPr lang="tr-TR" sz="3200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COİTUS VİDEO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768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5039833" cy="6858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15</a:t>
            </a:r>
            <a:r>
              <a:rPr lang="tr-TR" sz="2800" dirty="0"/>
              <a:t>. gün yavrular hissedilir.</a:t>
            </a:r>
          </a:p>
          <a:p>
            <a:r>
              <a:rPr lang="tr-TR" sz="2800" dirty="0"/>
              <a:t>Doğumdan 1 gün önce yuva tamamlanır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Gebelik: </a:t>
            </a:r>
            <a:r>
              <a:rPr lang="tr-TR" sz="2800" dirty="0" smtClean="0"/>
              <a:t>19-23 </a:t>
            </a:r>
            <a:r>
              <a:rPr lang="tr-TR" sz="2800" dirty="0"/>
              <a:t>gün</a:t>
            </a:r>
          </a:p>
          <a:p>
            <a:r>
              <a:rPr lang="tr-TR" sz="2800" dirty="0"/>
              <a:t>Doğum: gece </a:t>
            </a:r>
            <a:r>
              <a:rPr lang="tr-TR" sz="2800" dirty="0" smtClean="0"/>
              <a:t>olur, </a:t>
            </a:r>
            <a:r>
              <a:rPr lang="tr-TR" sz="2800" dirty="0"/>
              <a:t>hasta-ölü yavrular yenir.</a:t>
            </a:r>
          </a:p>
          <a:p>
            <a:r>
              <a:rPr lang="tr-TR" sz="2800" dirty="0"/>
              <a:t>Yavrulama: 3-6 haftalık aralarla </a:t>
            </a:r>
            <a:r>
              <a:rPr lang="tr-TR" sz="2800" dirty="0" smtClean="0"/>
              <a:t>6-13 yavru doğar, 10-12 </a:t>
            </a:r>
            <a:r>
              <a:rPr lang="tr-TR" sz="2800" dirty="0"/>
              <a:t>doğum/yıl</a:t>
            </a:r>
          </a:p>
          <a:p>
            <a:r>
              <a:rPr lang="tr-TR" sz="2800" dirty="0" err="1"/>
              <a:t>Max</a:t>
            </a:r>
            <a:r>
              <a:rPr lang="tr-TR" sz="2800" dirty="0"/>
              <a:t> yavru sayısı: 4. </a:t>
            </a:r>
            <a:r>
              <a:rPr lang="tr-TR" sz="2800" dirty="0" smtClean="0"/>
              <a:t>ve </a:t>
            </a:r>
            <a:r>
              <a:rPr lang="tr-TR" sz="2800" dirty="0"/>
              <a:t>6. </a:t>
            </a:r>
            <a:r>
              <a:rPr lang="tr-TR" sz="2800" dirty="0" smtClean="0"/>
              <a:t>doğum aralığındadır.</a:t>
            </a:r>
            <a:endParaRPr lang="tr-TR" sz="2800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070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51167" cy="6858000"/>
          </a:xfrm>
        </p:spPr>
        <p:txBody>
          <a:bodyPr/>
          <a:lstStyle/>
          <a:p>
            <a:r>
              <a:rPr lang="tr-TR" dirty="0"/>
              <a:t>Anne yavruları bir arada tutar beslenmek ve dinlenmek için yuvadan arada bir ayrılır.</a:t>
            </a:r>
          </a:p>
          <a:p>
            <a:r>
              <a:rPr lang="tr-TR" dirty="0"/>
              <a:t> Anne bakımı mecburi</a:t>
            </a:r>
          </a:p>
          <a:p>
            <a:r>
              <a:rPr lang="tr-TR" dirty="0"/>
              <a:t>Yavru göz açılması: </a:t>
            </a:r>
            <a:r>
              <a:rPr lang="tr-TR" dirty="0" smtClean="0"/>
              <a:t>12-15 gün</a:t>
            </a:r>
            <a:endParaRPr lang="tr-TR" dirty="0"/>
          </a:p>
          <a:p>
            <a:r>
              <a:rPr lang="tr-TR" dirty="0"/>
              <a:t>Kulak açılması: </a:t>
            </a:r>
            <a:r>
              <a:rPr lang="tr-TR" dirty="0" smtClean="0"/>
              <a:t>3-4 gün</a:t>
            </a:r>
            <a:endParaRPr lang="tr-TR" dirty="0"/>
          </a:p>
          <a:p>
            <a:r>
              <a:rPr lang="tr-TR" dirty="0"/>
              <a:t>Sütten kesim: 21 gün 45 g </a:t>
            </a:r>
            <a:r>
              <a:rPr lang="tr-TR" dirty="0" err="1"/>
              <a:t>c.a</a:t>
            </a:r>
            <a:r>
              <a:rPr lang="tr-TR" dirty="0"/>
              <a:t> (karınlarında bej renk</a:t>
            </a:r>
            <a:r>
              <a:rPr lang="tr-TR" dirty="0" smtClean="0"/>
              <a:t>) ancak 45 gün süt emmesi uygundur.</a:t>
            </a:r>
            <a:endParaRPr lang="tr-TR" dirty="0"/>
          </a:p>
          <a:p>
            <a:r>
              <a:rPr lang="tr-TR" dirty="0"/>
              <a:t>Süt verimi: 3-20 ml/gün</a:t>
            </a:r>
          </a:p>
          <a:p>
            <a:endParaRPr lang="tr-TR" dirty="0" smtClean="0"/>
          </a:p>
          <a:p>
            <a:r>
              <a:rPr lang="tr-TR" dirty="0" smtClean="0"/>
              <a:t>4-8 </a:t>
            </a:r>
            <a:r>
              <a:rPr lang="tr-TR" dirty="0"/>
              <a:t>haftalık yaşta 7-8 yavru bir arada </a:t>
            </a:r>
            <a:r>
              <a:rPr lang="tr-TR" dirty="0" smtClean="0"/>
              <a:t>olmalı (kardeş tercihen)</a:t>
            </a:r>
          </a:p>
          <a:p>
            <a:r>
              <a:rPr lang="tr-TR" dirty="0" smtClean="0"/>
              <a:t>Gruplar karıştırılmamalıdır.</a:t>
            </a:r>
          </a:p>
          <a:p>
            <a:r>
              <a:rPr lang="tr-TR" dirty="0" smtClean="0"/>
              <a:t>Annelik </a:t>
            </a:r>
            <a:r>
              <a:rPr lang="tr-TR" dirty="0"/>
              <a:t>içgüdüsü kafes düzeninden anlaşılır</a:t>
            </a:r>
          </a:p>
          <a:p>
            <a:r>
              <a:rPr lang="tr-TR" dirty="0" err="1"/>
              <a:t>Laktasyon</a:t>
            </a:r>
            <a:r>
              <a:rPr lang="tr-TR" dirty="0"/>
              <a:t> döneminde rahatsız edilmemeli</a:t>
            </a:r>
          </a:p>
          <a:p>
            <a:r>
              <a:rPr lang="tr-TR" dirty="0"/>
              <a:t>Yavrular için kalabalık sürü yapılması avantajlıdır.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688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759706"/>
              </p:ext>
            </p:extLst>
          </p:nvPr>
        </p:nvGraphicFramePr>
        <p:xfrm>
          <a:off x="1004553" y="1236375"/>
          <a:ext cx="5979017" cy="4687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5753"/>
                <a:gridCol w="2774188"/>
                <a:gridCol w="1469076"/>
              </a:tblGrid>
              <a:tr h="78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Canlı ağırlık (g)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Fare başına taban alanı (cm</a:t>
                      </a:r>
                      <a:r>
                        <a:rPr lang="tr-TR" sz="1800" baseline="30000">
                          <a:effectLst/>
                        </a:rPr>
                        <a:t>2</a:t>
                      </a:r>
                      <a:r>
                        <a:rPr lang="tr-TR" sz="1800">
                          <a:effectLst/>
                        </a:rPr>
                        <a:t>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Yükseklik (cm)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Tek yaşayan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350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78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Üretimdeki hayvan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800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78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Gruptaki hayvanlar &lt;100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109.67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100-200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148.37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200-300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187.08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300-400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258.04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17.78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400-500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387.06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17.78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500&lt;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451.57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17.78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00654" y="371843"/>
            <a:ext cx="692610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600" dirty="0" smtClean="0">
                <a:solidFill>
                  <a:srgbClr val="2F2B2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Sıçanlar için gerekli olan kafeslerin hayvanın canlı ağırlığına göre minimum taban alan ve yükseklik değerleri.</a:t>
            </a:r>
            <a:endParaRPr lang="tr-TR" altLang="tr-TR" sz="1600" dirty="0" smtClean="0">
              <a:solidFill>
                <a:srgbClr val="2F2B2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Liu</a:t>
            </a:r>
            <a:r>
              <a:rPr lang="tr-TR" altLang="tr-TR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Fan (2018)</a:t>
            </a:r>
            <a:r>
              <a:rPr lang="tr-TR" altLang="tr-TR" sz="12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tr-TR" altLang="tr-TR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 derlenmiştir.</a:t>
            </a:r>
            <a:endParaRPr lang="tr-TR" altLang="tr-TR" dirty="0" smtClean="0">
              <a:solidFill>
                <a:srgbClr val="2F2B2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1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r>
              <a:rPr lang="tr-TR" b="1" u="sng" dirty="0" smtClean="0"/>
              <a:t>Anormal Davranışlar</a:t>
            </a:r>
            <a:r>
              <a:rPr lang="tr-TR" dirty="0" smtClean="0"/>
              <a:t>:</a:t>
            </a:r>
          </a:p>
          <a:p>
            <a:r>
              <a:rPr lang="tr-TR" dirty="0" smtClean="0"/>
              <a:t>Sakinlik, isteksizlik, aşırı tepki, kavga, </a:t>
            </a:r>
            <a:r>
              <a:rPr lang="tr-TR" dirty="0" err="1" smtClean="0"/>
              <a:t>barbering</a:t>
            </a:r>
            <a:r>
              <a:rPr lang="tr-TR" dirty="0" smtClean="0"/>
              <a:t>, yavru öldürme.</a:t>
            </a:r>
          </a:p>
          <a:p>
            <a:r>
              <a:rPr lang="tr-TR" dirty="0" smtClean="0"/>
              <a:t>Olası nedenler: personel hataları (sık altlık </a:t>
            </a:r>
            <a:r>
              <a:rPr lang="tr-TR" dirty="0" err="1" smtClean="0"/>
              <a:t>değişitirme</a:t>
            </a:r>
            <a:r>
              <a:rPr lang="tr-TR" dirty="0" smtClean="0"/>
              <a:t>, yavrularla temas, stres oluşturabilecek her türlü faktör).</a:t>
            </a:r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422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Kobay (</a:t>
            </a:r>
            <a:r>
              <a:rPr lang="tr-TR" b="1" dirty="0" err="1" smtClean="0">
                <a:solidFill>
                  <a:srgbClr val="FF0000"/>
                </a:solidFill>
              </a:rPr>
              <a:t>Guinea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pig</a:t>
            </a:r>
            <a:r>
              <a:rPr lang="tr-TR" b="1" dirty="0" smtClean="0">
                <a:solidFill>
                  <a:srgbClr val="FF0000"/>
                </a:solidFill>
              </a:rPr>
              <a:t>)</a:t>
            </a:r>
            <a:r>
              <a:rPr lang="tr-TR" b="1" dirty="0">
                <a:solidFill>
                  <a:srgbClr val="FF0000"/>
                </a:solidFill>
                <a:latin typeface="Arial"/>
              </a:rPr>
              <a:t> (</a:t>
            </a:r>
            <a:r>
              <a:rPr lang="tr-TR" b="1" i="1" dirty="0" err="1">
                <a:solidFill>
                  <a:srgbClr val="FF0000"/>
                </a:solidFill>
                <a:latin typeface="Arial"/>
              </a:rPr>
              <a:t>Cavia</a:t>
            </a:r>
            <a:r>
              <a:rPr lang="tr-TR" b="1" i="1" dirty="0">
                <a:solidFill>
                  <a:srgbClr val="FF0000"/>
                </a:solidFill>
                <a:latin typeface="Arial"/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  <a:latin typeface="Arial"/>
              </a:rPr>
              <a:t>porcellus</a:t>
            </a:r>
            <a:r>
              <a:rPr lang="tr-TR" b="1" i="1" dirty="0" smtClean="0">
                <a:solidFill>
                  <a:srgbClr val="FF0000"/>
                </a:solidFill>
                <a:latin typeface="Arial"/>
              </a:rPr>
              <a:t>)</a:t>
            </a:r>
          </a:p>
          <a:p>
            <a:endParaRPr lang="tr-TR" i="1" dirty="0" smtClean="0">
              <a:solidFill>
                <a:srgbClr val="252525"/>
              </a:solidFill>
              <a:latin typeface="Arial"/>
            </a:endParaRPr>
          </a:p>
          <a:p>
            <a:r>
              <a:rPr lang="tr-TR" dirty="0"/>
              <a:t>Şube </a:t>
            </a:r>
            <a:r>
              <a:rPr lang="tr-TR" dirty="0" err="1"/>
              <a:t>Chordata</a:t>
            </a:r>
            <a:endParaRPr lang="tr-TR" dirty="0"/>
          </a:p>
          <a:p>
            <a:r>
              <a:rPr lang="tr-TR" dirty="0"/>
              <a:t>Alt şube </a:t>
            </a:r>
            <a:r>
              <a:rPr lang="tr-TR" dirty="0" err="1"/>
              <a:t>Vertebrata</a:t>
            </a:r>
            <a:r>
              <a:rPr lang="tr-TR" dirty="0"/>
              <a:t>  </a:t>
            </a:r>
          </a:p>
          <a:p>
            <a:r>
              <a:rPr lang="tr-TR" dirty="0"/>
              <a:t>Sınıf </a:t>
            </a:r>
            <a:r>
              <a:rPr lang="tr-TR" dirty="0" err="1"/>
              <a:t>Mammalia</a:t>
            </a:r>
            <a:r>
              <a:rPr lang="tr-TR" dirty="0"/>
              <a:t> </a:t>
            </a:r>
          </a:p>
          <a:p>
            <a:r>
              <a:rPr lang="tr-TR" dirty="0"/>
              <a:t>Takım </a:t>
            </a:r>
            <a:r>
              <a:rPr lang="tr-TR" dirty="0" err="1"/>
              <a:t>Rodentia</a:t>
            </a:r>
            <a:endParaRPr lang="tr-TR" dirty="0"/>
          </a:p>
          <a:p>
            <a:r>
              <a:rPr lang="tr-TR" dirty="0"/>
              <a:t>Alt takım </a:t>
            </a:r>
            <a:r>
              <a:rPr lang="tr-TR" dirty="0" err="1"/>
              <a:t>Caviomorpha</a:t>
            </a:r>
            <a:r>
              <a:rPr lang="tr-TR" dirty="0"/>
              <a:t> </a:t>
            </a:r>
          </a:p>
          <a:p>
            <a:r>
              <a:rPr lang="tr-TR" dirty="0"/>
              <a:t>Familya </a:t>
            </a:r>
            <a:r>
              <a:rPr lang="tr-TR" dirty="0" err="1"/>
              <a:t>Caviidae</a:t>
            </a:r>
            <a:r>
              <a:rPr lang="tr-TR" dirty="0"/>
              <a:t> </a:t>
            </a:r>
          </a:p>
          <a:p>
            <a:r>
              <a:rPr lang="tr-TR" dirty="0"/>
              <a:t>Tür </a:t>
            </a:r>
            <a:r>
              <a:rPr lang="tr-TR" dirty="0" err="1"/>
              <a:t>Cavia</a:t>
            </a:r>
            <a:r>
              <a:rPr lang="tr-TR" dirty="0"/>
              <a:t> </a:t>
            </a:r>
          </a:p>
          <a:p>
            <a:r>
              <a:rPr lang="tr-TR" dirty="0" err="1"/>
              <a:t>Diploid</a:t>
            </a:r>
            <a:r>
              <a:rPr lang="tr-TR" dirty="0"/>
              <a:t> kromozom sayısı 64</a:t>
            </a:r>
          </a:p>
          <a:p>
            <a:endParaRPr lang="tr-TR" dirty="0" smtClean="0"/>
          </a:p>
          <a:p>
            <a:r>
              <a:rPr lang="tr-TR" dirty="0" err="1" smtClean="0"/>
              <a:t>Herbivor</a:t>
            </a:r>
            <a:endParaRPr lang="tr-TR" dirty="0"/>
          </a:p>
          <a:p>
            <a:r>
              <a:rPr lang="tr-TR" dirty="0" smtClean="0"/>
              <a:t>                                                                                                     </a:t>
            </a:r>
          </a:p>
          <a:p>
            <a:r>
              <a:rPr lang="tr-TR" dirty="0" smtClean="0"/>
              <a:t>                                                                                                                İngiliz</a:t>
            </a:r>
          </a:p>
          <a:p>
            <a:pPr marL="114300" indent="0">
              <a:buNone/>
            </a:pPr>
            <a:r>
              <a:rPr lang="tr-TR" dirty="0" smtClean="0"/>
              <a:t>Farklı kıl yapıları (kısa </a:t>
            </a:r>
            <a:r>
              <a:rPr lang="tr-TR" dirty="0"/>
              <a:t>ve </a:t>
            </a:r>
            <a:r>
              <a:rPr lang="tr-TR" dirty="0" smtClean="0"/>
              <a:t>sert </a:t>
            </a:r>
            <a:r>
              <a:rPr lang="tr-TR" b="1" u="sng" dirty="0" smtClean="0"/>
              <a:t>İngiliz,</a:t>
            </a:r>
            <a:r>
              <a:rPr lang="tr-TR" dirty="0" smtClean="0"/>
              <a:t> </a:t>
            </a:r>
            <a:r>
              <a:rPr lang="tr-TR" dirty="0"/>
              <a:t>rozet veya </a:t>
            </a:r>
            <a:r>
              <a:rPr lang="tr-TR" dirty="0" err="1" smtClean="0"/>
              <a:t>helezonik</a:t>
            </a:r>
            <a:r>
              <a:rPr lang="tr-TR" dirty="0" smtClean="0"/>
              <a:t> Habeşistan, uzun ince Peru)</a:t>
            </a:r>
          </a:p>
          <a:p>
            <a:r>
              <a:rPr lang="tr-TR" dirty="0" smtClean="0"/>
              <a:t>Kullanım oranı %2-3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599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Microsoft Office PowerPoint</Application>
  <PresentationFormat>Ekran Gösterisi (4:3)</PresentationFormat>
  <Paragraphs>185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19</vt:i4>
      </vt:variant>
    </vt:vector>
  </HeadingPairs>
  <TitlesOfParts>
    <vt:vector size="21" baseType="lpstr">
      <vt:lpstr>Ofis Teması</vt:lpstr>
      <vt:lpstr>6_Bitişiklik</vt:lpstr>
      <vt:lpstr>SIÇAN (RAT)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SIÇAN (RAT)</dc:title>
  <dc:creator>user</dc:creator>
  <cp:lastModifiedBy>Windows Kullanıcısı</cp:lastModifiedBy>
  <cp:revision>1</cp:revision>
  <dcterms:created xsi:type="dcterms:W3CDTF">2020-02-11T17:24:01Z</dcterms:created>
  <dcterms:modified xsi:type="dcterms:W3CDTF">2020-02-11T17:24:11Z</dcterms:modified>
</cp:coreProperties>
</file>