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FDCB7"/>
                </a:solidFill>
              </a:rPr>
              <a:pPr/>
              <a:t>11.02.2020</a:t>
            </a:fld>
            <a:endParaRPr lang="tr-T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707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FDCB7"/>
                </a:solidFill>
              </a:rPr>
              <a:pPr/>
              <a:t>11.02.2020</a:t>
            </a:fld>
            <a:endParaRPr lang="tr-T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000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FDCB7"/>
                </a:solidFill>
              </a:rPr>
              <a:pPr/>
              <a:t>11.02.2020</a:t>
            </a:fld>
            <a:endParaRPr lang="tr-T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65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FDCB7"/>
                </a:solidFill>
              </a:rPr>
              <a:pPr/>
              <a:t>11.02.2020</a:t>
            </a:fld>
            <a:endParaRPr lang="tr-TR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90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FDCB7"/>
                </a:solidFill>
              </a:rPr>
              <a:pPr/>
              <a:t>11.02.2020</a:t>
            </a:fld>
            <a:endParaRPr lang="tr-TR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205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FDCB7"/>
                </a:solidFill>
              </a:rPr>
              <a:pPr/>
              <a:t>11.02.2020</a:t>
            </a:fld>
            <a:endParaRPr lang="tr-TR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625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FDCB7"/>
                </a:solidFill>
              </a:rPr>
              <a:pPr/>
              <a:t>11.02.2020</a:t>
            </a:fld>
            <a:endParaRPr lang="tr-TR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1370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FDCB7"/>
                </a:solidFill>
              </a:rPr>
              <a:pPr/>
              <a:t>11.02.2020</a:t>
            </a:fld>
            <a:endParaRPr lang="tr-TR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9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FDCB7"/>
                </a:solidFill>
              </a:rPr>
              <a:pPr/>
              <a:t>11.02.2020</a:t>
            </a:fld>
            <a:endParaRPr lang="tr-TR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925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FDCB7"/>
                </a:solidFill>
              </a:rPr>
              <a:pPr/>
              <a:t>11.02.2020</a:t>
            </a:fld>
            <a:endParaRPr lang="tr-T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689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DFDCB7"/>
                </a:solidFill>
              </a:rPr>
              <a:pPr/>
              <a:t>11.02.2020</a:t>
            </a:fld>
            <a:endParaRPr lang="tr-T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27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1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2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DFDCB7"/>
                </a:solidFill>
              </a:rPr>
              <a:pPr/>
              <a:t>11.02.2020</a:t>
            </a:fld>
            <a:endParaRPr lang="tr-TR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3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TAVŞAN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8797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0"/>
            <a:ext cx="7263685" cy="6858000"/>
          </a:xfrm>
        </p:spPr>
        <p:txBody>
          <a:bodyPr/>
          <a:lstStyle/>
          <a:p>
            <a:r>
              <a:rPr lang="tr-TR" dirty="0"/>
              <a:t>Tavşanlarda hafif küçük ırklar cinsel olgunluk yaşlarına ağır ırklardan daha önce </a:t>
            </a:r>
            <a:r>
              <a:rPr lang="tr-TR" dirty="0" smtClean="0"/>
              <a:t>ulaşırlar</a:t>
            </a:r>
          </a:p>
          <a:p>
            <a:r>
              <a:rPr lang="tr-TR" dirty="0"/>
              <a:t>Dişi tavşanlar genelde 3 yıl damızlıkta kullanılabilir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u="sng" dirty="0" smtClean="0"/>
              <a:t>tavşanlarda </a:t>
            </a:r>
            <a:r>
              <a:rPr lang="tr-TR" u="sng" dirty="0"/>
              <a:t>düzenli bir </a:t>
            </a:r>
            <a:r>
              <a:rPr lang="tr-TR" u="sng" dirty="0" err="1"/>
              <a:t>östrus</a:t>
            </a:r>
            <a:r>
              <a:rPr lang="tr-TR" u="sng" dirty="0"/>
              <a:t> </a:t>
            </a:r>
            <a:r>
              <a:rPr lang="tr-TR" u="sng" dirty="0" err="1"/>
              <a:t>siklusu</a:t>
            </a:r>
            <a:r>
              <a:rPr lang="tr-TR" u="sng" dirty="0"/>
              <a:t> </a:t>
            </a:r>
            <a:r>
              <a:rPr lang="tr-TR" u="sng" dirty="0" smtClean="0"/>
              <a:t>yoktur</a:t>
            </a:r>
          </a:p>
          <a:p>
            <a:r>
              <a:rPr lang="tr-TR" u="sng" dirty="0" err="1"/>
              <a:t>ovulasyon</a:t>
            </a:r>
            <a:r>
              <a:rPr lang="tr-TR" u="sng" dirty="0"/>
              <a:t> kendiliğinden olmaz ancak </a:t>
            </a:r>
            <a:endParaRPr lang="tr-TR" u="sng" dirty="0" smtClean="0"/>
          </a:p>
          <a:p>
            <a:r>
              <a:rPr lang="tr-TR" u="sng" dirty="0" smtClean="0"/>
              <a:t>çiftleşmeden sonra!!!!!</a:t>
            </a:r>
          </a:p>
          <a:p>
            <a:endParaRPr lang="tr-TR" dirty="0"/>
          </a:p>
          <a:p>
            <a:r>
              <a:rPr lang="tr-TR" dirty="0" smtClean="0"/>
              <a:t>Dişi çiftleşmeyi </a:t>
            </a:r>
            <a:r>
              <a:rPr lang="tr-TR" dirty="0"/>
              <a:t>kabul </a:t>
            </a:r>
            <a:r>
              <a:rPr lang="tr-TR" dirty="0" smtClean="0"/>
              <a:t>etti: kızgınlıkta</a:t>
            </a:r>
          </a:p>
          <a:p>
            <a:r>
              <a:rPr lang="tr-TR" dirty="0" smtClean="0"/>
              <a:t>Reddetti: </a:t>
            </a:r>
            <a:r>
              <a:rPr lang="tr-TR" dirty="0" err="1" smtClean="0"/>
              <a:t>diöstrus</a:t>
            </a:r>
            <a:r>
              <a:rPr lang="tr-TR" dirty="0" smtClean="0"/>
              <a:t> </a:t>
            </a:r>
            <a:r>
              <a:rPr lang="tr-TR" dirty="0"/>
              <a:t>(dinlenme) </a:t>
            </a:r>
            <a:r>
              <a:rPr lang="tr-TR" dirty="0" smtClean="0"/>
              <a:t>döneminde</a:t>
            </a:r>
          </a:p>
          <a:p>
            <a:endParaRPr lang="tr-TR" dirty="0" smtClean="0"/>
          </a:p>
          <a:p>
            <a:r>
              <a:rPr lang="tr-TR" dirty="0" smtClean="0"/>
              <a:t>Kızgınlığa </a:t>
            </a:r>
            <a:r>
              <a:rPr lang="tr-TR" dirty="0"/>
              <a:t>dair diğer bulgular</a:t>
            </a:r>
            <a:r>
              <a:rPr lang="tr-TR" dirty="0" smtClean="0"/>
              <a:t>,</a:t>
            </a:r>
          </a:p>
          <a:p>
            <a:r>
              <a:rPr lang="tr-TR" dirty="0" smtClean="0"/>
              <a:t>huzursuz </a:t>
            </a:r>
            <a:r>
              <a:rPr lang="tr-TR" dirty="0"/>
              <a:t>ve </a:t>
            </a:r>
            <a:r>
              <a:rPr lang="tr-TR" dirty="0" smtClean="0"/>
              <a:t>saldırgan,</a:t>
            </a:r>
          </a:p>
          <a:p>
            <a:r>
              <a:rPr lang="tr-TR" dirty="0" smtClean="0"/>
              <a:t>ısırma </a:t>
            </a:r>
            <a:r>
              <a:rPr lang="tr-TR" dirty="0"/>
              <a:t>eğilimi </a:t>
            </a:r>
            <a:endParaRPr lang="tr-TR" dirty="0" smtClean="0"/>
          </a:p>
          <a:p>
            <a:r>
              <a:rPr lang="tr-TR" dirty="0" smtClean="0"/>
              <a:t>Harekette artış</a:t>
            </a:r>
          </a:p>
          <a:p>
            <a:r>
              <a:rPr lang="tr-TR" dirty="0" smtClean="0"/>
              <a:t>Altlık eşeleme</a:t>
            </a:r>
          </a:p>
          <a:p>
            <a:r>
              <a:rPr lang="tr-TR" dirty="0" smtClean="0"/>
              <a:t>kafes tırmalama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067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0"/>
            <a:ext cx="8492067" cy="6858000"/>
          </a:xfrm>
        </p:spPr>
        <p:txBody>
          <a:bodyPr/>
          <a:lstStyle/>
          <a:p>
            <a:r>
              <a:rPr lang="tr-TR" dirty="0"/>
              <a:t>en uygun çiftleştirme yöntemi elde </a:t>
            </a:r>
            <a:r>
              <a:rPr lang="tr-TR" dirty="0" smtClean="0"/>
              <a:t>çiftleştirmedir</a:t>
            </a:r>
          </a:p>
          <a:p>
            <a:r>
              <a:rPr lang="tr-TR" u="sng" dirty="0"/>
              <a:t>dişi daima erkeğin kafesine </a:t>
            </a:r>
            <a:r>
              <a:rPr lang="tr-TR" u="sng" dirty="0" smtClean="0"/>
              <a:t>götürülmelidir</a:t>
            </a:r>
          </a:p>
          <a:p>
            <a:r>
              <a:rPr lang="tr-TR" dirty="0" smtClean="0"/>
              <a:t>Erkek birkaç denemede bulunur başarılı denemeler sonunda ses çıkartarak kendini geri atar.</a:t>
            </a:r>
          </a:p>
          <a:p>
            <a:r>
              <a:rPr lang="tr-TR" dirty="0" smtClean="0"/>
              <a:t>1 saatte 40 çiftleştirme yapılabilir.</a:t>
            </a:r>
          </a:p>
          <a:p>
            <a:r>
              <a:rPr lang="tr-TR" dirty="0"/>
              <a:t>Aşırı sıcaklık negatif etkiler optimum 16 </a:t>
            </a:r>
            <a:r>
              <a:rPr lang="tr-TR" baseline="30000" dirty="0"/>
              <a:t>o</a:t>
            </a:r>
            <a:r>
              <a:rPr lang="tr-TR" dirty="0"/>
              <a:t>C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Gebelik nasıl anlaşılır?</a:t>
            </a:r>
          </a:p>
          <a:p>
            <a:r>
              <a:rPr lang="tr-TR" dirty="0" smtClean="0"/>
              <a:t>15 gün sonra tekrar buluşma sağlanır reddederse gebedir.</a:t>
            </a:r>
          </a:p>
          <a:p>
            <a:endParaRPr lang="tr-TR" dirty="0" smtClean="0"/>
          </a:p>
          <a:p>
            <a:r>
              <a:rPr lang="tr-TR" dirty="0" smtClean="0"/>
              <a:t>Arkasını kafes tabanına dayar ve dönmez. (%100 güvenilir değil)</a:t>
            </a:r>
          </a:p>
          <a:p>
            <a:endParaRPr lang="tr-TR" dirty="0" smtClean="0"/>
          </a:p>
          <a:p>
            <a:r>
              <a:rPr lang="tr-TR" dirty="0" smtClean="0"/>
              <a:t>Gebeliğin </a:t>
            </a:r>
            <a:r>
              <a:rPr lang="tr-TR" dirty="0"/>
              <a:t>9-10. </a:t>
            </a:r>
            <a:r>
              <a:rPr lang="tr-TR" dirty="0" smtClean="0"/>
              <a:t>günlerinde </a:t>
            </a:r>
            <a:r>
              <a:rPr lang="tr-TR" dirty="0" err="1"/>
              <a:t>uterusun</a:t>
            </a:r>
            <a:r>
              <a:rPr lang="tr-TR" dirty="0"/>
              <a:t> </a:t>
            </a:r>
            <a:r>
              <a:rPr lang="tr-TR" dirty="0" smtClean="0"/>
              <a:t>şişkinliği ve </a:t>
            </a:r>
            <a:r>
              <a:rPr lang="tr-TR" dirty="0" err="1" smtClean="0"/>
              <a:t>palpasyon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26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275" y="128791"/>
            <a:ext cx="8306873" cy="6632619"/>
          </a:xfrm>
        </p:spPr>
        <p:txBody>
          <a:bodyPr/>
          <a:lstStyle/>
          <a:p>
            <a:r>
              <a:rPr lang="tr-TR" dirty="0" smtClean="0"/>
              <a:t>Yaşam: 5-6 yıl</a:t>
            </a:r>
          </a:p>
          <a:p>
            <a:r>
              <a:rPr lang="tr-TR" dirty="0" smtClean="0"/>
              <a:t>Ergin </a:t>
            </a:r>
            <a:r>
              <a:rPr lang="tr-TR" dirty="0" err="1" smtClean="0"/>
              <a:t>ca</a:t>
            </a:r>
            <a:r>
              <a:rPr lang="tr-TR" dirty="0" smtClean="0"/>
              <a:t> E/D: 2-5/2-6</a:t>
            </a:r>
          </a:p>
          <a:p>
            <a:r>
              <a:rPr lang="tr-TR" dirty="0" smtClean="0"/>
              <a:t>Yem tüketimi: 50g/kg</a:t>
            </a:r>
          </a:p>
          <a:p>
            <a:r>
              <a:rPr lang="tr-TR" dirty="0" smtClean="0"/>
              <a:t>Su tüketimi: 6ml/100gca/gün</a:t>
            </a:r>
          </a:p>
          <a:p>
            <a:r>
              <a:rPr lang="tr-TR" dirty="0" smtClean="0"/>
              <a:t>Göz açılma:7 gün</a:t>
            </a:r>
          </a:p>
          <a:p>
            <a:r>
              <a:rPr lang="tr-TR" dirty="0" err="1" smtClean="0"/>
              <a:t>Gastroint</a:t>
            </a:r>
            <a:r>
              <a:rPr lang="tr-TR" dirty="0" smtClean="0"/>
              <a:t> pasaj 4-5 saat</a:t>
            </a:r>
          </a:p>
          <a:p>
            <a:r>
              <a:rPr lang="tr-TR" dirty="0" err="1" smtClean="0"/>
              <a:t>Ovulasyon</a:t>
            </a:r>
            <a:r>
              <a:rPr lang="tr-TR" dirty="0" smtClean="0"/>
              <a:t>: indükleme</a:t>
            </a:r>
          </a:p>
          <a:p>
            <a:r>
              <a:rPr lang="tr-TR" dirty="0" smtClean="0"/>
              <a:t>Cinsel olgunluk ay E/D: 6-7/5</a:t>
            </a:r>
          </a:p>
          <a:p>
            <a:r>
              <a:rPr lang="tr-TR" dirty="0" smtClean="0"/>
              <a:t>Üretimde </a:t>
            </a:r>
            <a:r>
              <a:rPr lang="tr-TR" dirty="0" err="1" smtClean="0"/>
              <a:t>kulanımE</a:t>
            </a:r>
            <a:r>
              <a:rPr lang="tr-TR" dirty="0" smtClean="0"/>
              <a:t>/D: 5-6/3</a:t>
            </a:r>
          </a:p>
          <a:p>
            <a:r>
              <a:rPr lang="tr-TR" dirty="0" err="1" smtClean="0"/>
              <a:t>Östrus</a:t>
            </a:r>
            <a:r>
              <a:rPr lang="tr-TR" dirty="0" smtClean="0"/>
              <a:t> </a:t>
            </a:r>
            <a:r>
              <a:rPr lang="tr-TR" dirty="0" err="1" smtClean="0"/>
              <a:t>siklusu</a:t>
            </a:r>
            <a:r>
              <a:rPr lang="tr-TR" dirty="0" smtClean="0"/>
              <a:t>: ocak-ekim </a:t>
            </a:r>
          </a:p>
          <a:p>
            <a:r>
              <a:rPr lang="tr-TR" dirty="0" smtClean="0"/>
              <a:t>Yalancı gebelik: 18 gün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8131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0"/>
            <a:ext cx="8492067" cy="6858000"/>
          </a:xfrm>
        </p:spPr>
        <p:txBody>
          <a:bodyPr/>
          <a:lstStyle/>
          <a:p>
            <a:r>
              <a:rPr lang="tr-TR" dirty="0" smtClean="0"/>
              <a:t>Gebelik: 28-35 gün (yavru sayısı az-çok)</a:t>
            </a:r>
          </a:p>
          <a:p>
            <a:r>
              <a:rPr lang="tr-TR" dirty="0"/>
              <a:t>Gebe tavşan doğum yaklaşınca karın altındaki tüylerini yolarak bir yuva </a:t>
            </a:r>
            <a:r>
              <a:rPr lang="tr-TR" dirty="0" smtClean="0"/>
              <a:t>yapar</a:t>
            </a:r>
          </a:p>
          <a:p>
            <a:r>
              <a:rPr lang="tr-TR" dirty="0"/>
              <a:t>doğum 7 ile 20 dakika arasında </a:t>
            </a:r>
            <a:r>
              <a:rPr lang="tr-TR" dirty="0" smtClean="0"/>
              <a:t>sonlanır</a:t>
            </a:r>
          </a:p>
          <a:p>
            <a:r>
              <a:rPr lang="tr-TR" dirty="0"/>
              <a:t>doğum sonrası dişi tavşana </a:t>
            </a:r>
            <a:r>
              <a:rPr lang="tr-TR" dirty="0" err="1" smtClean="0"/>
              <a:t>palpasyon</a:t>
            </a:r>
            <a:endParaRPr lang="tr-TR" dirty="0" smtClean="0"/>
          </a:p>
          <a:p>
            <a:r>
              <a:rPr lang="tr-TR" dirty="0"/>
              <a:t>Yavru sayısı ortalama </a:t>
            </a:r>
            <a:r>
              <a:rPr lang="tr-TR" dirty="0" smtClean="0"/>
              <a:t> 4-10</a:t>
            </a:r>
          </a:p>
          <a:p>
            <a:r>
              <a:rPr lang="tr-TR" dirty="0" smtClean="0"/>
              <a:t>Anne bakımı şart</a:t>
            </a:r>
          </a:p>
          <a:p>
            <a:r>
              <a:rPr lang="tr-TR" dirty="0"/>
              <a:t>gözleri kapalı, kulakları başa yapışıktır </a:t>
            </a:r>
            <a:r>
              <a:rPr lang="tr-TR" dirty="0" smtClean="0"/>
              <a:t>tüysüz 30-100g</a:t>
            </a:r>
          </a:p>
          <a:p>
            <a:r>
              <a:rPr lang="fi-FI" dirty="0"/>
              <a:t>sütten kesim c.a en az 500 g </a:t>
            </a:r>
            <a:r>
              <a:rPr lang="tr-TR" dirty="0" smtClean="0"/>
              <a:t>(35-56. gün)</a:t>
            </a:r>
          </a:p>
          <a:p>
            <a:endParaRPr lang="tr-TR" dirty="0"/>
          </a:p>
          <a:p>
            <a:r>
              <a:rPr lang="tr-TR" dirty="0" smtClean="0"/>
              <a:t>Süt annelik (asıl ve öksüz yavru yakın yaş)</a:t>
            </a:r>
          </a:p>
          <a:p>
            <a:r>
              <a:rPr lang="tr-TR" dirty="0"/>
              <a:t>Dişi tavşan yavruları ise 16-18 haftalık </a:t>
            </a:r>
            <a:r>
              <a:rPr lang="tr-TR" dirty="0" smtClean="0"/>
              <a:t>oluncaya</a:t>
            </a:r>
          </a:p>
          <a:p>
            <a:r>
              <a:rPr lang="tr-TR" dirty="0" smtClean="0"/>
              <a:t> </a:t>
            </a:r>
            <a:r>
              <a:rPr lang="tr-TR" dirty="0"/>
              <a:t>kadar birlikte </a:t>
            </a:r>
          </a:p>
        </p:txBody>
      </p:sp>
    </p:spTree>
    <p:extLst>
      <p:ext uri="{BB962C8B-B14F-4D97-AF65-F5344CB8AC3E}">
        <p14:creationId xmlns:p14="http://schemas.microsoft.com/office/powerpoint/2010/main" val="22467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0"/>
            <a:ext cx="8492067" cy="685800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TAVŞAN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i="1" dirty="0" err="1" smtClean="0">
                <a:solidFill>
                  <a:srgbClr val="FF0000"/>
                </a:solidFill>
              </a:rPr>
              <a:t>Oryctolagus</a:t>
            </a:r>
            <a:r>
              <a:rPr lang="tr-TR" i="1" dirty="0" smtClean="0">
                <a:solidFill>
                  <a:srgbClr val="FF0000"/>
                </a:solidFill>
              </a:rPr>
              <a:t> </a:t>
            </a:r>
            <a:r>
              <a:rPr lang="tr-TR" i="1" dirty="0" err="1" smtClean="0">
                <a:solidFill>
                  <a:srgbClr val="FF0000"/>
                </a:solidFill>
              </a:rPr>
              <a:t>cuniculus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</a:p>
          <a:p>
            <a:r>
              <a:rPr lang="tr-TR" dirty="0"/>
              <a:t>Üst sınıf </a:t>
            </a:r>
            <a:r>
              <a:rPr lang="tr-TR" dirty="0" err="1"/>
              <a:t>Tetrapoda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Sınıf</a:t>
            </a:r>
            <a:r>
              <a:rPr lang="tr-TR" dirty="0"/>
              <a:t>: </a:t>
            </a:r>
            <a:r>
              <a:rPr lang="tr-TR" dirty="0" err="1"/>
              <a:t>Mamalia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Alt </a:t>
            </a:r>
            <a:r>
              <a:rPr lang="tr-TR" dirty="0"/>
              <a:t>sınıf: </a:t>
            </a:r>
            <a:r>
              <a:rPr lang="tr-TR" dirty="0" err="1"/>
              <a:t>Placentalia</a:t>
            </a:r>
            <a:r>
              <a:rPr lang="tr-TR" dirty="0"/>
              <a:t> (</a:t>
            </a:r>
            <a:r>
              <a:rPr lang="tr-TR" dirty="0" err="1"/>
              <a:t>Eteneliler</a:t>
            </a:r>
            <a:r>
              <a:rPr lang="tr-TR" dirty="0"/>
              <a:t>)</a:t>
            </a:r>
          </a:p>
          <a:p>
            <a:r>
              <a:rPr lang="tr-TR" dirty="0" smtClean="0"/>
              <a:t>Şube </a:t>
            </a:r>
            <a:r>
              <a:rPr lang="tr-TR" dirty="0" err="1"/>
              <a:t>Chordata</a:t>
            </a:r>
            <a:r>
              <a:rPr lang="tr-TR" dirty="0"/>
              <a:t>  	 </a:t>
            </a:r>
          </a:p>
          <a:p>
            <a:r>
              <a:rPr lang="tr-TR" dirty="0"/>
              <a:t>Alt şube </a:t>
            </a:r>
            <a:r>
              <a:rPr lang="tr-TR" dirty="0" err="1"/>
              <a:t>Vertebrata</a:t>
            </a:r>
            <a:endParaRPr lang="tr-TR" dirty="0"/>
          </a:p>
          <a:p>
            <a:r>
              <a:rPr lang="tr-TR" dirty="0" smtClean="0"/>
              <a:t>Takım </a:t>
            </a:r>
            <a:r>
              <a:rPr lang="tr-TR" dirty="0" err="1"/>
              <a:t>Lagomorpha</a:t>
            </a:r>
            <a:r>
              <a:rPr lang="tr-TR" dirty="0"/>
              <a:t> </a:t>
            </a:r>
          </a:p>
          <a:p>
            <a:r>
              <a:rPr lang="tr-TR" dirty="0"/>
              <a:t>Alt takım: </a:t>
            </a:r>
            <a:r>
              <a:rPr lang="tr-TR" dirty="0" err="1"/>
              <a:t>Duplicidentata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Familya </a:t>
            </a:r>
            <a:r>
              <a:rPr lang="tr-TR" dirty="0" err="1"/>
              <a:t>Leporidae</a:t>
            </a:r>
            <a:r>
              <a:rPr lang="tr-TR" dirty="0"/>
              <a:t> </a:t>
            </a:r>
          </a:p>
          <a:p>
            <a:r>
              <a:rPr lang="tr-TR" dirty="0" smtClean="0"/>
              <a:t>1.Cins </a:t>
            </a:r>
            <a:r>
              <a:rPr lang="tr-TR" dirty="0" err="1" smtClean="0"/>
              <a:t>Oryctolagus</a:t>
            </a:r>
            <a:endParaRPr lang="tr-TR" dirty="0" smtClean="0"/>
          </a:p>
          <a:p>
            <a:r>
              <a:rPr lang="tr-TR" dirty="0" smtClean="0"/>
              <a:t>Tür </a:t>
            </a:r>
            <a:r>
              <a:rPr lang="tr-TR" dirty="0" err="1"/>
              <a:t>Oryctolagus</a:t>
            </a:r>
            <a:r>
              <a:rPr lang="tr-TR" dirty="0"/>
              <a:t> </a:t>
            </a:r>
            <a:r>
              <a:rPr lang="tr-TR" dirty="0" err="1"/>
              <a:t>Cuniculus</a:t>
            </a:r>
            <a:r>
              <a:rPr lang="tr-TR" dirty="0"/>
              <a:t> (Ada Tavşanı)</a:t>
            </a:r>
          </a:p>
          <a:p>
            <a:r>
              <a:rPr lang="tr-TR" dirty="0" smtClean="0"/>
              <a:t>2.Cins </a:t>
            </a:r>
            <a:r>
              <a:rPr lang="tr-TR" dirty="0" err="1"/>
              <a:t>Lepus</a:t>
            </a:r>
            <a:endParaRPr lang="tr-TR" dirty="0"/>
          </a:p>
          <a:p>
            <a:r>
              <a:rPr lang="tr-TR" dirty="0"/>
              <a:t>Tür: </a:t>
            </a:r>
            <a:r>
              <a:rPr lang="tr-TR" dirty="0" err="1"/>
              <a:t>Lepus</a:t>
            </a:r>
            <a:r>
              <a:rPr lang="tr-TR" dirty="0"/>
              <a:t> </a:t>
            </a:r>
            <a:r>
              <a:rPr lang="tr-TR" dirty="0" err="1"/>
              <a:t>Europaeus</a:t>
            </a:r>
            <a:r>
              <a:rPr lang="tr-TR" dirty="0"/>
              <a:t> (Esmer), </a:t>
            </a:r>
            <a:r>
              <a:rPr lang="tr-TR" dirty="0" err="1"/>
              <a:t>Lepus</a:t>
            </a:r>
            <a:r>
              <a:rPr lang="tr-TR" dirty="0"/>
              <a:t> </a:t>
            </a:r>
            <a:r>
              <a:rPr lang="tr-TR" dirty="0" err="1"/>
              <a:t>Americanus</a:t>
            </a:r>
            <a:r>
              <a:rPr lang="tr-TR" dirty="0"/>
              <a:t> (Amerikan Tavşanı), </a:t>
            </a:r>
            <a:r>
              <a:rPr lang="tr-TR" dirty="0" err="1"/>
              <a:t>Lepus</a:t>
            </a:r>
            <a:r>
              <a:rPr lang="tr-TR" dirty="0"/>
              <a:t> </a:t>
            </a:r>
            <a:r>
              <a:rPr lang="tr-TR" dirty="0" err="1"/>
              <a:t>Timidus</a:t>
            </a:r>
            <a:r>
              <a:rPr lang="tr-TR" dirty="0"/>
              <a:t> (Alp Tavşanı)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586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0"/>
            <a:ext cx="8492067" cy="6858000"/>
          </a:xfrm>
        </p:spPr>
        <p:txBody>
          <a:bodyPr/>
          <a:lstStyle/>
          <a:p>
            <a:r>
              <a:rPr lang="tr-TR" b="1" dirty="0" smtClean="0"/>
              <a:t>Kullanıldığı Alanlar</a:t>
            </a:r>
          </a:p>
          <a:p>
            <a:r>
              <a:rPr lang="tr-TR" dirty="0" err="1" smtClean="0"/>
              <a:t>aterosklerosis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glaucoma</a:t>
            </a:r>
            <a:r>
              <a:rPr lang="tr-TR" dirty="0" smtClean="0"/>
              <a:t>,</a:t>
            </a:r>
          </a:p>
          <a:p>
            <a:r>
              <a:rPr lang="tr-TR" dirty="0" smtClean="0"/>
              <a:t>C6 </a:t>
            </a:r>
            <a:r>
              <a:rPr lang="tr-TR" dirty="0"/>
              <a:t>eksikliği, </a:t>
            </a:r>
            <a:endParaRPr lang="tr-TR" dirty="0" smtClean="0"/>
          </a:p>
          <a:p>
            <a:r>
              <a:rPr lang="tr-TR" dirty="0" err="1" smtClean="0"/>
              <a:t>cardiomyopati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hipertansiyon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Von</a:t>
            </a:r>
            <a:r>
              <a:rPr lang="tr-TR" dirty="0" smtClean="0"/>
              <a:t> </a:t>
            </a:r>
            <a:r>
              <a:rPr lang="tr-TR" dirty="0" err="1"/>
              <a:t>Willebrand’s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Bown-Pearce</a:t>
            </a:r>
            <a:r>
              <a:rPr lang="tr-TR" dirty="0" smtClean="0"/>
              <a:t> </a:t>
            </a:r>
            <a:r>
              <a:rPr lang="tr-TR" dirty="0"/>
              <a:t>karsinoma </a:t>
            </a:r>
            <a:endParaRPr lang="tr-TR" dirty="0" smtClean="0"/>
          </a:p>
          <a:p>
            <a:r>
              <a:rPr lang="tr-TR" dirty="0" err="1" smtClean="0"/>
              <a:t>teratolojik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immünolojik </a:t>
            </a:r>
            <a:r>
              <a:rPr lang="tr-TR" dirty="0"/>
              <a:t>çalışmalar, </a:t>
            </a:r>
            <a:endParaRPr lang="tr-TR" dirty="0" smtClean="0"/>
          </a:p>
          <a:p>
            <a:r>
              <a:rPr lang="tr-TR" dirty="0" smtClean="0"/>
              <a:t>yaşlanma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rutin </a:t>
            </a:r>
            <a:r>
              <a:rPr lang="tr-TR" dirty="0"/>
              <a:t>toksikoloji ve </a:t>
            </a:r>
            <a:r>
              <a:rPr lang="tr-TR" dirty="0" err="1"/>
              <a:t>pirojeni</a:t>
            </a:r>
            <a:r>
              <a:rPr lang="tr-TR" dirty="0"/>
              <a:t> testlerinde </a:t>
            </a:r>
          </a:p>
        </p:txBody>
      </p:sp>
    </p:spTree>
    <p:extLst>
      <p:ext uri="{BB962C8B-B14F-4D97-AF65-F5344CB8AC3E}">
        <p14:creationId xmlns:p14="http://schemas.microsoft.com/office/powerpoint/2010/main" val="10834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0"/>
            <a:ext cx="8492067" cy="6858000"/>
          </a:xfrm>
        </p:spPr>
        <p:txBody>
          <a:bodyPr/>
          <a:lstStyle/>
          <a:p>
            <a:r>
              <a:rPr lang="es-ES" dirty="0"/>
              <a:t>işitme ve koku alma duyuları iyi </a:t>
            </a:r>
            <a:endParaRPr lang="tr-TR" dirty="0" smtClean="0"/>
          </a:p>
          <a:p>
            <a:r>
              <a:rPr lang="tr-TR" dirty="0"/>
              <a:t>çıkıntılı gözleri vardır </a:t>
            </a:r>
            <a:r>
              <a:rPr lang="tr-TR" dirty="0" smtClean="0"/>
              <a:t>(dürbün görüş)</a:t>
            </a:r>
          </a:p>
          <a:p>
            <a:r>
              <a:rPr lang="tr-TR" dirty="0"/>
              <a:t>Göz kapakları üç parçadan oluşur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576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18941" y="211259"/>
            <a:ext cx="4572000" cy="92332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>
                <a:solidFill>
                  <a:srgbClr val="2F2B20"/>
                </a:solidFill>
              </a:rPr>
              <a:t>FARK: </a:t>
            </a:r>
          </a:p>
          <a:p>
            <a:r>
              <a:rPr lang="tr-TR" sz="2400" dirty="0">
                <a:solidFill>
                  <a:srgbClr val="2F2B20"/>
                </a:solidFill>
              </a:rPr>
              <a:t>üst çenede iki alt çenede 1 çift kesici dişe sahiptir.</a:t>
            </a:r>
          </a:p>
          <a:p>
            <a:r>
              <a:rPr lang="tr-TR" sz="2400" dirty="0">
                <a:solidFill>
                  <a:srgbClr val="2F2B20"/>
                </a:solidFill>
              </a:rPr>
              <a:t>İ2/1 </a:t>
            </a:r>
            <a:r>
              <a:rPr lang="tr-TR" sz="2400" dirty="0" smtClean="0">
                <a:solidFill>
                  <a:srgbClr val="2F2B20"/>
                </a:solidFill>
              </a:rPr>
              <a:t>  C0/0    PM </a:t>
            </a:r>
            <a:r>
              <a:rPr lang="tr-TR" sz="2400" dirty="0">
                <a:solidFill>
                  <a:srgbClr val="2F2B20"/>
                </a:solidFill>
              </a:rPr>
              <a:t>3/2 </a:t>
            </a:r>
            <a:r>
              <a:rPr lang="tr-TR" sz="2400" dirty="0" smtClean="0">
                <a:solidFill>
                  <a:srgbClr val="2F2B20"/>
                </a:solidFill>
              </a:rPr>
              <a:t>  M3/3 :   28 diş</a:t>
            </a:r>
          </a:p>
          <a:p>
            <a:endParaRPr lang="tr-TR" sz="2400" dirty="0">
              <a:solidFill>
                <a:srgbClr val="2F2B20"/>
              </a:solidFill>
            </a:endParaRPr>
          </a:p>
          <a:p>
            <a:r>
              <a:rPr lang="tr-TR" sz="2400" dirty="0" smtClean="0">
                <a:solidFill>
                  <a:srgbClr val="2F2B20"/>
                </a:solidFill>
              </a:rPr>
              <a:t>Dişler </a:t>
            </a:r>
            <a:r>
              <a:rPr lang="tr-TR" sz="2400" dirty="0">
                <a:solidFill>
                  <a:srgbClr val="2F2B20"/>
                </a:solidFill>
              </a:rPr>
              <a:t>dıştan içe doğru aşınma </a:t>
            </a:r>
            <a:r>
              <a:rPr lang="tr-TR" sz="2400" dirty="0" smtClean="0">
                <a:solidFill>
                  <a:srgbClr val="2F2B20"/>
                </a:solidFill>
              </a:rPr>
              <a:t>gösterirler</a:t>
            </a:r>
          </a:p>
          <a:p>
            <a:r>
              <a:rPr lang="tr-TR" sz="2400" dirty="0">
                <a:solidFill>
                  <a:srgbClr val="2F2B20"/>
                </a:solidFill>
              </a:rPr>
              <a:t>Tavşanlarda ön bacaklar arka bacaklardan daha </a:t>
            </a:r>
            <a:r>
              <a:rPr lang="tr-TR" sz="2400" dirty="0" smtClean="0">
                <a:solidFill>
                  <a:srgbClr val="2F2B20"/>
                </a:solidFill>
              </a:rPr>
              <a:t>kısadır.</a:t>
            </a:r>
          </a:p>
          <a:p>
            <a:r>
              <a:rPr lang="tr-TR" sz="2400" dirty="0" smtClean="0">
                <a:solidFill>
                  <a:srgbClr val="2F2B20"/>
                </a:solidFill>
              </a:rPr>
              <a:t>5’er parmak bulunur</a:t>
            </a:r>
          </a:p>
          <a:p>
            <a:r>
              <a:rPr lang="tr-TR" sz="2400" dirty="0" smtClean="0">
                <a:solidFill>
                  <a:srgbClr val="2F2B20"/>
                </a:solidFill>
              </a:rPr>
              <a:t>Kuyrukları çok kısadır.</a:t>
            </a:r>
          </a:p>
          <a:p>
            <a:endParaRPr lang="tr-TR" dirty="0">
              <a:solidFill>
                <a:srgbClr val="2F2B20"/>
              </a:solidFill>
            </a:endParaRPr>
          </a:p>
          <a:p>
            <a:endParaRPr lang="tr-TR" dirty="0" smtClean="0">
              <a:solidFill>
                <a:srgbClr val="2F2B20"/>
              </a:solidFill>
            </a:endParaRPr>
          </a:p>
          <a:p>
            <a:endParaRPr lang="tr-TR" dirty="0">
              <a:solidFill>
                <a:srgbClr val="2F2B20"/>
              </a:solidFill>
            </a:endParaRPr>
          </a:p>
          <a:p>
            <a:endParaRPr lang="tr-TR" dirty="0" smtClean="0">
              <a:solidFill>
                <a:srgbClr val="2F2B20"/>
              </a:solidFill>
            </a:endParaRPr>
          </a:p>
          <a:p>
            <a:endParaRPr lang="tr-TR" dirty="0">
              <a:solidFill>
                <a:srgbClr val="2F2B20"/>
              </a:solidFill>
            </a:endParaRPr>
          </a:p>
          <a:p>
            <a:endParaRPr lang="tr-TR" dirty="0" smtClean="0">
              <a:solidFill>
                <a:srgbClr val="2F2B20"/>
              </a:solidFill>
            </a:endParaRPr>
          </a:p>
          <a:p>
            <a:endParaRPr lang="tr-TR" dirty="0">
              <a:solidFill>
                <a:srgbClr val="2F2B20"/>
              </a:solidFill>
            </a:endParaRPr>
          </a:p>
          <a:p>
            <a:endParaRPr lang="tr-TR" dirty="0" smtClean="0">
              <a:solidFill>
                <a:srgbClr val="2F2B20"/>
              </a:solidFill>
            </a:endParaRPr>
          </a:p>
          <a:p>
            <a:endParaRPr lang="tr-TR" dirty="0">
              <a:solidFill>
                <a:srgbClr val="2F2B20"/>
              </a:solidFill>
            </a:endParaRPr>
          </a:p>
          <a:p>
            <a:endParaRPr lang="tr-TR" dirty="0" smtClean="0">
              <a:solidFill>
                <a:srgbClr val="2F2B20"/>
              </a:solidFill>
            </a:endParaRPr>
          </a:p>
          <a:p>
            <a:endParaRPr lang="tr-TR" dirty="0">
              <a:solidFill>
                <a:srgbClr val="2F2B20"/>
              </a:solidFill>
            </a:endParaRPr>
          </a:p>
          <a:p>
            <a:endParaRPr lang="tr-TR" dirty="0" smtClean="0">
              <a:solidFill>
                <a:srgbClr val="2F2B20"/>
              </a:solidFill>
            </a:endParaRPr>
          </a:p>
          <a:p>
            <a:endParaRPr lang="tr-TR" dirty="0">
              <a:solidFill>
                <a:srgbClr val="2F2B20"/>
              </a:solidFill>
            </a:endParaRPr>
          </a:p>
          <a:p>
            <a:endParaRPr lang="tr-TR" dirty="0" smtClean="0">
              <a:solidFill>
                <a:srgbClr val="2F2B20"/>
              </a:solidFill>
            </a:endParaRPr>
          </a:p>
          <a:p>
            <a:endParaRPr lang="tr-TR" dirty="0">
              <a:solidFill>
                <a:srgbClr val="2F2B20"/>
              </a:solidFill>
            </a:endParaRPr>
          </a:p>
          <a:p>
            <a:endParaRPr lang="tr-TR" dirty="0" smtClean="0">
              <a:solidFill>
                <a:srgbClr val="2F2B20"/>
              </a:solidFill>
            </a:endParaRPr>
          </a:p>
          <a:p>
            <a:endParaRPr lang="tr-TR" dirty="0">
              <a:solidFill>
                <a:srgbClr val="2F2B2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5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0"/>
            <a:ext cx="8492067" cy="6858000"/>
          </a:xfrm>
        </p:spPr>
        <p:txBody>
          <a:bodyPr/>
          <a:lstStyle/>
          <a:p>
            <a:r>
              <a:rPr lang="tr-TR" dirty="0" smtClean="0"/>
              <a:t>Kalp kozalak şeklindedir.</a:t>
            </a:r>
          </a:p>
          <a:p>
            <a:endParaRPr lang="tr-TR" dirty="0"/>
          </a:p>
          <a:p>
            <a:pPr marL="114300" indent="0">
              <a:buNone/>
            </a:pPr>
            <a:r>
              <a:rPr lang="tr-TR" dirty="0" smtClean="0"/>
              <a:t>Sekum çok gelişmiş</a:t>
            </a:r>
          </a:p>
          <a:p>
            <a:r>
              <a:rPr lang="tr-TR" dirty="0"/>
              <a:t>-</a:t>
            </a:r>
            <a:r>
              <a:rPr lang="tr-TR" dirty="0" smtClean="0"/>
              <a:t>bakteri florası</a:t>
            </a:r>
          </a:p>
          <a:p>
            <a:r>
              <a:rPr lang="tr-TR" dirty="0"/>
              <a:t>-</a:t>
            </a:r>
            <a:r>
              <a:rPr lang="tr-TR" dirty="0" smtClean="0"/>
              <a:t>selüloz kısmi parçalanma</a:t>
            </a:r>
          </a:p>
          <a:p>
            <a:r>
              <a:rPr lang="tr-TR" dirty="0" smtClean="0"/>
              <a:t>-yağ </a:t>
            </a:r>
            <a:r>
              <a:rPr lang="tr-TR" dirty="0"/>
              <a:t>asitleri </a:t>
            </a:r>
            <a:r>
              <a:rPr lang="tr-TR" dirty="0" smtClean="0"/>
              <a:t>üretimi, </a:t>
            </a:r>
            <a:r>
              <a:rPr lang="tr-TR" dirty="0"/>
              <a:t>amino asit yapımı ve </a:t>
            </a:r>
            <a:endParaRPr lang="tr-TR" dirty="0" smtClean="0"/>
          </a:p>
          <a:p>
            <a:r>
              <a:rPr lang="tr-TR" dirty="0"/>
              <a:t>-</a:t>
            </a:r>
            <a:r>
              <a:rPr lang="tr-TR" dirty="0" smtClean="0"/>
              <a:t>proteinlerden </a:t>
            </a:r>
            <a:r>
              <a:rPr lang="tr-TR" dirty="0" err="1" smtClean="0"/>
              <a:t>yararlanım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35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0"/>
            <a:ext cx="8492067" cy="6858000"/>
          </a:xfrm>
        </p:spPr>
        <p:txBody>
          <a:bodyPr/>
          <a:lstStyle/>
          <a:p>
            <a:r>
              <a:rPr lang="tr-TR" dirty="0" smtClean="0"/>
              <a:t>Koprofaji: </a:t>
            </a:r>
            <a:r>
              <a:rPr lang="tr-TR" dirty="0" err="1"/>
              <a:t>pseudo-ruminasyon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sistemde tavşanda iki çeşit dışkı üretilmektedir. </a:t>
            </a:r>
            <a:endParaRPr lang="tr-TR" dirty="0" smtClean="0"/>
          </a:p>
          <a:p>
            <a:r>
              <a:rPr lang="tr-TR" dirty="0" smtClean="0"/>
              <a:t>Sert </a:t>
            </a:r>
            <a:r>
              <a:rPr lang="tr-TR" dirty="0" err="1"/>
              <a:t>peletler</a:t>
            </a:r>
            <a:r>
              <a:rPr lang="tr-TR" dirty="0"/>
              <a:t> dışarı atılır, ancak yumuşak </a:t>
            </a:r>
            <a:r>
              <a:rPr lang="tr-TR" dirty="0" err="1"/>
              <a:t>peletler</a:t>
            </a:r>
            <a:r>
              <a:rPr lang="tr-TR" dirty="0"/>
              <a:t> anüsten atılmak üzere iken tavşan tarafından geri </a:t>
            </a:r>
            <a:r>
              <a:rPr lang="tr-TR" dirty="0" smtClean="0"/>
              <a:t>alınır. Çiğnenemeden yutulur.</a:t>
            </a:r>
          </a:p>
          <a:p>
            <a:r>
              <a:rPr lang="tr-TR" dirty="0" err="1" smtClean="0"/>
              <a:t>Sekotrof</a:t>
            </a:r>
            <a:r>
              <a:rPr lang="tr-TR" dirty="0" smtClean="0"/>
              <a:t>: yumuşak gaita.</a:t>
            </a:r>
          </a:p>
          <a:p>
            <a:r>
              <a:rPr lang="tr-TR" dirty="0"/>
              <a:t>dışkının üçte </a:t>
            </a:r>
            <a:r>
              <a:rPr lang="tr-TR" dirty="0" smtClean="0"/>
              <a:t>birini oluştururlar</a:t>
            </a:r>
          </a:p>
          <a:p>
            <a:r>
              <a:rPr lang="tr-TR" u="sng" dirty="0" smtClean="0"/>
              <a:t>evcillerde </a:t>
            </a:r>
            <a:r>
              <a:rPr lang="tr-TR" u="sng" dirty="0"/>
              <a:t>gece</a:t>
            </a:r>
            <a:r>
              <a:rPr lang="tr-TR" u="sng" dirty="0" smtClean="0"/>
              <a:t>,</a:t>
            </a:r>
          </a:p>
          <a:p>
            <a:r>
              <a:rPr lang="tr-TR" u="sng" dirty="0" smtClean="0"/>
              <a:t>yabanilerde </a:t>
            </a:r>
            <a:r>
              <a:rPr lang="tr-TR" u="sng" dirty="0"/>
              <a:t>gündüz oluşur.</a:t>
            </a:r>
            <a:endParaRPr lang="tr-TR" u="sng" dirty="0" smtClean="0"/>
          </a:p>
          <a:p>
            <a:r>
              <a:rPr lang="tr-TR" dirty="0" smtClean="0"/>
              <a:t>%32 HP, vitamince zengin</a:t>
            </a:r>
          </a:p>
          <a:p>
            <a:r>
              <a:rPr lang="tr-TR" dirty="0" smtClean="0"/>
              <a:t>2. sindirimde tamamı emilmiş.</a:t>
            </a:r>
          </a:p>
          <a:p>
            <a:endParaRPr lang="tr-TR" dirty="0" smtClean="0"/>
          </a:p>
          <a:p>
            <a:r>
              <a:rPr lang="tr-TR" dirty="0" smtClean="0"/>
              <a:t>İshal: ölüm</a:t>
            </a:r>
          </a:p>
        </p:txBody>
      </p:sp>
    </p:spTree>
    <p:extLst>
      <p:ext uri="{BB962C8B-B14F-4D97-AF65-F5344CB8AC3E}">
        <p14:creationId xmlns:p14="http://schemas.microsoft.com/office/powerpoint/2010/main" val="22351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0"/>
            <a:ext cx="8492067" cy="6858000"/>
          </a:xfrm>
        </p:spPr>
        <p:txBody>
          <a:bodyPr/>
          <a:lstStyle/>
          <a:p>
            <a:endParaRPr lang="tr-TR" sz="3200" dirty="0" smtClean="0"/>
          </a:p>
          <a:p>
            <a:endParaRPr lang="tr-TR" sz="3200" dirty="0"/>
          </a:p>
          <a:p>
            <a:endParaRPr lang="tr-TR" sz="3200" dirty="0" smtClean="0"/>
          </a:p>
          <a:p>
            <a:endParaRPr lang="tr-TR" sz="3200" dirty="0"/>
          </a:p>
          <a:p>
            <a:endParaRPr lang="tr-TR" sz="3200" dirty="0" smtClean="0"/>
          </a:p>
          <a:p>
            <a:pPr algn="r"/>
            <a:r>
              <a:rPr lang="tr-TR" sz="3200" dirty="0" err="1" smtClean="0"/>
              <a:t>Koprofajinin</a:t>
            </a:r>
            <a:r>
              <a:rPr lang="tr-TR" sz="3200" dirty="0" smtClean="0"/>
              <a:t> </a:t>
            </a:r>
            <a:r>
              <a:rPr lang="tr-TR" sz="3200" dirty="0"/>
              <a:t>dezavantajı nedir?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108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0"/>
            <a:ext cx="8492067" cy="6858000"/>
          </a:xfrm>
        </p:spPr>
        <p:txBody>
          <a:bodyPr/>
          <a:lstStyle/>
          <a:p>
            <a:pPr algn="r"/>
            <a:endParaRPr lang="tr-TR" dirty="0" smtClean="0"/>
          </a:p>
          <a:p>
            <a:pPr algn="r"/>
            <a:endParaRPr lang="tr-TR" dirty="0"/>
          </a:p>
          <a:p>
            <a:pPr algn="r"/>
            <a:endParaRPr lang="tr-TR" dirty="0" smtClean="0"/>
          </a:p>
          <a:p>
            <a:pPr algn="r"/>
            <a:endParaRPr lang="tr-TR" dirty="0"/>
          </a:p>
          <a:p>
            <a:pPr algn="r"/>
            <a:endParaRPr lang="tr-TR" dirty="0" smtClean="0"/>
          </a:p>
          <a:p>
            <a:pPr algn="r"/>
            <a:r>
              <a:rPr lang="tr-TR" dirty="0" smtClean="0"/>
              <a:t>% </a:t>
            </a:r>
            <a:r>
              <a:rPr lang="tr-TR" dirty="0"/>
              <a:t>71 mikrobiyolojik açıdan klasik yetiştirilmekte</a:t>
            </a:r>
            <a:r>
              <a:rPr lang="tr-TR" dirty="0" smtClean="0"/>
              <a:t>,</a:t>
            </a:r>
          </a:p>
          <a:p>
            <a:pPr algn="r"/>
            <a:r>
              <a:rPr lang="tr-TR" dirty="0" smtClean="0"/>
              <a:t> </a:t>
            </a:r>
            <a:r>
              <a:rPr lang="tr-TR" dirty="0"/>
              <a:t>% 29’u ise farklı </a:t>
            </a:r>
            <a:r>
              <a:rPr lang="tr-TR" dirty="0" smtClean="0"/>
              <a:t>mikroorganizmalardan arî </a:t>
            </a:r>
            <a:r>
              <a:rPr lang="tr-TR" dirty="0"/>
              <a:t>olarak yetiştirilmektedir.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32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Ekran Gösterisi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15" baseType="lpstr">
      <vt:lpstr>Ofis Teması</vt:lpstr>
      <vt:lpstr>6_Bitişiklik</vt:lpstr>
      <vt:lpstr>TAVŞAN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TAVŞAN</dc:title>
  <dc:creator>user</dc:creator>
  <cp:lastModifiedBy>Windows Kullanıcısı</cp:lastModifiedBy>
  <cp:revision>1</cp:revision>
  <dcterms:created xsi:type="dcterms:W3CDTF">2020-02-11T17:28:09Z</dcterms:created>
  <dcterms:modified xsi:type="dcterms:W3CDTF">2020-02-11T17:28:20Z</dcterms:modified>
</cp:coreProperties>
</file>