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6" r:id="rId2"/>
    <p:sldId id="257" r:id="rId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0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7E059F-B17D-4A5A-9682-154D7A5DB633}" type="datetimeFigureOut">
              <a:rPr lang="tr-TR" smtClean="0"/>
              <a:t>09.10.2020</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9C26AF-7A28-4E55-8AFD-CE424D7AD969}" type="slidenum">
              <a:rPr lang="tr-TR" smtClean="0"/>
              <a:t>‹#›</a:t>
            </a:fld>
            <a:endParaRPr lang="tr-TR"/>
          </a:p>
        </p:txBody>
      </p:sp>
    </p:spTree>
    <p:extLst>
      <p:ext uri="{BB962C8B-B14F-4D97-AF65-F5344CB8AC3E}">
        <p14:creationId xmlns:p14="http://schemas.microsoft.com/office/powerpoint/2010/main" val="16632380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B4DEA234-F541-4537-84BA-CF764406FDDA}" type="datetime1">
              <a:rPr lang="tr-TR" smtClean="0"/>
              <a:t>09.10.2020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A3CEDF6-2FE7-4B3C-83AC-48477B94A74B}" type="slidenum">
              <a:rPr lang="tr-TR" smtClean="0"/>
              <a:t>‹#›</a:t>
            </a:fld>
            <a:endParaRPr lang="tr-TR"/>
          </a:p>
        </p:txBody>
      </p:sp>
    </p:spTree>
    <p:extLst>
      <p:ext uri="{BB962C8B-B14F-4D97-AF65-F5344CB8AC3E}">
        <p14:creationId xmlns:p14="http://schemas.microsoft.com/office/powerpoint/2010/main" val="2149555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FBC8B5B-3D10-48FA-8E81-341C23A162C8}" type="datetime1">
              <a:rPr lang="tr-TR" smtClean="0"/>
              <a:t>09.10.2020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A3CEDF6-2FE7-4B3C-83AC-48477B94A74B}" type="slidenum">
              <a:rPr lang="tr-TR" smtClean="0"/>
              <a:t>‹#›</a:t>
            </a:fld>
            <a:endParaRPr lang="tr-TR"/>
          </a:p>
        </p:txBody>
      </p:sp>
    </p:spTree>
    <p:extLst>
      <p:ext uri="{BB962C8B-B14F-4D97-AF65-F5344CB8AC3E}">
        <p14:creationId xmlns:p14="http://schemas.microsoft.com/office/powerpoint/2010/main" val="30925765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59716C85-94F0-4787-A874-B368275FF233}" type="datetime1">
              <a:rPr lang="tr-TR" smtClean="0"/>
              <a:t>09.10.2020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A3CEDF6-2FE7-4B3C-83AC-48477B94A74B}" type="slidenum">
              <a:rPr lang="tr-TR" smtClean="0"/>
              <a:t>‹#›</a:t>
            </a:fld>
            <a:endParaRPr lang="tr-TR"/>
          </a:p>
        </p:txBody>
      </p:sp>
    </p:spTree>
    <p:extLst>
      <p:ext uri="{BB962C8B-B14F-4D97-AF65-F5344CB8AC3E}">
        <p14:creationId xmlns:p14="http://schemas.microsoft.com/office/powerpoint/2010/main" val="2048816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EDC7395B-51E6-49D4-8D3F-556F015EEAA5}" type="datetime1">
              <a:rPr lang="tr-TR" smtClean="0"/>
              <a:t>09.10.2020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A3CEDF6-2FE7-4B3C-83AC-48477B94A74B}" type="slidenum">
              <a:rPr lang="tr-TR" smtClean="0"/>
              <a:t>‹#›</a:t>
            </a:fld>
            <a:endParaRPr lang="tr-TR"/>
          </a:p>
        </p:txBody>
      </p:sp>
    </p:spTree>
    <p:extLst>
      <p:ext uri="{BB962C8B-B14F-4D97-AF65-F5344CB8AC3E}">
        <p14:creationId xmlns:p14="http://schemas.microsoft.com/office/powerpoint/2010/main" val="3847595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2A988BC8-CA9F-4877-9DF7-53A5DBFF6A55}" type="datetime1">
              <a:rPr lang="tr-TR" smtClean="0"/>
              <a:t>09.10.2020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FA3CEDF6-2FE7-4B3C-83AC-48477B94A74B}" type="slidenum">
              <a:rPr lang="tr-TR" smtClean="0"/>
              <a:t>‹#›</a:t>
            </a:fld>
            <a:endParaRPr lang="tr-TR"/>
          </a:p>
        </p:txBody>
      </p:sp>
    </p:spTree>
    <p:extLst>
      <p:ext uri="{BB962C8B-B14F-4D97-AF65-F5344CB8AC3E}">
        <p14:creationId xmlns:p14="http://schemas.microsoft.com/office/powerpoint/2010/main" val="21433236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C3C4E95E-7F00-4089-A957-B6F87D2DA94E}" type="datetime1">
              <a:rPr lang="tr-TR" smtClean="0"/>
              <a:t>09.10.2020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A3CEDF6-2FE7-4B3C-83AC-48477B94A74B}" type="slidenum">
              <a:rPr lang="tr-TR" smtClean="0"/>
              <a:t>‹#›</a:t>
            </a:fld>
            <a:endParaRPr lang="tr-TR"/>
          </a:p>
        </p:txBody>
      </p:sp>
    </p:spTree>
    <p:extLst>
      <p:ext uri="{BB962C8B-B14F-4D97-AF65-F5344CB8AC3E}">
        <p14:creationId xmlns:p14="http://schemas.microsoft.com/office/powerpoint/2010/main" val="3308890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1B8F751F-6490-4574-B15C-DA7A6F838F04}" type="datetime1">
              <a:rPr lang="tr-TR" smtClean="0"/>
              <a:t>09.10.2020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FA3CEDF6-2FE7-4B3C-83AC-48477B94A74B}" type="slidenum">
              <a:rPr lang="tr-TR" smtClean="0"/>
              <a:t>‹#›</a:t>
            </a:fld>
            <a:endParaRPr lang="tr-TR"/>
          </a:p>
        </p:txBody>
      </p:sp>
    </p:spTree>
    <p:extLst>
      <p:ext uri="{BB962C8B-B14F-4D97-AF65-F5344CB8AC3E}">
        <p14:creationId xmlns:p14="http://schemas.microsoft.com/office/powerpoint/2010/main" val="10595264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FCE3C31E-A7E7-499E-8A4C-4063B6767C24}" type="datetime1">
              <a:rPr lang="tr-TR" smtClean="0"/>
              <a:t>09.10.2020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A3CEDF6-2FE7-4B3C-83AC-48477B94A74B}" type="slidenum">
              <a:rPr lang="tr-TR" smtClean="0"/>
              <a:t>‹#›</a:t>
            </a:fld>
            <a:endParaRPr lang="tr-TR"/>
          </a:p>
        </p:txBody>
      </p:sp>
    </p:spTree>
    <p:extLst>
      <p:ext uri="{BB962C8B-B14F-4D97-AF65-F5344CB8AC3E}">
        <p14:creationId xmlns:p14="http://schemas.microsoft.com/office/powerpoint/2010/main" val="1302608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31527969-8573-4921-A706-D67EDF7B6427}" type="datetime1">
              <a:rPr lang="tr-TR" smtClean="0"/>
              <a:t>09.10.2020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A3CEDF6-2FE7-4B3C-83AC-48477B94A74B}" type="slidenum">
              <a:rPr lang="tr-TR" smtClean="0"/>
              <a:t>‹#›</a:t>
            </a:fld>
            <a:endParaRPr lang="tr-TR"/>
          </a:p>
        </p:txBody>
      </p:sp>
    </p:spTree>
    <p:extLst>
      <p:ext uri="{BB962C8B-B14F-4D97-AF65-F5344CB8AC3E}">
        <p14:creationId xmlns:p14="http://schemas.microsoft.com/office/powerpoint/2010/main" val="19468831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9837398F-7CC4-4F30-8F45-8A849E6E94EA}" type="datetime1">
              <a:rPr lang="tr-TR" smtClean="0"/>
              <a:t>09.10.2020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A3CEDF6-2FE7-4B3C-83AC-48477B94A74B}" type="slidenum">
              <a:rPr lang="tr-TR" smtClean="0"/>
              <a:t>‹#›</a:t>
            </a:fld>
            <a:endParaRPr lang="tr-TR"/>
          </a:p>
        </p:txBody>
      </p:sp>
    </p:spTree>
    <p:extLst>
      <p:ext uri="{BB962C8B-B14F-4D97-AF65-F5344CB8AC3E}">
        <p14:creationId xmlns:p14="http://schemas.microsoft.com/office/powerpoint/2010/main" val="2388209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5C57E5A-8DFA-4E64-BE33-C488F6B07680}" type="datetime1">
              <a:rPr lang="tr-TR" smtClean="0"/>
              <a:t>09.10.2020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A3CEDF6-2FE7-4B3C-83AC-48477B94A74B}" type="slidenum">
              <a:rPr lang="tr-TR" smtClean="0"/>
              <a:t>‹#›</a:t>
            </a:fld>
            <a:endParaRPr lang="tr-TR"/>
          </a:p>
        </p:txBody>
      </p:sp>
    </p:spTree>
    <p:extLst>
      <p:ext uri="{BB962C8B-B14F-4D97-AF65-F5344CB8AC3E}">
        <p14:creationId xmlns:p14="http://schemas.microsoft.com/office/powerpoint/2010/main" val="890562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78677A-424A-4809-95DA-6C538C301D0B}" type="datetime1">
              <a:rPr lang="tr-TR" smtClean="0"/>
              <a:t>09.10.2020</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3CEDF6-2FE7-4B3C-83AC-48477B94A74B}" type="slidenum">
              <a:rPr lang="tr-TR" smtClean="0"/>
              <a:t>‹#›</a:t>
            </a:fld>
            <a:endParaRPr lang="tr-TR"/>
          </a:p>
        </p:txBody>
      </p:sp>
    </p:spTree>
    <p:extLst>
      <p:ext uri="{BB962C8B-B14F-4D97-AF65-F5344CB8AC3E}">
        <p14:creationId xmlns:p14="http://schemas.microsoft.com/office/powerpoint/2010/main" val="8117230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378423" y="0"/>
            <a:ext cx="9416955" cy="4572000"/>
          </a:xfrm>
        </p:spPr>
        <p:txBody>
          <a:bodyPr>
            <a:normAutofit fontScale="90000"/>
          </a:bodyPr>
          <a:lstStyle/>
          <a:p>
            <a:r>
              <a:rPr lang="tr-TR" sz="3200" dirty="0" smtClean="0">
                <a:latin typeface="Times New Roman" panose="02020603050405020304" pitchFamily="18" charset="0"/>
                <a:cs typeface="Times New Roman" panose="02020603050405020304" pitchFamily="18" charset="0"/>
              </a:rPr>
              <a:t/>
            </a:r>
            <a:br>
              <a:rPr lang="tr-TR" sz="3200" dirty="0" smtClean="0">
                <a:latin typeface="Times New Roman" panose="02020603050405020304" pitchFamily="18" charset="0"/>
                <a:cs typeface="Times New Roman" panose="02020603050405020304" pitchFamily="18" charset="0"/>
              </a:rPr>
            </a:br>
            <a:r>
              <a:rPr lang="tr-TR" sz="3200" dirty="0">
                <a:latin typeface="Times New Roman" panose="02020603050405020304" pitchFamily="18" charset="0"/>
                <a:cs typeface="Times New Roman" panose="02020603050405020304" pitchFamily="18" charset="0"/>
              </a:rPr>
              <a:t/>
            </a:r>
            <a:br>
              <a:rPr lang="tr-TR" sz="3200" dirty="0">
                <a:latin typeface="Times New Roman" panose="02020603050405020304" pitchFamily="18" charset="0"/>
                <a:cs typeface="Times New Roman" panose="02020603050405020304" pitchFamily="18" charset="0"/>
              </a:rPr>
            </a:br>
            <a:r>
              <a:rPr lang="tr-TR" sz="3200" dirty="0" smtClean="0">
                <a:latin typeface="Times New Roman" panose="02020603050405020304" pitchFamily="18" charset="0"/>
                <a:cs typeface="Times New Roman" panose="02020603050405020304" pitchFamily="18" charset="0"/>
              </a:rPr>
              <a:t/>
            </a:r>
            <a:br>
              <a:rPr lang="tr-TR" sz="3200" dirty="0" smtClean="0">
                <a:latin typeface="Times New Roman" panose="02020603050405020304" pitchFamily="18" charset="0"/>
                <a:cs typeface="Times New Roman" panose="02020603050405020304" pitchFamily="18" charset="0"/>
              </a:rPr>
            </a:br>
            <a:r>
              <a:rPr lang="tr-TR" sz="3200" dirty="0" smtClean="0">
                <a:latin typeface="Times New Roman" panose="02020603050405020304" pitchFamily="18" charset="0"/>
                <a:cs typeface="Times New Roman" panose="02020603050405020304" pitchFamily="18" charset="0"/>
              </a:rPr>
              <a:t/>
            </a:r>
            <a:br>
              <a:rPr lang="tr-TR" sz="3200" dirty="0" smtClean="0">
                <a:latin typeface="Times New Roman" panose="02020603050405020304" pitchFamily="18" charset="0"/>
                <a:cs typeface="Times New Roman" panose="02020603050405020304" pitchFamily="18" charset="0"/>
              </a:rPr>
            </a:br>
            <a:r>
              <a:rPr lang="tr-TR" sz="3200" dirty="0" smtClean="0">
                <a:latin typeface="Times New Roman" panose="02020603050405020304" pitchFamily="18" charset="0"/>
                <a:cs typeface="Times New Roman" panose="02020603050405020304" pitchFamily="18" charset="0"/>
              </a:rPr>
              <a:t>T.C.</a:t>
            </a:r>
            <a:br>
              <a:rPr lang="tr-TR" sz="3200" dirty="0" smtClean="0">
                <a:latin typeface="Times New Roman" panose="02020603050405020304" pitchFamily="18" charset="0"/>
                <a:cs typeface="Times New Roman" panose="02020603050405020304" pitchFamily="18" charset="0"/>
              </a:rPr>
            </a:br>
            <a:r>
              <a:rPr lang="tr-TR" sz="3200" dirty="0" smtClean="0">
                <a:latin typeface="Times New Roman" panose="02020603050405020304" pitchFamily="18" charset="0"/>
                <a:cs typeface="Times New Roman" panose="02020603050405020304" pitchFamily="18" charset="0"/>
              </a:rPr>
              <a:t>ONDOKUZ MAYIS ÜNİVERSİTESİ</a:t>
            </a:r>
            <a:br>
              <a:rPr lang="tr-TR" sz="3200" dirty="0" smtClean="0">
                <a:latin typeface="Times New Roman" panose="02020603050405020304" pitchFamily="18" charset="0"/>
                <a:cs typeface="Times New Roman" panose="02020603050405020304" pitchFamily="18" charset="0"/>
              </a:rPr>
            </a:br>
            <a:r>
              <a:rPr lang="tr-TR" sz="3200" dirty="0" smtClean="0">
                <a:latin typeface="Times New Roman" panose="02020603050405020304" pitchFamily="18" charset="0"/>
                <a:cs typeface="Times New Roman" panose="02020603050405020304" pitchFamily="18" charset="0"/>
              </a:rPr>
              <a:t>FEN-EDEBİYAT FAKÜLTESİ</a:t>
            </a:r>
            <a:br>
              <a:rPr lang="tr-TR" sz="3200" dirty="0" smtClean="0">
                <a:latin typeface="Times New Roman" panose="02020603050405020304" pitchFamily="18" charset="0"/>
                <a:cs typeface="Times New Roman" panose="02020603050405020304" pitchFamily="18" charset="0"/>
              </a:rPr>
            </a:br>
            <a:r>
              <a:rPr lang="tr-TR" sz="3200" dirty="0" smtClean="0">
                <a:latin typeface="Times New Roman" panose="02020603050405020304" pitchFamily="18" charset="0"/>
                <a:cs typeface="Times New Roman" panose="02020603050405020304" pitchFamily="18" charset="0"/>
              </a:rPr>
              <a:t>İSTATİSTİK BÖLÜMÜ</a:t>
            </a:r>
            <a:r>
              <a:rPr lang="tr-TR" sz="3200" dirty="0">
                <a:latin typeface="Times New Roman" panose="02020603050405020304" pitchFamily="18" charset="0"/>
                <a:cs typeface="Times New Roman" panose="02020603050405020304" pitchFamily="18" charset="0"/>
              </a:rPr>
              <a:t/>
            </a:r>
            <a:br>
              <a:rPr lang="tr-TR" sz="3200" dirty="0">
                <a:latin typeface="Times New Roman" panose="02020603050405020304" pitchFamily="18" charset="0"/>
                <a:cs typeface="Times New Roman" panose="02020603050405020304" pitchFamily="18" charset="0"/>
              </a:rPr>
            </a:br>
            <a:r>
              <a:rPr lang="tr-TR" sz="3200" dirty="0" smtClean="0">
                <a:latin typeface="Times New Roman" panose="02020603050405020304" pitchFamily="18" charset="0"/>
                <a:cs typeface="Times New Roman" panose="02020603050405020304" pitchFamily="18" charset="0"/>
              </a:rPr>
              <a:t/>
            </a:r>
            <a:br>
              <a:rPr lang="tr-TR" sz="3200" dirty="0" smtClean="0">
                <a:latin typeface="Times New Roman" panose="02020603050405020304" pitchFamily="18" charset="0"/>
                <a:cs typeface="Times New Roman" panose="02020603050405020304" pitchFamily="18" charset="0"/>
              </a:rPr>
            </a:br>
            <a:r>
              <a:rPr lang="tr-TR" sz="3200" dirty="0">
                <a:latin typeface="Times New Roman" panose="02020603050405020304" pitchFamily="18" charset="0"/>
                <a:cs typeface="Times New Roman" panose="02020603050405020304" pitchFamily="18" charset="0"/>
              </a:rPr>
              <a:t/>
            </a:r>
            <a:br>
              <a:rPr lang="tr-TR" sz="3200" dirty="0">
                <a:latin typeface="Times New Roman" panose="02020603050405020304" pitchFamily="18" charset="0"/>
                <a:cs typeface="Times New Roman" panose="02020603050405020304" pitchFamily="18" charset="0"/>
              </a:rPr>
            </a:br>
            <a:r>
              <a:rPr lang="tr-TR" sz="3200" dirty="0" smtClean="0">
                <a:latin typeface="Times New Roman" panose="02020603050405020304" pitchFamily="18" charset="0"/>
                <a:cs typeface="Times New Roman" panose="02020603050405020304" pitchFamily="18" charset="0"/>
              </a:rPr>
              <a:t/>
            </a:r>
            <a:br>
              <a:rPr lang="tr-TR" sz="3200" dirty="0" smtClean="0">
                <a:latin typeface="Times New Roman" panose="02020603050405020304" pitchFamily="18" charset="0"/>
                <a:cs typeface="Times New Roman" panose="02020603050405020304" pitchFamily="18" charset="0"/>
              </a:rPr>
            </a:br>
            <a:r>
              <a:rPr lang="tr-TR" sz="3200" dirty="0" smtClean="0">
                <a:latin typeface="Times New Roman" panose="02020603050405020304" pitchFamily="18" charset="0"/>
                <a:cs typeface="Times New Roman" panose="02020603050405020304" pitchFamily="18" charset="0"/>
              </a:rPr>
              <a:t>İST153 OLASILIĞA GİRİŞ I</a:t>
            </a:r>
            <a:br>
              <a:rPr lang="tr-TR" sz="3200" dirty="0" smtClean="0">
                <a:latin typeface="Times New Roman" panose="02020603050405020304" pitchFamily="18" charset="0"/>
                <a:cs typeface="Times New Roman" panose="02020603050405020304" pitchFamily="18" charset="0"/>
              </a:rPr>
            </a:br>
            <a:r>
              <a:rPr lang="tr-TR" sz="3200" dirty="0" smtClean="0"/>
              <a:t/>
            </a:r>
            <a:br>
              <a:rPr lang="tr-TR" sz="3200" dirty="0" smtClean="0"/>
            </a:br>
            <a:r>
              <a:rPr lang="tr-TR" sz="3200" dirty="0" smtClean="0"/>
              <a:t> </a:t>
            </a:r>
            <a:endParaRPr lang="tr-TR" sz="3200" dirty="0"/>
          </a:p>
        </p:txBody>
      </p:sp>
      <p:sp>
        <p:nvSpPr>
          <p:cNvPr id="3" name="Alt Başlık 2"/>
          <p:cNvSpPr>
            <a:spLocks noGrp="1"/>
          </p:cNvSpPr>
          <p:nvPr>
            <p:ph type="subTitle" idx="1"/>
          </p:nvPr>
        </p:nvSpPr>
        <p:spPr>
          <a:xfrm>
            <a:off x="1524000" y="3602037"/>
            <a:ext cx="9144000" cy="2170965"/>
          </a:xfrm>
        </p:spPr>
        <p:txBody>
          <a:bodyPr>
            <a:normAutofit lnSpcReduction="10000"/>
          </a:bodyPr>
          <a:lstStyle/>
          <a:p>
            <a:endParaRPr lang="tr-TR" dirty="0" smtClean="0"/>
          </a:p>
          <a:p>
            <a:endParaRPr lang="tr-TR" dirty="0"/>
          </a:p>
          <a:p>
            <a:endParaRPr lang="tr-TR" dirty="0" smtClean="0"/>
          </a:p>
          <a:p>
            <a:r>
              <a:rPr lang="tr-TR" dirty="0" smtClean="0"/>
              <a:t>DOÇ.DR. EROL TERZİ</a:t>
            </a:r>
          </a:p>
          <a:p>
            <a:r>
              <a:rPr lang="tr-TR" dirty="0" smtClean="0"/>
              <a:t>SAMSUN</a:t>
            </a:r>
            <a:endParaRPr lang="tr-TR" dirty="0"/>
          </a:p>
        </p:txBody>
      </p:sp>
      <p:sp>
        <p:nvSpPr>
          <p:cNvPr id="4" name="Veri Yer Tutucusu 3"/>
          <p:cNvSpPr>
            <a:spLocks noGrp="1"/>
          </p:cNvSpPr>
          <p:nvPr>
            <p:ph type="dt" sz="half" idx="10"/>
          </p:nvPr>
        </p:nvSpPr>
        <p:spPr/>
        <p:txBody>
          <a:bodyPr/>
          <a:lstStyle/>
          <a:p>
            <a:fld id="{F3C08EC9-F14A-4289-8289-9EB7F972C417}" type="datetime1">
              <a:rPr lang="tr-TR" smtClean="0"/>
              <a:t>09.10.2020</a:t>
            </a:fld>
            <a:endParaRPr lang="tr-TR"/>
          </a:p>
        </p:txBody>
      </p:sp>
      <p:sp>
        <p:nvSpPr>
          <p:cNvPr id="5" name="Slayt Numarası Yer Tutucusu 4"/>
          <p:cNvSpPr>
            <a:spLocks noGrp="1"/>
          </p:cNvSpPr>
          <p:nvPr>
            <p:ph type="sldNum" sz="quarter" idx="12"/>
          </p:nvPr>
        </p:nvSpPr>
        <p:spPr/>
        <p:txBody>
          <a:bodyPr/>
          <a:lstStyle/>
          <a:p>
            <a:fld id="{FA3CEDF6-2FE7-4B3C-83AC-48477B94A74B}" type="slidenum">
              <a:rPr lang="tr-TR" smtClean="0"/>
              <a:t>1</a:t>
            </a:fld>
            <a:endParaRPr lang="tr-TR"/>
          </a:p>
        </p:txBody>
      </p:sp>
      <p:pic>
        <p:nvPicPr>
          <p:cNvPr id="1026" name="Picture 2" descr="Kurumsal Kimlik | OMÜ | Ondokuz Mayıs Üniversites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575" y="286603"/>
            <a:ext cx="1700521" cy="16650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50521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40782" y="0"/>
            <a:ext cx="10515600" cy="6318915"/>
          </a:xfrm>
        </p:spPr>
        <p:txBody>
          <a:bodyPr>
            <a:normAutofit fontScale="90000"/>
          </a:bodyPr>
          <a:lstStyle/>
          <a:p>
            <a:r>
              <a:rPr lang="tr-TR" sz="3200" dirty="0" smtClean="0"/>
              <a:t/>
            </a:r>
            <a:br>
              <a:rPr lang="tr-TR" sz="3200" dirty="0" smtClean="0"/>
            </a:br>
            <a:r>
              <a:rPr lang="tr-TR" sz="3200" dirty="0"/>
              <a:t/>
            </a:r>
            <a:br>
              <a:rPr lang="tr-TR" sz="3200" dirty="0"/>
            </a:br>
            <a:r>
              <a:rPr lang="tr-TR" sz="3200" dirty="0" smtClean="0"/>
              <a:t/>
            </a:r>
            <a:br>
              <a:rPr lang="tr-TR" sz="3200" dirty="0" smtClean="0"/>
            </a:br>
            <a:r>
              <a:rPr lang="tr-TR" sz="3200" dirty="0" smtClean="0"/>
              <a:t/>
            </a:r>
            <a:br>
              <a:rPr lang="tr-TR" sz="3200" dirty="0" smtClean="0"/>
            </a:br>
            <a:r>
              <a:rPr lang="tr-TR" sz="3100" b="1" u="sng" dirty="0" smtClean="0"/>
              <a:t>İÇİNDEKİLER</a:t>
            </a:r>
            <a:r>
              <a:rPr lang="tr-TR" sz="3100" dirty="0" smtClean="0"/>
              <a:t/>
            </a:r>
            <a:br>
              <a:rPr lang="tr-TR" sz="3100" dirty="0" smtClean="0"/>
            </a:br>
            <a:r>
              <a:rPr lang="tr-TR" sz="3100" dirty="0" smtClean="0"/>
              <a:t>1. GİRİŞ</a:t>
            </a:r>
            <a:br>
              <a:rPr lang="tr-TR" sz="3100" dirty="0" smtClean="0"/>
            </a:br>
            <a:r>
              <a:rPr lang="tr-TR" sz="3100" dirty="0" smtClean="0"/>
              <a:t>2. KÜMELER, ÖRNEK UZAYI, ÖRNEKLEM</a:t>
            </a:r>
            <a:br>
              <a:rPr lang="tr-TR" sz="3100" dirty="0" smtClean="0"/>
            </a:br>
            <a:r>
              <a:rPr lang="tr-TR" sz="3100" dirty="0" smtClean="0"/>
              <a:t>3. PERMUTASYON, KOMBİNASYON</a:t>
            </a:r>
            <a:br>
              <a:rPr lang="tr-TR" sz="3100" dirty="0" smtClean="0"/>
            </a:br>
            <a:r>
              <a:rPr lang="tr-TR" sz="3100" dirty="0" smtClean="0"/>
              <a:t>4. BİR OLAYIN OLASILIĞI, OLASILIK AKSİYOMLARI</a:t>
            </a:r>
            <a:br>
              <a:rPr lang="tr-TR" sz="3100" dirty="0" smtClean="0"/>
            </a:br>
            <a:r>
              <a:rPr lang="tr-TR" sz="3100" dirty="0" smtClean="0"/>
              <a:t>5. </a:t>
            </a:r>
            <a:r>
              <a:rPr lang="tr-TR" sz="3100" smtClean="0"/>
              <a:t>TESADÜFİ </a:t>
            </a:r>
            <a:r>
              <a:rPr lang="tr-TR" sz="3100" dirty="0" smtClean="0"/>
              <a:t>DEĞİŞKEN,KOŞULLU OLASILIK</a:t>
            </a:r>
            <a:br>
              <a:rPr lang="tr-TR" sz="3100" dirty="0" smtClean="0"/>
            </a:br>
            <a:r>
              <a:rPr lang="tr-TR" sz="3100" dirty="0" smtClean="0"/>
              <a:t>6. BİNOM TEOREMİ, TOPLAM OLASILIK FORMÜLÜ</a:t>
            </a:r>
            <a:br>
              <a:rPr lang="tr-TR" sz="3100" dirty="0" smtClean="0"/>
            </a:br>
            <a:r>
              <a:rPr lang="tr-TR" sz="3100" dirty="0" smtClean="0"/>
              <a:t>7. BAĞIMSIZ OLAYLAR, BAYES TEOREMİ</a:t>
            </a:r>
            <a:br>
              <a:rPr lang="tr-TR" sz="3100" dirty="0" smtClean="0"/>
            </a:br>
            <a:r>
              <a:rPr lang="tr-TR" sz="3100" dirty="0" smtClean="0"/>
              <a:t>8. OLASILIK FONKSİYONU, YOĞUNLUK FONKSİYONU</a:t>
            </a:r>
            <a:br>
              <a:rPr lang="tr-TR" sz="3100" dirty="0" smtClean="0"/>
            </a:br>
            <a:r>
              <a:rPr lang="tr-TR" sz="3100" dirty="0" smtClean="0"/>
              <a:t>9. </a:t>
            </a:r>
            <a:r>
              <a:rPr lang="tr-TR" sz="3100" dirty="0"/>
              <a:t>ORTAK OLASILIK </a:t>
            </a:r>
            <a:r>
              <a:rPr lang="tr-TR" sz="3100" dirty="0" smtClean="0"/>
              <a:t>FONKSİYONU, </a:t>
            </a:r>
            <a:r>
              <a:rPr lang="tr-TR" sz="3100" dirty="0"/>
              <a:t>MARJİNAL </a:t>
            </a:r>
            <a:r>
              <a:rPr lang="tr-TR" sz="3100" dirty="0" smtClean="0"/>
              <a:t>FONKSİYONLAR</a:t>
            </a:r>
            <a:br>
              <a:rPr lang="tr-TR" sz="3100" dirty="0" smtClean="0"/>
            </a:br>
            <a:r>
              <a:rPr lang="tr-TR" sz="3100" dirty="0" smtClean="0"/>
              <a:t>10.DAĞILIM </a:t>
            </a:r>
            <a:r>
              <a:rPr lang="tr-TR" sz="3100" dirty="0"/>
              <a:t>FONKSİYONU</a:t>
            </a:r>
            <a:r>
              <a:rPr lang="tr-TR" sz="3100" dirty="0" smtClean="0"/>
              <a:t/>
            </a:r>
            <a:br>
              <a:rPr lang="tr-TR" sz="3100" dirty="0" smtClean="0"/>
            </a:br>
            <a:r>
              <a:rPr lang="tr-TR" sz="3100" dirty="0" smtClean="0"/>
              <a:t>11.UYGULAMALAR </a:t>
            </a:r>
            <a:br>
              <a:rPr lang="tr-TR" sz="3100" dirty="0" smtClean="0"/>
            </a:br>
            <a:r>
              <a:rPr lang="tr-TR" sz="3100" dirty="0" smtClean="0"/>
              <a:t>12.RASTGELE DEĞİŞKENİN BEKLENEN DEĞER</a:t>
            </a:r>
            <a:br>
              <a:rPr lang="tr-TR" sz="3100" dirty="0" smtClean="0"/>
            </a:br>
            <a:r>
              <a:rPr lang="tr-TR" sz="3100" dirty="0" smtClean="0"/>
              <a:t>13.VARYANS, KOVARYANS, KORELASYON </a:t>
            </a:r>
            <a:br>
              <a:rPr lang="tr-TR" sz="3100" dirty="0" smtClean="0"/>
            </a:br>
            <a:r>
              <a:rPr lang="tr-TR" sz="3100" dirty="0" smtClean="0"/>
              <a:t>14.UYGULAMALAR</a:t>
            </a:r>
            <a:r>
              <a:rPr lang="tr-TR" sz="2900" dirty="0" smtClean="0"/>
              <a:t/>
            </a:r>
            <a:br>
              <a:rPr lang="tr-TR" sz="2900" dirty="0" smtClean="0"/>
            </a:br>
            <a:r>
              <a:rPr lang="tr-TR" sz="2700" dirty="0" smtClean="0"/>
              <a:t>Kaynak: </a:t>
            </a:r>
            <a:r>
              <a:rPr lang="tr-TR" sz="2700" dirty="0" err="1" smtClean="0"/>
              <a:t>Prof.Dr</a:t>
            </a:r>
            <a:r>
              <a:rPr lang="tr-TR" sz="2700" dirty="0" smtClean="0"/>
              <a:t>. Fikri Akdeniz, Olasılık ve İstatistik, Nobel Yayınevi.</a:t>
            </a:r>
            <a:endParaRPr lang="tr-TR" sz="2700" dirty="0"/>
          </a:p>
        </p:txBody>
      </p:sp>
      <p:sp>
        <p:nvSpPr>
          <p:cNvPr id="4" name="Veri Yer Tutucusu 3"/>
          <p:cNvSpPr>
            <a:spLocks noGrp="1"/>
          </p:cNvSpPr>
          <p:nvPr>
            <p:ph type="dt" sz="half" idx="10"/>
          </p:nvPr>
        </p:nvSpPr>
        <p:spPr>
          <a:xfrm>
            <a:off x="838200" y="5977719"/>
            <a:ext cx="2743200" cy="743757"/>
          </a:xfrm>
        </p:spPr>
        <p:txBody>
          <a:bodyPr/>
          <a:lstStyle/>
          <a:p>
            <a:fld id="{84243638-E122-4832-BA0A-AA1C1CACE16B}" type="datetime1">
              <a:rPr lang="tr-TR" b="1" smtClean="0"/>
              <a:t>09.10.2020</a:t>
            </a:fld>
            <a:r>
              <a:rPr lang="tr-TR" b="1" dirty="0" smtClean="0"/>
              <a:t> </a:t>
            </a:r>
            <a:endParaRPr lang="tr-TR" b="1" dirty="0"/>
          </a:p>
        </p:txBody>
      </p:sp>
      <p:sp>
        <p:nvSpPr>
          <p:cNvPr id="5" name="Slayt Numarası Yer Tutucusu 4"/>
          <p:cNvSpPr>
            <a:spLocks noGrp="1"/>
          </p:cNvSpPr>
          <p:nvPr>
            <p:ph type="sldNum" sz="quarter" idx="12"/>
          </p:nvPr>
        </p:nvSpPr>
        <p:spPr>
          <a:xfrm>
            <a:off x="8610600" y="6127846"/>
            <a:ext cx="2743200" cy="593629"/>
          </a:xfrm>
        </p:spPr>
        <p:txBody>
          <a:bodyPr/>
          <a:lstStyle/>
          <a:p>
            <a:fld id="{FA3CEDF6-2FE7-4B3C-83AC-48477B94A74B}" type="slidenum">
              <a:rPr lang="tr-TR" smtClean="0"/>
              <a:t>2</a:t>
            </a:fld>
            <a:endParaRPr lang="tr-TR" dirty="0"/>
          </a:p>
        </p:txBody>
      </p:sp>
    </p:spTree>
    <p:extLst>
      <p:ext uri="{BB962C8B-B14F-4D97-AF65-F5344CB8AC3E}">
        <p14:creationId xmlns:p14="http://schemas.microsoft.com/office/powerpoint/2010/main" val="6518703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195</TotalTime>
  <Words>9</Words>
  <Application>Microsoft Office PowerPoint</Application>
  <PresentationFormat>Geniş ekran</PresentationFormat>
  <Paragraphs>11</Paragraphs>
  <Slides>2</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vt:i4>
      </vt:variant>
    </vt:vector>
  </HeadingPairs>
  <TitlesOfParts>
    <vt:vector size="7" baseType="lpstr">
      <vt:lpstr>Arial</vt:lpstr>
      <vt:lpstr>Calibri</vt:lpstr>
      <vt:lpstr>Calibri Light</vt:lpstr>
      <vt:lpstr>Times New Roman</vt:lpstr>
      <vt:lpstr>Office Teması</vt:lpstr>
      <vt:lpstr>    T.C. ONDOKUZ MAYIS ÜNİVERSİTESİ FEN-EDEBİYAT FAKÜLTESİ İSTATİSTİK BÖLÜMÜ    İST153 OLASILIĞA GİRİŞ I   </vt:lpstr>
      <vt:lpstr>    İÇİNDEKİLER 1. GİRİŞ 2. KÜMELER, ÖRNEK UZAYI, ÖRNEKLEM 3. PERMUTASYON, KOMBİNASYON 4. BİR OLAYIN OLASILIĞI, OLASILIK AKSİYOMLARI 5. TESADÜFİ DEĞİŞKEN,KOŞULLU OLASILIK 6. BİNOM TEOREMİ, TOPLAM OLASILIK FORMÜLÜ 7. BAĞIMSIZ OLAYLAR, BAYES TEOREMİ 8. OLASILIK FONKSİYONU, YOĞUNLUK FONKSİYONU 9. ORTAK OLASILIK FONKSİYONU, MARJİNAL FONKSİYONLAR 10.DAĞILIM FONKSİYONU 11.UYGULAMALAR  12.RASTGELE DEĞİŞKENİN BEKLENEN DEĞER 13.VARYANS, KOVARYANS, KORELASYON  14.UYGULAMALAR Kaynak: Prof.Dr. Fikri Akdeniz, Olasılık ve İstatistik, Nobel Yayınevi.</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ONDOKUZ MAYIS ÜNİVERSİTESİ LİSANSÜSTÜ EĞİTİM ENST</dc:title>
  <dc:creator>Erol</dc:creator>
  <cp:lastModifiedBy>Erol</cp:lastModifiedBy>
  <cp:revision>24</cp:revision>
  <dcterms:created xsi:type="dcterms:W3CDTF">2020-09-25T11:56:14Z</dcterms:created>
  <dcterms:modified xsi:type="dcterms:W3CDTF">2020-10-09T11:51:28Z</dcterms:modified>
</cp:coreProperties>
</file>