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2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642C1-948C-4678-8515-F5DDD140F8BD}" type="datetimeFigureOut">
              <a:rPr lang="tr-TR" smtClean="0"/>
              <a:t>13.04.2023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3A386D-9676-494A-A919-7BBDF8A0BF42}" type="slidenum">
              <a:rPr lang="tr-TR" smtClean="0"/>
              <a:t>‹#›</a:t>
            </a:fld>
            <a:endParaRPr lang="tr-TR"/>
          </a:p>
        </p:txBody>
      </p:sp>
    </p:spTree>
    <p:extLst>
      <p:ext uri="{BB962C8B-B14F-4D97-AF65-F5344CB8AC3E}">
        <p14:creationId xmlns:p14="http://schemas.microsoft.com/office/powerpoint/2010/main" val="1159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83A386D-9676-494A-A919-7BBDF8A0BF42}" type="slidenum">
              <a:rPr lang="tr-TR" smtClean="0"/>
              <a:t>1</a:t>
            </a:fld>
            <a:endParaRPr lang="tr-TR"/>
          </a:p>
        </p:txBody>
      </p:sp>
    </p:spTree>
    <p:extLst>
      <p:ext uri="{BB962C8B-B14F-4D97-AF65-F5344CB8AC3E}">
        <p14:creationId xmlns:p14="http://schemas.microsoft.com/office/powerpoint/2010/main" val="3523584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D87D74C-59A4-41BA-A391-C36E8686221D}"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503013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AD996EF-C5E5-4F08-9C5B-4E0664BC9E81}"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1683450489"/>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AD996EF-C5E5-4F08-9C5B-4E0664BC9E81}"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36D30CB-2F14-4F89-B819-EB8BCBAF263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4340538"/>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AD996EF-C5E5-4F08-9C5B-4E0664BC9E81}" type="datetime9">
              <a:rPr lang="tr-TR" smtClean="0"/>
              <a:t>13.04.2023 12:18:56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479023090"/>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AD996EF-C5E5-4F08-9C5B-4E0664BC9E81}" type="datetime9">
              <a:rPr lang="tr-TR" smtClean="0"/>
              <a:t>13.04.2023 12:18:56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6D30CB-2F14-4F89-B819-EB8BCBAF263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1389399"/>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AD996EF-C5E5-4F08-9C5B-4E0664BC9E81}" type="datetime9">
              <a:rPr lang="tr-TR" smtClean="0"/>
              <a:t>13.04.2023 12:18:56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3690580931"/>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6543DE-8D95-42D9-9F92-9B9760F05E6B}"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3964650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602B4B-6EEB-4AB2-8B70-EB473B9A5F2C}"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258239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C87D11-BC7C-4506-B129-804260202286}"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4202107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5F94A9-348C-41AA-B3F2-C727A798EB0A}" type="datetime9">
              <a:rPr lang="tr-TR" smtClean="0"/>
              <a:t>13.04.2023 12:18:56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85756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3E7B2F8-2AB3-4975-888C-85E544679412}" type="datetime9">
              <a:rPr lang="tr-TR" smtClean="0"/>
              <a:t>13.04.2023 12:18:56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1064433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A435415-626F-43EC-BC5D-B3CABBEEAE1B}" type="datetime9">
              <a:rPr lang="tr-TR" smtClean="0"/>
              <a:t>13.04.2023 12:18:56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4179875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BB9C009-9187-4464-B6DD-D9EBECE86A0D}" type="datetime9">
              <a:rPr lang="tr-TR" smtClean="0"/>
              <a:t>13.04.2023 12:18:56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2340961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6F6CB-688F-412B-BDB7-C9E58F9736C3}" type="datetime9">
              <a:rPr lang="tr-TR" smtClean="0"/>
              <a:t>13.04.2023 12:18:56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402530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2DE3FB2-571B-4FBA-A491-8DA482B0A35B}" type="datetime9">
              <a:rPr lang="tr-TR" smtClean="0"/>
              <a:t>13.04.2023 12:18:56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72306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879A336-AE5F-400B-97EF-9DC74F09E615}" type="datetime9">
              <a:rPr lang="tr-TR" smtClean="0"/>
              <a:t>13.04.2023 12:18:56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36D30CB-2F14-4F89-B819-EB8BCBAF2635}" type="slidenum">
              <a:rPr lang="tr-TR" smtClean="0"/>
              <a:t>‹#›</a:t>
            </a:fld>
            <a:endParaRPr lang="tr-TR"/>
          </a:p>
        </p:txBody>
      </p:sp>
    </p:spTree>
    <p:extLst>
      <p:ext uri="{BB962C8B-B14F-4D97-AF65-F5344CB8AC3E}">
        <p14:creationId xmlns:p14="http://schemas.microsoft.com/office/powerpoint/2010/main" val="1005942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D996EF-C5E5-4F08-9C5B-4E0664BC9E81}" type="datetime9">
              <a:rPr lang="tr-TR" smtClean="0"/>
              <a:t>13.04.2023 12:18:56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36D30CB-2F14-4F89-B819-EB8BCBAF2635}" type="slidenum">
              <a:rPr lang="tr-TR" smtClean="0"/>
              <a:t>‹#›</a:t>
            </a:fld>
            <a:endParaRPr lang="tr-TR"/>
          </a:p>
        </p:txBody>
      </p:sp>
    </p:spTree>
    <p:extLst>
      <p:ext uri="{BB962C8B-B14F-4D97-AF65-F5344CB8AC3E}">
        <p14:creationId xmlns:p14="http://schemas.microsoft.com/office/powerpoint/2010/main" val="726416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3.bilkent.edu.tr/www/saglik-merkezi/psikolojik-danisma-ve-gelisim-merkezi/koruyucu-onleyici-calismalar/brosurler-yayinlar/etkili-sunus-teknikleri/#iyi_bir_konusmaci" TargetMode="External"/><Relationship Id="rId2" Type="http://schemas.openxmlformats.org/officeDocument/2006/relationships/hyperlink" Target="https://w3.bilkent.edu.tr/www/saglik-merkezi/psikolojik-danisma-ve-gelisim-merkezi/koruyucu-onleyici-calismalar/brosurler-yayinlar/etkili-sunus-teknikleri/#sunum_kaygisi" TargetMode="External"/><Relationship Id="rId1" Type="http://schemas.openxmlformats.org/officeDocument/2006/relationships/slideLayout" Target="../slideLayouts/slideLayout7.xml"/><Relationship Id="rId6" Type="http://schemas.openxmlformats.org/officeDocument/2006/relationships/hyperlink" Target="https://w3.bilkent.edu.tr/www/saglik-merkezi/psikolojik-danisma-ve-gelisim-merkezi/koruyucu-onleyici-calismalar/brosurler-yayinlar/etkili-sunus-teknikleri/#gorsel_isitsel" TargetMode="External"/><Relationship Id="rId5" Type="http://schemas.openxmlformats.org/officeDocument/2006/relationships/hyperlink" Target="https://w3.bilkent.edu.tr/www/saglik-merkezi/psikolojik-danisma-ve-gelisim-merkezi/koruyucu-onleyici-calismalar/brosurler-yayinlar/etkili-sunus-teknikleri/#sunumun_hazirlanmasi" TargetMode="External"/><Relationship Id="rId4" Type="http://schemas.openxmlformats.org/officeDocument/2006/relationships/hyperlink" Target="https://w3.bilkent.edu.tr/www/saglik-merkezi/psikolojik-danisma-ve-gelisim-merkezi/koruyucu-onleyici-calismalar/brosurler-yayinlar/etkili-sunus-teknikleri/#isin_mutfagi"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3.bilkent.edu.tr/www/saglik-merkezi/psikolojik-danisma-ve-gelisim-merkezi/koruyucu-onleyici-calismalar/brosurler-yayinlar/etkili-sunus-teknikleri/#uygulama_onerileri"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327546"/>
            <a:ext cx="9144000" cy="4930254"/>
          </a:xfrm>
        </p:spPr>
        <p:txBody>
          <a:bodyPr>
            <a:normAutofit fontScale="85000" lnSpcReduction="20000"/>
          </a:bodyPr>
          <a:lstStyle/>
          <a:p>
            <a:pPr algn="ctr"/>
            <a:r>
              <a:rPr lang="tr-TR" sz="2800" b="1" dirty="0" smtClean="0">
                <a:latin typeface="Times New Roman" panose="02020603050405020304" pitchFamily="18" charset="0"/>
                <a:cs typeface="Times New Roman" panose="02020603050405020304" pitchFamily="18" charset="0"/>
              </a:rPr>
              <a:t>T.C.</a:t>
            </a:r>
          </a:p>
          <a:p>
            <a:pPr algn="ctr"/>
            <a:r>
              <a:rPr lang="tr-TR" sz="2800" b="1" dirty="0" smtClean="0">
                <a:latin typeface="Times New Roman" panose="02020603050405020304" pitchFamily="18" charset="0"/>
                <a:cs typeface="Times New Roman" panose="02020603050405020304" pitchFamily="18" charset="0"/>
              </a:rPr>
              <a:t>ONDOKUZ </a:t>
            </a:r>
            <a:r>
              <a:rPr lang="tr-TR" sz="2800" b="1" dirty="0">
                <a:latin typeface="Times New Roman" panose="02020603050405020304" pitchFamily="18" charset="0"/>
                <a:cs typeface="Times New Roman" panose="02020603050405020304" pitchFamily="18" charset="0"/>
              </a:rPr>
              <a:t>MAYIS ÜNİVERSİTESİ</a:t>
            </a:r>
            <a:endParaRPr lang="tr-TR" sz="2800" dirty="0">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İSTATİSTİK BÖLÜMÜ</a:t>
            </a:r>
            <a:endParaRPr lang="tr-TR" sz="2800" dirty="0">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İST382 SUNUM TEKNİKLERİ</a:t>
            </a:r>
            <a:endParaRPr lang="tr-TR" sz="2800" dirty="0">
              <a:latin typeface="Times New Roman" panose="02020603050405020304" pitchFamily="18" charset="0"/>
              <a:cs typeface="Times New Roman" panose="02020603050405020304" pitchFamily="18" charset="0"/>
            </a:endParaRPr>
          </a:p>
          <a:p>
            <a:pPr algn="ctr"/>
            <a:r>
              <a:rPr lang="tr-TR" sz="2800" dirty="0">
                <a:latin typeface="Times New Roman" panose="02020603050405020304" pitchFamily="18" charset="0"/>
                <a:cs typeface="Times New Roman" panose="02020603050405020304" pitchFamily="18" charset="0"/>
              </a:rPr>
              <a:t> </a:t>
            </a:r>
          </a:p>
          <a:p>
            <a:pPr algn="ctr"/>
            <a:r>
              <a:rPr lang="tr-TR" sz="2800" dirty="0">
                <a:latin typeface="Times New Roman" panose="02020603050405020304" pitchFamily="18" charset="0"/>
                <a:cs typeface="Times New Roman" panose="02020603050405020304" pitchFamily="18" charset="0"/>
              </a:rPr>
              <a:t> </a:t>
            </a:r>
          </a:p>
          <a:p>
            <a:pPr algn="ctr"/>
            <a:r>
              <a:rPr lang="tr-TR" sz="2800" b="1" dirty="0">
                <a:latin typeface="Times New Roman" panose="02020603050405020304" pitchFamily="18" charset="0"/>
                <a:cs typeface="Times New Roman" panose="02020603050405020304" pitchFamily="18" charset="0"/>
              </a:rPr>
              <a:t>DERS NOTLARI</a:t>
            </a:r>
          </a:p>
          <a:p>
            <a:pPr algn="ctr"/>
            <a:r>
              <a:rPr lang="tr-TR" dirty="0"/>
              <a:t> </a:t>
            </a:r>
          </a:p>
          <a:p>
            <a:pPr algn="ctr"/>
            <a:r>
              <a:rPr lang="tr-TR" b="1" dirty="0"/>
              <a:t>DOÇ.DOR.EROL TERZİ</a:t>
            </a:r>
          </a:p>
          <a:p>
            <a:pPr algn="ctr"/>
            <a:r>
              <a:rPr lang="tr-TR" b="1" dirty="0"/>
              <a:t>SAMSUN</a:t>
            </a:r>
          </a:p>
          <a:p>
            <a:endParaRPr lang="tr-TR" dirty="0"/>
          </a:p>
        </p:txBody>
      </p:sp>
      <p:sp>
        <p:nvSpPr>
          <p:cNvPr id="4" name="Veri Yer Tutucusu 3"/>
          <p:cNvSpPr>
            <a:spLocks noGrp="1"/>
          </p:cNvSpPr>
          <p:nvPr>
            <p:ph type="dt" sz="half" idx="10"/>
          </p:nvPr>
        </p:nvSpPr>
        <p:spPr/>
        <p:txBody>
          <a:bodyPr/>
          <a:lstStyle/>
          <a:p>
            <a:fld id="{D5E2FDB6-409E-44E7-9863-3BD485E187F7}" type="datetime9">
              <a:rPr lang="tr-TR" smtClean="0"/>
              <a:t>13.04.2023 12:18:56</a:t>
            </a:fld>
            <a:endParaRPr lang="tr-TR"/>
          </a:p>
        </p:txBody>
      </p:sp>
      <p:sp>
        <p:nvSpPr>
          <p:cNvPr id="5" name="Slayt Numarası Yer Tutucusu 4"/>
          <p:cNvSpPr>
            <a:spLocks noGrp="1"/>
          </p:cNvSpPr>
          <p:nvPr>
            <p:ph type="sldNum" sz="quarter" idx="12"/>
          </p:nvPr>
        </p:nvSpPr>
        <p:spPr/>
        <p:txBody>
          <a:bodyPr/>
          <a:lstStyle/>
          <a:p>
            <a:fld id="{636D30CB-2F14-4F89-B819-EB8BCBAF2635}" type="slidenum">
              <a:rPr lang="tr-TR" smtClean="0"/>
              <a:t>1</a:t>
            </a:fld>
            <a:endParaRPr lang="tr-TR"/>
          </a:p>
        </p:txBody>
      </p:sp>
    </p:spTree>
    <p:extLst>
      <p:ext uri="{BB962C8B-B14F-4D97-AF65-F5344CB8AC3E}">
        <p14:creationId xmlns:p14="http://schemas.microsoft.com/office/powerpoint/2010/main" val="565251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10</a:t>
            </a:fld>
            <a:endParaRPr lang="tr-TR"/>
          </a:p>
        </p:txBody>
      </p:sp>
      <p:sp>
        <p:nvSpPr>
          <p:cNvPr id="4" name="Dikdörtgen 3"/>
          <p:cNvSpPr/>
          <p:nvPr/>
        </p:nvSpPr>
        <p:spPr>
          <a:xfrm>
            <a:off x="838201" y="2545746"/>
            <a:ext cx="10748748" cy="3896580"/>
          </a:xfrm>
          <a:prstGeom prst="rect">
            <a:avLst/>
          </a:prstGeom>
        </p:spPr>
        <p:txBody>
          <a:bodyPr wrap="square">
            <a:spAutoFit/>
          </a:bodyPr>
          <a:lstStyle/>
          <a:p>
            <a:pPr algn="just">
              <a:lnSpc>
                <a:spcPct val="107000"/>
              </a:lnSpc>
              <a:spcAft>
                <a:spcPts val="15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Giriş Bölümü</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Etkileyici bir giriş dinleyicinin dikkatini konuya toplamasını sağlar, dinleyiciyi ve sizi rahatlatır, ne anlatılacağını önceden belirler ve mesajınızın önemini açıklar. En kısa sunumlarda bile iyi planlanmış girişlere gereksinim duyulur.</a:t>
            </a:r>
          </a:p>
          <a:p>
            <a:pPr algn="just">
              <a:lnSpc>
                <a:spcPct val="107000"/>
              </a:lnSpc>
              <a:spcAft>
                <a:spcPts val="1500"/>
              </a:spcAft>
            </a:pPr>
            <a:endPar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150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4344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12:19:00</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11</a:t>
            </a:fld>
            <a:endParaRPr lang="tr-TR"/>
          </a:p>
        </p:txBody>
      </p:sp>
      <p:sp>
        <p:nvSpPr>
          <p:cNvPr id="4" name="Dikdörtgen 3"/>
          <p:cNvSpPr/>
          <p:nvPr/>
        </p:nvSpPr>
        <p:spPr>
          <a:xfrm>
            <a:off x="409433" y="614384"/>
            <a:ext cx="11464119" cy="6005234"/>
          </a:xfrm>
          <a:prstGeom prst="rect">
            <a:avLst/>
          </a:prstGeom>
        </p:spPr>
        <p:txBody>
          <a:bodyPr wrap="square">
            <a:spAutoFit/>
          </a:bodyPr>
          <a:lstStyle/>
          <a:p>
            <a:pPr algn="just">
              <a:lnSpc>
                <a:spcPct val="107000"/>
              </a:lnSpc>
              <a:spcAft>
                <a:spcPts val="15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Bir </a:t>
            </a: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soru sorun:</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Kısa cevaplı ya da tepki ölçen bir soru sorun. Dinleyicilerin cevap vermesini istiyorsanız, verilecek cevabın kolay olduğundan emin olun. Evet ya da hayırla, ya da yalnızca el kaldırmayla cevaplanabilecek sorular sorun.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Yanınızdaki insan boğulmaya başlarsa ne yapacağınızı biliyor musunuz?</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Burada olanlardan kimler düzenli spor yapıyor? gibi..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Etkileyici bir gerçeği belirtin:</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Etkileyici bir gerçekle ya da sunumunuzun ana fikrini destekleyen bir istatistikle başlayın.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Bu odadaki her beş kişiden biri gelecekte hava kirliliğinden kaynaklanan sağlık sorunları yaşayacak!</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Son 3 yıl içinde öğrenci sayımız iki katına çıktı.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Fıkra anlatın:</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Fıkra anlatma konuşmacının dinleyiciyi konuya alıştırmasının geleneksel yoludur. Mizah her zaman insanları konuya ısındırmak için etkili bir yoldur. Ancak fıkranın konu ile bağdaşması önemlidir.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5435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12:19:00</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12</a:t>
            </a:fld>
            <a:endParaRPr lang="tr-TR"/>
          </a:p>
        </p:txBody>
      </p:sp>
      <p:sp>
        <p:nvSpPr>
          <p:cNvPr id="4" name="Dikdörtgen 3"/>
          <p:cNvSpPr/>
          <p:nvPr/>
        </p:nvSpPr>
        <p:spPr>
          <a:xfrm>
            <a:off x="1129352" y="1255644"/>
            <a:ext cx="10635018" cy="5146409"/>
          </a:xfrm>
          <a:prstGeom prst="rect">
            <a:avLst/>
          </a:prstGeom>
        </p:spPr>
        <p:txBody>
          <a:bodyPr wrap="square">
            <a:spAutoFit/>
          </a:bodyPr>
          <a:lstStyle/>
          <a:p>
            <a:pPr>
              <a:lnSpc>
                <a:spcPct val="107000"/>
              </a:lnSpc>
              <a:spcAft>
                <a:spcPts val="1500"/>
              </a:spcAft>
            </a:pPr>
            <a:r>
              <a:rPr lang="tr-TR" sz="22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ÖRNEK GİRİŞ;</a:t>
            </a: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Konu başlığı:</a:t>
            </a: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Etkili Sunum Teknikleri</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Dikkat çekici ifade:</a:t>
            </a: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“Burada kaç kişi lezzetli yemek yapmanın sırlarını biliyor?”</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Geçiş:</a:t>
            </a: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“Etkili bir sunum yapmak lezzetli bir yemek yapmaya benzer, ikisinin de mutfağı çok önemlidir”</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Önem:</a:t>
            </a: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“Gerek eğitim gerek iş yaşamınız boyunca, düşünce, araştırma ve çalışmalarınızı aktaracak sunumlar hazırlamanız sizin için kaçınılmaz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Amaç:</a:t>
            </a: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Bu sunumu dinledikten sonra etkili bir sunum hazırlamak için gereken tüm bilgileri öğrenmiş olacaksınız”</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4214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12:19:00</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13</a:t>
            </a:fld>
            <a:endParaRPr lang="tr-TR"/>
          </a:p>
        </p:txBody>
      </p:sp>
      <p:sp>
        <p:nvSpPr>
          <p:cNvPr id="4" name="Dikdörtgen 3"/>
          <p:cNvSpPr/>
          <p:nvPr/>
        </p:nvSpPr>
        <p:spPr>
          <a:xfrm>
            <a:off x="464024" y="1305342"/>
            <a:ext cx="11450472" cy="4524315"/>
          </a:xfrm>
          <a:prstGeom prst="rect">
            <a:avLst/>
          </a:prstGeom>
        </p:spPr>
        <p:txBody>
          <a:bodyPr wrap="square">
            <a:spAutoFit/>
          </a:bodyPr>
          <a:lstStyle/>
          <a:p>
            <a:r>
              <a:rPr lang="tr-TR" sz="2400" b="1" dirty="0" smtClean="0">
                <a:effectLst/>
                <a:latin typeface="Times New Roman" panose="02020603050405020304" pitchFamily="18" charset="0"/>
                <a:ea typeface="Times New Roman" panose="02020603050405020304" pitchFamily="18" charset="0"/>
              </a:rPr>
              <a:t>	Sonuç Bölümü</a:t>
            </a:r>
            <a:r>
              <a:rPr lang="tr-TR" sz="2400" dirty="0" smtClean="0">
                <a:effectLst/>
                <a:latin typeface="Times New Roman" panose="02020603050405020304" pitchFamily="18" charset="0"/>
                <a:ea typeface="Times New Roman" panose="02020603050405020304" pitchFamily="18" charset="0"/>
              </a:rPr>
              <a:t/>
            </a:r>
            <a:br>
              <a:rPr lang="tr-TR" sz="2400" dirty="0" smtClean="0">
                <a:effectLst/>
                <a:latin typeface="Times New Roman" panose="02020603050405020304" pitchFamily="18" charset="0"/>
                <a:ea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rPr>
              <a:t>Sonuç bölümü sunumunuzda ele alınanları ve mesajınızın önemli noktalarını dinleyiciye hatırlatır. Bitiş cümlesini iyi planlamalısınız. Kısa ve yönlendirici olmalısınız.</a:t>
            </a:r>
            <a:br>
              <a:rPr lang="tr-TR" sz="2400" dirty="0" smtClean="0">
                <a:effectLst/>
                <a:latin typeface="Times New Roman" panose="02020603050405020304" pitchFamily="18" charset="0"/>
                <a:ea typeface="Times New Roman" panose="02020603050405020304" pitchFamily="18" charset="0"/>
              </a:rPr>
            </a:br>
            <a:r>
              <a:rPr lang="tr-TR" sz="2400" b="1" dirty="0" smtClean="0">
                <a:effectLst/>
                <a:latin typeface="Times New Roman" panose="02020603050405020304" pitchFamily="18" charset="0"/>
                <a:ea typeface="Times New Roman" panose="02020603050405020304" pitchFamily="18" charset="0"/>
              </a:rPr>
              <a:t>Önemli konuları özetleyin:</a:t>
            </a:r>
            <a:br>
              <a:rPr lang="tr-TR" sz="2400" b="1" dirty="0" smtClean="0">
                <a:effectLst/>
                <a:latin typeface="Times New Roman" panose="02020603050405020304" pitchFamily="18" charset="0"/>
                <a:ea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rPr>
              <a:t>Fazla ayrıntıya girmeden hatırlanması gereken konuları ve neden önemli olduklarını özetleyin. Ana fikirleri yineleyin.</a:t>
            </a:r>
            <a:br>
              <a:rPr lang="tr-TR" sz="2400" dirty="0" smtClean="0">
                <a:effectLst/>
                <a:latin typeface="Times New Roman" panose="02020603050405020304" pitchFamily="18" charset="0"/>
                <a:ea typeface="Times New Roman" panose="02020603050405020304" pitchFamily="18" charset="0"/>
              </a:rPr>
            </a:br>
            <a:r>
              <a:rPr lang="tr-TR" sz="2400" b="1" dirty="0" smtClean="0">
                <a:effectLst/>
                <a:latin typeface="Times New Roman" panose="02020603050405020304" pitchFamily="18" charset="0"/>
                <a:ea typeface="Times New Roman" panose="02020603050405020304" pitchFamily="18" charset="0"/>
              </a:rPr>
              <a:t>Çağrı yapın:</a:t>
            </a:r>
            <a:br>
              <a:rPr lang="tr-TR" sz="2400" b="1" dirty="0" smtClean="0">
                <a:effectLst/>
                <a:latin typeface="Times New Roman" panose="02020603050405020304" pitchFamily="18" charset="0"/>
                <a:ea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rPr>
              <a:t>Düşünceleri değiştirme üzerine planlanmış bir sunum ise savunduğunuz konu hakkında ne yapmaları gerektiğiyle ilgili çağrı yapın. Örneğin; ormanları korumanın doğal hayat üzerindeki etkilerinden bahseden bir sunum yaptıysanız, savunduğunuz konuyu destekleyen bir slogan kullanabilirsiniz, “haydi gelin ormanlarımız için bir fidan da siz dikin!” gibi..</a:t>
            </a:r>
            <a:br>
              <a:rPr lang="tr-TR" sz="2400" dirty="0" smtClean="0">
                <a:effectLst/>
                <a:latin typeface="Times New Roman" panose="02020603050405020304" pitchFamily="18" charset="0"/>
                <a:ea typeface="Times New Roman" panose="02020603050405020304" pitchFamily="18" charset="0"/>
              </a:rPr>
            </a:br>
            <a:endParaRPr lang="tr-TR" sz="2400" dirty="0"/>
          </a:p>
        </p:txBody>
      </p:sp>
    </p:spTree>
    <p:extLst>
      <p:ext uri="{BB962C8B-B14F-4D97-AF65-F5344CB8AC3E}">
        <p14:creationId xmlns:p14="http://schemas.microsoft.com/office/powerpoint/2010/main" val="2626572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12:19:00</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14</a:t>
            </a:fld>
            <a:endParaRPr lang="tr-TR"/>
          </a:p>
        </p:txBody>
      </p:sp>
      <p:sp>
        <p:nvSpPr>
          <p:cNvPr id="4" name="Dikdörtgen 3"/>
          <p:cNvSpPr/>
          <p:nvPr/>
        </p:nvSpPr>
        <p:spPr>
          <a:xfrm>
            <a:off x="1009934" y="1011928"/>
            <a:ext cx="10849970" cy="4814972"/>
          </a:xfrm>
          <a:prstGeom prst="rect">
            <a:avLst/>
          </a:prstGeom>
        </p:spPr>
        <p:txBody>
          <a:bodyPr wrap="square">
            <a:spAutoFit/>
          </a:bodyPr>
          <a:lstStyle/>
          <a:p>
            <a:pPr>
              <a:lnSpc>
                <a:spcPct val="107000"/>
              </a:lnSpc>
              <a:spcAft>
                <a:spcPts val="15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Girişle bağlantı kurun:</a:t>
            </a:r>
            <a:b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Giriş ifadelerinizle uyum sağlarsanız sunumunuz amacına ulaşmış ve iyi planlanmış demektir. Sunumunuzun girişinde kullandığınız öyküyle yeni bir yorum getirecek bir bağlantı kurun.</a:t>
            </a:r>
            <a:b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Sözü dolandırmayın:</a:t>
            </a:r>
            <a:b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Sunum bittikten sonra devam etmeyin. “Bahsetmek istediğim başka bir şey de…” ya da “söylenilmesi gereken diğer bir konu da….” türünden ifadeler kullanmayın. Sonuç bölümünde yeni bir bilgi, özellikle bahsetmeyi unuttuğunuz bir şey sunulmamalıdır.</a:t>
            </a:r>
            <a:b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Aniden durmayın:</a:t>
            </a:r>
            <a:b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Dinleyicinin kafasını kurcalayacak ani bir bitiriş yapmayın. “Tüm söylemem gerekenler bunlar” ya da “Daha iyi hazırlanmadığım için üzgünüm ancak umarım </a:t>
            </a:r>
            <a:r>
              <a:rPr lang="tr-TR"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birşeyler</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anlamışsınızdır” gibi bir özür ifadesi asla kullanmayın.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5322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12:19:00</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15</a:t>
            </a:fld>
            <a:endParaRPr lang="tr-TR"/>
          </a:p>
        </p:txBody>
      </p:sp>
      <p:sp>
        <p:nvSpPr>
          <p:cNvPr id="4" name="Dikdörtgen 3"/>
          <p:cNvSpPr/>
          <p:nvPr/>
        </p:nvSpPr>
        <p:spPr>
          <a:xfrm>
            <a:off x="838199" y="1251994"/>
            <a:ext cx="10748749" cy="4729949"/>
          </a:xfrm>
          <a:prstGeom prst="rect">
            <a:avLst/>
          </a:prstGeom>
        </p:spPr>
        <p:txBody>
          <a:bodyPr wrap="square">
            <a:spAutoFit/>
          </a:bodyPr>
          <a:lstStyle/>
          <a:p>
            <a:pPr>
              <a:lnSpc>
                <a:spcPct val="107000"/>
              </a:lnSpc>
              <a:spcAft>
                <a:spcPts val="1500"/>
              </a:spcAft>
            </a:pPr>
            <a:r>
              <a:rPr lang="tr-TR" sz="2400" b="1" u="sng" dirty="0" smtClean="0">
                <a:effectLst/>
                <a:latin typeface="Times New Roman" panose="02020603050405020304" pitchFamily="18" charset="0"/>
                <a:ea typeface="Times New Roman" panose="02020603050405020304" pitchFamily="18" charset="0"/>
                <a:cs typeface="Times New Roman" panose="02020603050405020304" pitchFamily="18" charset="0"/>
              </a:rPr>
              <a:t>Sunuma yardımcı bu araçları kullanırken nelere dikkat etmeliyiz?</a:t>
            </a:r>
            <a:r>
              <a:rPr lang="tr-TR" sz="24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400" u="sng"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En iyi sunum araçları bile, uygun bir biçimde kullanılmadıklarında, sunuma zarar verebilirler. Bu araçlar sunumu desteklemeli sunumun kendisi olmamalıdır.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Herşeyi</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önceden kontrol edin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Dikkati denetlemek için gereçleri tam zamanında kullanın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Görsel gereçlere yönelerek değil dinleyici ile konuşun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Görsel gereci kullanırken daha sesli konuşun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Görüşü engellemeyin, her yerden rahatça izlenebilsin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Bitirdiğinizde bu yardımcı gereçleri ortadan kaldırın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9913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12:19:00</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16</a:t>
            </a:fld>
            <a:endParaRPr lang="tr-TR"/>
          </a:p>
        </p:txBody>
      </p:sp>
      <p:sp>
        <p:nvSpPr>
          <p:cNvPr id="4" name="Dikdörtgen 3"/>
          <p:cNvSpPr/>
          <p:nvPr/>
        </p:nvSpPr>
        <p:spPr>
          <a:xfrm>
            <a:off x="586854" y="507157"/>
            <a:ext cx="11232107" cy="5408147"/>
          </a:xfrm>
          <a:prstGeom prst="rect">
            <a:avLst/>
          </a:prstGeom>
        </p:spPr>
        <p:txBody>
          <a:bodyPr wrap="square">
            <a:spAutoFit/>
          </a:bodyPr>
          <a:lstStyle/>
          <a:p>
            <a:pPr algn="just">
              <a:lnSpc>
                <a:spcPct val="107000"/>
              </a:lnSpc>
              <a:spcAft>
                <a:spcPts val="15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Uygulama Önerileri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Tekrar, tekrar, tekrar! En az beş ya da altı kez sunumunuzun uygulamasını yapın. Uygulama yaptıkça konuya daha çok hakim olursunuz ve başarı seviyeniz artar. Uygulamalar sanki sunumun yapılacağı odadaki grubun önündeymişsiniz gibi gerçekleştirilebilir.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Uygulamaları gerçek sunumunuza ne kadar yaklaştırırsanız sunumun yapılacağı gün başarısızlık olasılığı o kadar azalır. Etkili bir sonuç için, uygulamalarınızın birinde, sunum yapacağınız mekanın olanaklarını ve sunum sırasında yararlanmayı planladığınız görsel gereçlerin aynılarını kullanmalısınız.</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Uygulama yaparken her yanlış yaptığınızda, tekrar başa dönmeyin. Böyle yaparsanız sunumunuzun bazı bölümleri tekrar nedeniyle daha fazla tanıdık gelir. Uygulamada hata da yapsanız sonuna kadar gidin. Taslağınızda zorlandığınız bölümlere işaret koyun.</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Sunumunuzun süresini hesaplayın. Bu sunumunuzun süre sınırına ve hızına daha duyarlı olmanızı sağlar.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Ayrıntılara dikkat edin ve geri bildirim yaptırın. Deneme sunumunuzu dinleyenlerden öneride bulunmalarını isteyin.</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Ezberlenen sunumlar soğuk, sıkıcı ve doğallıktan uzaktır.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5286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TEŞEKKÜRLER…</a:t>
            </a:r>
            <a:endParaRPr lang="tr-TR" dirty="0"/>
          </a:p>
        </p:txBody>
      </p:sp>
      <p:sp>
        <p:nvSpPr>
          <p:cNvPr id="4" name="Veri Yer Tutucusu 3"/>
          <p:cNvSpPr>
            <a:spLocks noGrp="1"/>
          </p:cNvSpPr>
          <p:nvPr>
            <p:ph type="dt" sz="half" idx="10"/>
          </p:nvPr>
        </p:nvSpPr>
        <p:spPr/>
        <p:txBody>
          <a:bodyPr/>
          <a:lstStyle/>
          <a:p>
            <a:fld id="{AD87D74C-59A4-41BA-A391-C36E8686221D}" type="datetime9">
              <a:rPr lang="tr-TR" smtClean="0"/>
              <a:t>13.04.2023 12:19:00</a:t>
            </a:fld>
            <a:endParaRPr lang="tr-TR"/>
          </a:p>
        </p:txBody>
      </p:sp>
      <p:sp>
        <p:nvSpPr>
          <p:cNvPr id="5" name="Slayt Numarası Yer Tutucusu 4"/>
          <p:cNvSpPr>
            <a:spLocks noGrp="1"/>
          </p:cNvSpPr>
          <p:nvPr>
            <p:ph type="sldNum" sz="quarter" idx="12"/>
          </p:nvPr>
        </p:nvSpPr>
        <p:spPr/>
        <p:txBody>
          <a:bodyPr/>
          <a:lstStyle/>
          <a:p>
            <a:fld id="{636D30CB-2F14-4F89-B819-EB8BCBAF2635}" type="slidenum">
              <a:rPr lang="tr-TR" smtClean="0"/>
              <a:t>17</a:t>
            </a:fld>
            <a:endParaRPr lang="tr-TR"/>
          </a:p>
        </p:txBody>
      </p:sp>
    </p:spTree>
    <p:extLst>
      <p:ext uri="{BB962C8B-B14F-4D97-AF65-F5344CB8AC3E}">
        <p14:creationId xmlns:p14="http://schemas.microsoft.com/office/powerpoint/2010/main" val="4152907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F641543-C206-4848-AD6E-2EEC3B444936}"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2</a:t>
            </a:fld>
            <a:endParaRPr lang="tr-TR"/>
          </a:p>
        </p:txBody>
      </p:sp>
      <p:sp>
        <p:nvSpPr>
          <p:cNvPr id="4" name="Dikdörtgen 3"/>
          <p:cNvSpPr/>
          <p:nvPr/>
        </p:nvSpPr>
        <p:spPr>
          <a:xfrm>
            <a:off x="1596788" y="1921632"/>
            <a:ext cx="9594376" cy="4002699"/>
          </a:xfrm>
          <a:prstGeom prst="rect">
            <a:avLst/>
          </a:prstGeom>
        </p:spPr>
        <p:txBody>
          <a:bodyPr wrap="square">
            <a:spAutoFit/>
          </a:bodyPr>
          <a:lstStyle/>
          <a:p>
            <a:pPr algn="just">
              <a:lnSpc>
                <a:spcPct val="107000"/>
              </a:lnSpc>
              <a:spcAft>
                <a:spcPts val="1125"/>
              </a:spcAft>
            </a:pPr>
            <a:r>
              <a:rPr lang="tr-TR" sz="3600" kern="1800" dirty="0" smtClean="0">
                <a:effectLst/>
                <a:latin typeface="Arial" panose="020B0604020202020204" pitchFamily="34" charset="0"/>
                <a:ea typeface="Times New Roman" panose="02020603050405020304" pitchFamily="18" charset="0"/>
                <a:cs typeface="Times New Roman" panose="02020603050405020304" pitchFamily="18" charset="0"/>
              </a:rPr>
              <a:t>Etkili Sunuş Teknikleri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u="sng" dirty="0" smtClean="0">
                <a:solidFill>
                  <a:srgbClr val="2D88CE"/>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Sunum kaygısını anlama ve denetleme.</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u="sng" dirty="0" smtClean="0">
                <a:solidFill>
                  <a:srgbClr val="2D88CE"/>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İyi bir konuşmacı olabilmek için geliştirmeniz gereken özelliklerin farkına varmak.</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u="sng" dirty="0" smtClean="0">
                <a:solidFill>
                  <a:srgbClr val="2D88CE"/>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İşin mutfağı – Sunuma hazırlık</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u="sng" dirty="0" smtClean="0">
                <a:solidFill>
                  <a:srgbClr val="2D88CE"/>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Sunumun hazırlanması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u="sng" dirty="0" smtClean="0">
                <a:solidFill>
                  <a:srgbClr val="2D88CE"/>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Görsel ve işitsel araçların seçimi ve kullanımı</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380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3</a:t>
            </a:fld>
            <a:endParaRPr lang="tr-TR"/>
          </a:p>
        </p:txBody>
      </p:sp>
      <p:sp>
        <p:nvSpPr>
          <p:cNvPr id="4" name="Dikdörtgen 3"/>
          <p:cNvSpPr/>
          <p:nvPr/>
        </p:nvSpPr>
        <p:spPr>
          <a:xfrm>
            <a:off x="1050878" y="2213860"/>
            <a:ext cx="10302922" cy="3672159"/>
          </a:xfrm>
          <a:prstGeom prst="rect">
            <a:avLst/>
          </a:prstGeom>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tr-TR" sz="2800" u="sng" dirty="0" smtClean="0">
                <a:solidFill>
                  <a:srgbClr val="2D88CE"/>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Uygulama önerileri</a:t>
            </a:r>
            <a:endParaRPr lang="tr-TR"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Bir topluluğun önünde konuşma yapmak, insanlara hitap etmek, görüşlerinizi ya da çalışmalarınızı dinleyenlere etkili biçimde aktarabilmek gerek eğitim hayatınız boyunca gerek gelecekte iş yaşamında sizin için büyük önem taşıyor ya da taşıyacak öyle değil mi? Yapacağınız sunum ne kadar etkili olursa, düşüncelerinizi aktarmada bazen de dinleyicileri ikna etmede o kadar başarılı olursunuz.</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9789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4</a:t>
            </a:fld>
            <a:endParaRPr lang="tr-TR"/>
          </a:p>
        </p:txBody>
      </p:sp>
      <p:sp>
        <p:nvSpPr>
          <p:cNvPr id="4" name="Dikdörtgen 3"/>
          <p:cNvSpPr/>
          <p:nvPr/>
        </p:nvSpPr>
        <p:spPr>
          <a:xfrm>
            <a:off x="775648" y="910855"/>
            <a:ext cx="10980761" cy="5916363"/>
          </a:xfrm>
          <a:prstGeom prst="rect">
            <a:avLst/>
          </a:prstGeom>
        </p:spPr>
        <p:txBody>
          <a:bodyPr wrap="square">
            <a:spAutoFit/>
          </a:bodyPr>
          <a:lstStyle/>
          <a:p>
            <a:pPr algn="just">
              <a:lnSpc>
                <a:spcPct val="107000"/>
              </a:lnSpc>
              <a:spcAft>
                <a:spcPts val="15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Sunum kaygısını anlama ve denetleme.</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effectLst/>
                <a:latin typeface="Times New Roman" panose="02020603050405020304" pitchFamily="18" charset="0"/>
                <a:ea typeface="Times New Roman" panose="02020603050405020304" pitchFamily="18" charset="0"/>
              </a:rPr>
              <a:t>İyi bir sunum yapmanın önünde duruma bakış açımızdan kaynaklanan bazı engeller vardır. Örneğin; iyi bir konuşmacının </a:t>
            </a:r>
            <a:r>
              <a:rPr lang="tr-TR" sz="2800" dirty="0" err="1" smtClean="0">
                <a:effectLst/>
                <a:latin typeface="Times New Roman" panose="02020603050405020304" pitchFamily="18" charset="0"/>
                <a:ea typeface="Times New Roman" panose="02020603050405020304" pitchFamily="18" charset="0"/>
              </a:rPr>
              <a:t>hic</a:t>
            </a:r>
            <a:r>
              <a:rPr lang="tr-TR" sz="2800" dirty="0" smtClean="0">
                <a:effectLst/>
                <a:latin typeface="Times New Roman" panose="02020603050405020304" pitchFamily="18" charset="0"/>
                <a:ea typeface="Times New Roman" panose="02020603050405020304" pitchFamily="18" charset="0"/>
              </a:rPr>
              <a:t> heyecanlanmaması gerektiğine ilişkin yanlış inanç duygularınızın, bedeninizin ve sonuçta performansınızın en büyük düşmanıdır. Sınıfta arkadaşlarınızın ve öğretmenin karşısına çıktığınızda kalbinizin hızla çarpması, ağzınızın kuruması, soluk alıp vermede güçlük çekmeniz, ellerinizin bacaklarınızın titremesi veya kaskatı kesilmesi, sesinizin çatallanması, terden sırılsıklam olmanız, söyleyeceklerinizi unutmanız </a:t>
            </a:r>
            <a:r>
              <a:rPr lang="tr-TR" sz="2800" b="1" dirty="0" smtClean="0">
                <a:effectLst/>
                <a:latin typeface="Times New Roman" panose="02020603050405020304" pitchFamily="18" charset="0"/>
                <a:ea typeface="Times New Roman" panose="02020603050405020304" pitchFamily="18" charset="0"/>
              </a:rPr>
              <a:t>yani sunum esnasında yaşadığınız kaygı, performansınızı sergilemek durumunda olduğunuzda yaşadığınız bedensel, duygusal ve zihinsel değişimlerle kendini gösteren bir </a:t>
            </a:r>
            <a:r>
              <a:rPr lang="tr-TR" sz="2800" b="1" dirty="0" err="1" smtClean="0">
                <a:effectLst/>
                <a:latin typeface="Times New Roman" panose="02020603050405020304" pitchFamily="18" charset="0"/>
                <a:ea typeface="Times New Roman" panose="02020603050405020304" pitchFamily="18" charset="0"/>
              </a:rPr>
              <a:t>uyarılmışlık</a:t>
            </a:r>
            <a:r>
              <a:rPr lang="tr-TR" sz="2800" b="1" dirty="0" smtClean="0">
                <a:effectLst/>
                <a:latin typeface="Times New Roman" panose="02020603050405020304" pitchFamily="18" charset="0"/>
                <a:ea typeface="Times New Roman" panose="02020603050405020304" pitchFamily="18" charset="0"/>
              </a:rPr>
              <a:t> durumudur.</a:t>
            </a:r>
            <a:r>
              <a:rPr lang="tr-TR" sz="2800" dirty="0" smtClean="0">
                <a:effectLst/>
                <a:latin typeface="Times New Roman" panose="02020603050405020304" pitchFamily="18" charset="0"/>
                <a:ea typeface="Times New Roman" panose="02020603050405020304" pitchFamily="18" charset="0"/>
              </a:rPr>
              <a:t> Ve </a:t>
            </a:r>
            <a:r>
              <a:rPr lang="tr-TR" sz="2800" dirty="0" err="1" smtClean="0">
                <a:effectLst/>
                <a:latin typeface="Times New Roman" panose="02020603050405020304" pitchFamily="18" charset="0"/>
                <a:ea typeface="Times New Roman" panose="02020603050405020304" pitchFamily="18" charset="0"/>
              </a:rPr>
              <a:t>tamamiyle</a:t>
            </a:r>
            <a:r>
              <a:rPr lang="tr-TR" sz="2800" dirty="0" smtClean="0">
                <a:effectLst/>
                <a:latin typeface="Times New Roman" panose="02020603050405020304" pitchFamily="18" charset="0"/>
                <a:ea typeface="Times New Roman" panose="02020603050405020304" pitchFamily="18" charset="0"/>
              </a:rPr>
              <a:t> normaldir! Merak etmeyin bu belirtileri yalnızca siz yaşamıyorsunuz. </a:t>
            </a:r>
            <a:endParaRPr lang="tr-TR" sz="2800" dirty="0"/>
          </a:p>
        </p:txBody>
      </p:sp>
    </p:spTree>
    <p:extLst>
      <p:ext uri="{BB962C8B-B14F-4D97-AF65-F5344CB8AC3E}">
        <p14:creationId xmlns:p14="http://schemas.microsoft.com/office/powerpoint/2010/main" val="1759455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5</a:t>
            </a:fld>
            <a:endParaRPr lang="tr-TR"/>
          </a:p>
        </p:txBody>
      </p:sp>
      <p:sp>
        <p:nvSpPr>
          <p:cNvPr id="5" name="Rectangle 1"/>
          <p:cNvSpPr>
            <a:spLocks noChangeArrowheads="1"/>
          </p:cNvSpPr>
          <p:nvPr/>
        </p:nvSpPr>
        <p:spPr bwMode="auto">
          <a:xfrm>
            <a:off x="239152" y="1179862"/>
            <a:ext cx="11240086"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İyi bir konuşmacı olabilmek için geliştirmeniz gereken özelliklerin farkına varmak.</a:t>
            </a:r>
            <a:endParaRPr kumimoji="0" lang="tr-TR" altLang="tr-TR" sz="2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Şimdi sizi iyi bir konuşmacı yapan özelliklerinizi ve daha iyi bir konuşmacı olmanız için geliştirmeniz gereken özelliklerinizi şöyle bir düşünün ve aşağıdaki çizelgeye not edin!</a:t>
            </a:r>
          </a:p>
          <a:p>
            <a:pPr marL="0" marR="0" lvl="0" indent="0" algn="just" defTabSz="914400" rtl="0" eaLnBrk="0" fontAlgn="base" latinLnBrk="0" hangingPunct="0">
              <a:lnSpc>
                <a:spcPct val="100000"/>
              </a:lnSpc>
              <a:spcBef>
                <a:spcPct val="0"/>
              </a:spcBef>
              <a:spcAft>
                <a:spcPct val="0"/>
              </a:spcAft>
              <a:buClrTx/>
              <a:buSzTx/>
              <a:buFontTx/>
              <a:buNone/>
              <a:tabLst/>
            </a:pPr>
            <a:endParaRPr lang="tr-TR" altLang="tr-TR" sz="2800" dirty="0" smtClean="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tr-TR" altLang="tr-TR" sz="2800" dirty="0" smtClean="0">
                <a:latin typeface="Calibri" panose="020F0502020204030204" pitchFamily="34" charset="0"/>
                <a:ea typeface="Times New Roman" panose="02020603050405020304" pitchFamily="18" charset="0"/>
                <a:cs typeface="Times New Roman" panose="02020603050405020304" pitchFamily="18" charset="0"/>
              </a:rPr>
              <a:t>Artılarım                                 Eksilerim</a:t>
            </a:r>
            <a:endParaRPr kumimoji="0" lang="tr-TR" altLang="tr-T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800" b="0" i="0" u="none" strike="noStrike" cap="none" normalizeH="0" baseline="0" dirty="0" smtClean="0">
                <a:ln>
                  <a:noFill/>
                </a:ln>
                <a:solidFill>
                  <a:schemeClr val="tx1"/>
                </a:solidFill>
                <a:effectLst/>
                <a:latin typeface="Arial" panose="020B0604020202020204" pitchFamily="34" charset="0"/>
              </a:rPr>
              <a:t>……                                   ………     </a:t>
            </a:r>
          </a:p>
        </p:txBody>
      </p:sp>
    </p:spTree>
    <p:extLst>
      <p:ext uri="{BB962C8B-B14F-4D97-AF65-F5344CB8AC3E}">
        <p14:creationId xmlns:p14="http://schemas.microsoft.com/office/powerpoint/2010/main" val="1943383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6</a:t>
            </a:fld>
            <a:endParaRPr lang="tr-TR"/>
          </a:p>
        </p:txBody>
      </p:sp>
      <p:sp>
        <p:nvSpPr>
          <p:cNvPr id="4" name="Dikdörtgen 3"/>
          <p:cNvSpPr/>
          <p:nvPr/>
        </p:nvSpPr>
        <p:spPr>
          <a:xfrm>
            <a:off x="838201" y="981407"/>
            <a:ext cx="11089942" cy="6102953"/>
          </a:xfrm>
          <a:prstGeom prst="rect">
            <a:avLst/>
          </a:prstGeom>
        </p:spPr>
        <p:txBody>
          <a:bodyPr wrap="square">
            <a:spAutoFit/>
          </a:bodyPr>
          <a:lstStyle/>
          <a:p>
            <a:pPr algn="just">
              <a:lnSpc>
                <a:spcPct val="107000"/>
              </a:lnSpc>
              <a:spcAft>
                <a:spcPts val="15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İşin mutfağı – Sunuma hazırlık</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Sunumunuzu yaptığınız zaman hazırlık için harcadığınız her dakikanın değerini daha iyi anlayacaksınız. İyi bir yemek sofraya gelmeden önce hangi aşamalardan geçiyor, nasıl bir tabakta, nasıl bir masada ve kimlere sunuluyorsa, etkili bir sunum yapmak için de benzeri unsurlara dikkat edilmesi yani işin mutfağına önem verilmesi gerekir. İşin mutfağı dediğimiz bu hazırlıklar şunlardır;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Sunumun amacını belirleyin</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Sunumunuzun planlamasını yapın</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tabLst>
                <a:tab pos="4572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Sunum yapacağınız yeri ve kullanacağınız teknik donanımı tanıyın</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800" dirty="0" smtClean="0">
                <a:latin typeface="Times New Roman" panose="02020603050405020304" pitchFamily="18" charset="0"/>
                <a:ea typeface="Times New Roman" panose="02020603050405020304" pitchFamily="18" charset="0"/>
              </a:rPr>
              <a:t>. </a:t>
            </a:r>
            <a:r>
              <a:rPr lang="tr-TR" sz="2800" dirty="0" smtClean="0">
                <a:effectLst/>
                <a:latin typeface="Times New Roman" panose="02020603050405020304" pitchFamily="18" charset="0"/>
                <a:ea typeface="Times New Roman" panose="02020603050405020304" pitchFamily="18" charset="0"/>
              </a:rPr>
              <a:t>Sunum yapacağınız dinleyiciler hakkında bilgi sahibi olun.</a:t>
            </a:r>
            <a:r>
              <a:rPr lang="tr-TR" dirty="0" smtClean="0">
                <a:effectLst/>
                <a:latin typeface="Times New Roman" panose="02020603050405020304" pitchFamily="18" charset="0"/>
                <a:ea typeface="Times New Roman" panose="02020603050405020304" pitchFamily="18" charset="0"/>
              </a:rPr>
              <a:t/>
            </a:r>
            <a:br>
              <a:rPr lang="tr-TR" dirty="0" smtClean="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2833216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7</a:t>
            </a:fld>
            <a:endParaRPr lang="tr-TR"/>
          </a:p>
        </p:txBody>
      </p:sp>
      <p:sp>
        <p:nvSpPr>
          <p:cNvPr id="4" name="Dikdörtgen 3"/>
          <p:cNvSpPr/>
          <p:nvPr/>
        </p:nvSpPr>
        <p:spPr>
          <a:xfrm>
            <a:off x="668740" y="1804838"/>
            <a:ext cx="11122926" cy="4411144"/>
          </a:xfrm>
          <a:prstGeom prst="rect">
            <a:avLst/>
          </a:prstGeom>
        </p:spPr>
        <p:txBody>
          <a:bodyPr wrap="square">
            <a:spAutoFit/>
          </a:bodyPr>
          <a:lstStyle/>
          <a:p>
            <a:pPr algn="just">
              <a:lnSpc>
                <a:spcPct val="107000"/>
              </a:lnSpc>
              <a:spcAft>
                <a:spcPts val="15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Sunumun Hazırlanması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Etkili bir sunum herkesin dikkatini çeken bir girişten, sunmak istediğiniz bilgiye uyan bir yapıdan ve sunumunuzun ana konusunu özetleyen sonuç bölümlerinden oluşmalıdır. Kitapçığınızın bu bölümünde sunum, giriş gelişme ve sonuç bölümleriyle ele alınacaktır. Sunumunuzun merkezi gelişme bölümü olduğundan </a:t>
            </a: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giriş ve sonuç bölümlerini hazırlamadan önce sunumunuzun gelişme bölümünü hazırlamak genellikle daha kolaydır. Gelişme bölümünü hazırlarken, giriş ve sonuç bölümlerine ilişkin aklınıza çok iyi fikirler gelebilir.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50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8</a:t>
            </a:fld>
            <a:endParaRPr lang="tr-TR"/>
          </a:p>
        </p:txBody>
      </p:sp>
      <p:sp>
        <p:nvSpPr>
          <p:cNvPr id="4" name="Dikdörtgen 3"/>
          <p:cNvSpPr/>
          <p:nvPr/>
        </p:nvSpPr>
        <p:spPr>
          <a:xfrm>
            <a:off x="1091821" y="1656656"/>
            <a:ext cx="10727139" cy="4872168"/>
          </a:xfrm>
          <a:prstGeom prst="rect">
            <a:avLst/>
          </a:prstGeom>
        </p:spPr>
        <p:txBody>
          <a:bodyPr wrap="square">
            <a:spAutoFit/>
          </a:bodyPr>
          <a:lstStyle/>
          <a:p>
            <a:pPr algn="just">
              <a:lnSpc>
                <a:spcPct val="107000"/>
              </a:lnSpc>
              <a:spcAft>
                <a:spcPts val="15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Gelişme Bölümü</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Sunumunuzun gelişme bölümü iletmek istediğiniz önemli konuları ve bunları destekleyen verileri içermelidir. Amacınıza, dinleyicinize ve kişisel sunum tarzınıza en iyi uyan düzenlemeyi seçmeniz gerekir. Bilgiyi mantıklıca sunmanın birçok yolu vardır. Sunumunuza uyan bir biçim seçmelisiniz. Örneğin dinleyicinizi bir konuya inandırmak istiyorsanız ikna edici bir biçim seçebilirsiniz. İkinci olarak dinleyiciyi özel bir konuda eğitmek için olayı tarihi seyrine göre anlatmayı seçebilirsiniz. Seçtiğiniz biçim çerçevesinde sunumun önemli konularını yazdıktan sonra bunları verilerle desteklemelisiniz.</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0720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C6F6CB-688F-412B-BDB7-C9E58F9736C3}" type="datetime9">
              <a:rPr lang="tr-TR" smtClean="0"/>
              <a:t>13.04.2023 12:18:57</a:t>
            </a:fld>
            <a:endParaRPr lang="tr-TR"/>
          </a:p>
        </p:txBody>
      </p:sp>
      <p:sp>
        <p:nvSpPr>
          <p:cNvPr id="3" name="Slayt Numarası Yer Tutucusu 2"/>
          <p:cNvSpPr>
            <a:spLocks noGrp="1"/>
          </p:cNvSpPr>
          <p:nvPr>
            <p:ph type="sldNum" sz="quarter" idx="12"/>
          </p:nvPr>
        </p:nvSpPr>
        <p:spPr/>
        <p:txBody>
          <a:bodyPr/>
          <a:lstStyle/>
          <a:p>
            <a:fld id="{636D30CB-2F14-4F89-B819-EB8BCBAF2635}" type="slidenum">
              <a:rPr lang="tr-TR" smtClean="0"/>
              <a:t>9</a:t>
            </a:fld>
            <a:endParaRPr lang="tr-TR"/>
          </a:p>
        </p:txBody>
      </p:sp>
      <p:sp>
        <p:nvSpPr>
          <p:cNvPr id="4" name="Dikdörtgen 3"/>
          <p:cNvSpPr/>
          <p:nvPr/>
        </p:nvSpPr>
        <p:spPr>
          <a:xfrm>
            <a:off x="1032681" y="662484"/>
            <a:ext cx="10126638" cy="5693866"/>
          </a:xfrm>
          <a:prstGeom prst="rect">
            <a:avLst/>
          </a:prstGeom>
        </p:spPr>
        <p:txBody>
          <a:bodyPr wrap="square">
            <a:spAutoFit/>
          </a:bodyPr>
          <a:lstStyle/>
          <a:p>
            <a:r>
              <a:rPr lang="tr-TR" sz="2800" b="1" u="sng" dirty="0" smtClean="0">
                <a:effectLst/>
                <a:latin typeface="Times New Roman" panose="02020603050405020304" pitchFamily="18" charset="0"/>
                <a:ea typeface="Times New Roman" panose="02020603050405020304" pitchFamily="18" charset="0"/>
              </a:rPr>
              <a:t>En genel destekleyici veri çeşitleri</a:t>
            </a:r>
            <a:r>
              <a:rPr lang="tr-TR" sz="2800" dirty="0" smtClean="0">
                <a:effectLst/>
                <a:latin typeface="Times New Roman" panose="02020603050405020304" pitchFamily="18" charset="0"/>
                <a:ea typeface="Times New Roman" panose="02020603050405020304" pitchFamily="18" charset="0"/>
              </a:rPr>
              <a:t/>
            </a:r>
            <a:br>
              <a:rPr lang="tr-TR" sz="2800" dirty="0" smtClean="0">
                <a:effectLst/>
                <a:latin typeface="Times New Roman" panose="02020603050405020304" pitchFamily="18" charset="0"/>
                <a:ea typeface="Times New Roman" panose="02020603050405020304" pitchFamily="18" charset="0"/>
              </a:rPr>
            </a:br>
            <a:r>
              <a:rPr lang="tr-TR" sz="2800" b="1" dirty="0" smtClean="0">
                <a:effectLst/>
                <a:latin typeface="Times New Roman" panose="02020603050405020304" pitchFamily="18" charset="0"/>
                <a:ea typeface="Times New Roman" panose="02020603050405020304" pitchFamily="18" charset="0"/>
              </a:rPr>
              <a:t>İstatistikler;</a:t>
            </a:r>
            <a:r>
              <a:rPr lang="tr-TR" sz="2800" dirty="0" smtClean="0">
                <a:effectLst/>
                <a:latin typeface="Times New Roman" panose="02020603050405020304" pitchFamily="18" charset="0"/>
                <a:ea typeface="Times New Roman" panose="02020603050405020304" pitchFamily="18" charset="0"/>
              </a:rPr>
              <a:t> sayılar, oranlar gerçeklerdir. İfadelerinize inandırıcılık kazandırırlar ve düşüncelerinizin gerçek gibi algılanmasını sağlarlar. Bir çok dinleyici, ” yapılan son bir çalışma göstermiştir ki …” diye başlayan bir ifadeye inanacaktır.</a:t>
            </a:r>
            <a:br>
              <a:rPr lang="tr-TR" sz="2800" dirty="0" smtClean="0">
                <a:effectLst/>
                <a:latin typeface="Times New Roman" panose="02020603050405020304" pitchFamily="18" charset="0"/>
                <a:ea typeface="Times New Roman" panose="02020603050405020304" pitchFamily="18" charset="0"/>
              </a:rPr>
            </a:br>
            <a:r>
              <a:rPr lang="tr-TR" sz="2800" b="1" dirty="0" smtClean="0">
                <a:effectLst/>
                <a:latin typeface="Times New Roman" panose="02020603050405020304" pitchFamily="18" charset="0"/>
                <a:ea typeface="Times New Roman" panose="02020603050405020304" pitchFamily="18" charset="0"/>
              </a:rPr>
              <a:t>Örnekler;</a:t>
            </a:r>
            <a:r>
              <a:rPr lang="tr-TR" sz="2800" dirty="0" smtClean="0">
                <a:effectLst/>
                <a:latin typeface="Times New Roman" panose="02020603050405020304" pitchFamily="18" charset="0"/>
                <a:ea typeface="Times New Roman" panose="02020603050405020304" pitchFamily="18" charset="0"/>
              </a:rPr>
              <a:t> bir olayın ya da nesnenin temsilcileridir. Örnekleri karmaşık bir ifadeyi netleştirmek ya da belirli bir uygulamayı çeşitlendirmek ve başka durumlara </a:t>
            </a:r>
            <a:r>
              <a:rPr lang="tr-TR" sz="2800" dirty="0" err="1" smtClean="0">
                <a:effectLst/>
                <a:latin typeface="Times New Roman" panose="02020603050405020304" pitchFamily="18" charset="0"/>
                <a:ea typeface="Times New Roman" panose="02020603050405020304" pitchFamily="18" charset="0"/>
              </a:rPr>
              <a:t>genellenebilmesini</a:t>
            </a:r>
            <a:r>
              <a:rPr lang="tr-TR" sz="2800" dirty="0" smtClean="0">
                <a:effectLst/>
                <a:latin typeface="Times New Roman" panose="02020603050405020304" pitchFamily="18" charset="0"/>
                <a:ea typeface="Times New Roman" panose="02020603050405020304" pitchFamily="18" charset="0"/>
              </a:rPr>
              <a:t> kolaylaştırmak için kullanın. Örnekleri daha etkileyici yapmanın başka bir yolu kişisel deneyimlerinizden faydalanmanızdır.</a:t>
            </a:r>
            <a:br>
              <a:rPr lang="tr-TR" sz="2800" dirty="0" smtClean="0">
                <a:effectLst/>
                <a:latin typeface="Times New Roman" panose="02020603050405020304" pitchFamily="18" charset="0"/>
                <a:ea typeface="Times New Roman" panose="02020603050405020304" pitchFamily="18" charset="0"/>
              </a:rPr>
            </a:br>
            <a:r>
              <a:rPr lang="tr-TR" sz="2800" b="1" dirty="0" smtClean="0">
                <a:effectLst/>
                <a:latin typeface="Times New Roman" panose="02020603050405020304" pitchFamily="18" charset="0"/>
                <a:ea typeface="Times New Roman" panose="02020603050405020304" pitchFamily="18" charset="0"/>
              </a:rPr>
              <a:t>Öyküler;</a:t>
            </a:r>
            <a:r>
              <a:rPr lang="tr-TR" sz="2800" dirty="0" smtClean="0">
                <a:effectLst/>
                <a:latin typeface="Times New Roman" panose="02020603050405020304" pitchFamily="18" charset="0"/>
                <a:ea typeface="Times New Roman" panose="02020603050405020304" pitchFamily="18" charset="0"/>
              </a:rPr>
              <a:t> belli bir konuyu pekiştirmeye yarayan genişletilmiş örneklerdir. Genellikle dinleyici tarafından hoş karşılanır çünkü insanlar öykü dinlemeyi severler. Ancak gereğinden </a:t>
            </a:r>
            <a:endParaRPr lang="tr-TR" sz="2800" dirty="0"/>
          </a:p>
        </p:txBody>
      </p:sp>
    </p:spTree>
    <p:extLst>
      <p:ext uri="{BB962C8B-B14F-4D97-AF65-F5344CB8AC3E}">
        <p14:creationId xmlns:p14="http://schemas.microsoft.com/office/powerpoint/2010/main" val="114313400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TotalTime>
  <Words>299</Words>
  <Application>Microsoft Office PowerPoint</Application>
  <PresentationFormat>Özel</PresentationFormat>
  <Paragraphs>100</Paragraphs>
  <Slides>17</Slides>
  <Notes>1</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Erol</dc:creator>
  <cp:lastModifiedBy>user</cp:lastModifiedBy>
  <cp:revision>7</cp:revision>
  <dcterms:created xsi:type="dcterms:W3CDTF">2022-04-07T08:42:55Z</dcterms:created>
  <dcterms:modified xsi:type="dcterms:W3CDTF">2023-04-13T09:21:18Z</dcterms:modified>
</cp:coreProperties>
</file>