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69" r:id="rId2"/>
    <p:sldId id="257" r:id="rId3"/>
    <p:sldId id="271" r:id="rId4"/>
    <p:sldId id="272" r:id="rId5"/>
    <p:sldId id="273" r:id="rId6"/>
    <p:sldId id="274" r:id="rId7"/>
    <p:sldId id="275" r:id="rId8"/>
    <p:sldId id="276" r:id="rId9"/>
    <p:sldId id="285" r:id="rId10"/>
    <p:sldId id="278" r:id="rId11"/>
    <p:sldId id="279" r:id="rId12"/>
    <p:sldId id="280" r:id="rId13"/>
    <p:sldId id="281" r:id="rId14"/>
    <p:sldId id="282" r:id="rId15"/>
    <p:sldId id="283" r:id="rId16"/>
    <p:sldId id="284" r:id="rId17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71" d="100"/>
          <a:sy n="71" d="100"/>
        </p:scale>
        <p:origin x="126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=""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3.12.2020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19C084-4CC6-4C6F-B121-545246743B84}" type="datetimeFigureOut">
              <a:rPr lang="en-US" smtClean="0"/>
              <a:t>12/3/2020</a:t>
            </a:fld>
            <a:endParaRPr lang="en-US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BC6621-EA37-43F0-9FD6-D77D730E7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086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=""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=""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=""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=""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=""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=""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=""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=""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=""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=""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=""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=""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=""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=""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=""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=""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Tarımsal Yapılar ve Sulama Bölümü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=""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ZİRAAT FAKÜLTESİ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=""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9780" y="4437112"/>
            <a:ext cx="6096000" cy="744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dirty="0" smtClean="0"/>
              <a:t>TYS-624 Yüzey </a:t>
            </a:r>
            <a:r>
              <a:rPr lang="tr-TR" dirty="0"/>
              <a:t>Sulama Sistemlerinin </a:t>
            </a:r>
            <a:r>
              <a:rPr lang="tr-TR" dirty="0" smtClean="0"/>
              <a:t>Planlanması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=""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Doç. Dr. Kadir Ersin TEMİZEL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864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=""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sz="4400" dirty="0"/>
              <a:t>Yüzey sulamaya ilişkin parametrelerin belirlenmesi</a:t>
            </a:r>
            <a:endParaRPr lang="tr-TR" altLang="tr-TR" sz="4400" dirty="0"/>
          </a:p>
        </p:txBody>
      </p:sp>
      <p:sp>
        <p:nvSpPr>
          <p:cNvPr id="6147" name="Rectangle 3">
            <a:extLst>
              <a:ext uri="{FF2B5EF4-FFF2-40B4-BE49-F238E27FC236}">
                <a16:creationId xmlns=""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 smtClean="0"/>
              <a:t>Hafta-1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=""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=""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sz="3200" b="1" dirty="0"/>
              <a:t>TYS-624 Yüzey Sulama Sistemlerinin Planlanması</a:t>
            </a:r>
            <a:endParaRPr lang="tr-TR" altLang="tr-TR" sz="3200" b="1"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9pPr>
          </a:lstStyle>
          <a:p>
            <a:fld id="{494ECA4B-285A-4223-AB2D-C99EB0E4431E}" type="slidenum">
              <a:rPr lang="en-US" sz="140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</a:t>
            </a:fld>
            <a:endParaRPr lang="en-US" sz="1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97284" name="Text Box 4"/>
          <p:cNvSpPr txBox="1">
            <a:spLocks noChangeArrowheads="1"/>
          </p:cNvSpPr>
          <p:nvPr/>
        </p:nvSpPr>
        <p:spPr bwMode="auto">
          <a:xfrm>
            <a:off x="1905000" y="1828800"/>
            <a:ext cx="5637213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4800" b="1">
                <a:effectLst>
                  <a:outerShdw blurRad="38100" dist="38100" dir="2700000" algn="tl">
                    <a:srgbClr val="000000"/>
                  </a:outerShdw>
                </a:effectLst>
              </a:rPr>
              <a:t>Surface Irrigation</a:t>
            </a:r>
          </a:p>
        </p:txBody>
      </p:sp>
    </p:spTree>
    <p:extLst>
      <p:ext uri="{BB962C8B-B14F-4D97-AF65-F5344CB8AC3E}">
        <p14:creationId xmlns:p14="http://schemas.microsoft.com/office/powerpoint/2010/main" val="2884352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9pPr>
          </a:lstStyle>
          <a:p>
            <a:fld id="{6D203B12-DAE2-4D22-873F-DAE9E9A7C5A9}" type="slidenum">
              <a:rPr lang="en-US" sz="140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4</a:t>
            </a:fld>
            <a:endParaRPr lang="en-US" sz="1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4452" name="Rectangle 4"/>
          <p:cNvSpPr>
            <a:spLocks noChangeArrowheads="1"/>
          </p:cNvSpPr>
          <p:nvPr/>
        </p:nvSpPr>
        <p:spPr bwMode="auto">
          <a:xfrm>
            <a:off x="2133600" y="1524000"/>
            <a:ext cx="4038600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GB" b="1" i="1" dirty="0">
                <a:effectLst/>
              </a:rPr>
              <a:t>Basic types</a:t>
            </a:r>
            <a:endParaRPr lang="en-GB" b="1" dirty="0">
              <a:effectLst/>
            </a:endParaRPr>
          </a:p>
          <a:p>
            <a:pPr lvl="1">
              <a:buFontTx/>
              <a:buChar char="•"/>
              <a:defRPr/>
            </a:pPr>
            <a:r>
              <a:rPr lang="en-GB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flood retreat</a:t>
            </a:r>
          </a:p>
          <a:p>
            <a:pPr lvl="1">
              <a:buFontTx/>
              <a:buChar char="•"/>
              <a:defRPr/>
            </a:pPr>
            <a:r>
              <a:rPr lang="en-GB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surface</a:t>
            </a:r>
          </a:p>
          <a:p>
            <a:pPr lvl="2">
              <a:buFontTx/>
              <a:buChar char="•"/>
              <a:defRPr/>
            </a:pPr>
            <a:r>
              <a:rPr lang="en-GB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lang="en-GB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furrow</a:t>
            </a:r>
            <a:endParaRPr lang="en-GB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lvl="2">
              <a:buFontTx/>
              <a:buChar char="•"/>
              <a:defRPr/>
            </a:pPr>
            <a:r>
              <a:rPr lang="en-GB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border strip</a:t>
            </a:r>
          </a:p>
          <a:p>
            <a:pPr lvl="2">
              <a:buFontTx/>
              <a:buChar char="•"/>
              <a:defRPr/>
            </a:pPr>
            <a:r>
              <a:rPr lang="en-GB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basin</a:t>
            </a:r>
          </a:p>
        </p:txBody>
      </p:sp>
    </p:spTree>
    <p:extLst>
      <p:ext uri="{BB962C8B-B14F-4D97-AF65-F5344CB8AC3E}">
        <p14:creationId xmlns:p14="http://schemas.microsoft.com/office/powerpoint/2010/main" val="1614133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9pPr>
          </a:lstStyle>
          <a:p>
            <a:fld id="{5A65C041-4627-4165-A035-45BE78783502}" type="slidenum">
              <a:rPr lang="en-US" sz="140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5</a:t>
            </a:fld>
            <a:endParaRPr lang="en-US" sz="1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0" y="0"/>
            <a:ext cx="8839200" cy="3577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455613">
              <a:spcBef>
                <a:spcPts val="1200"/>
              </a:spcBef>
              <a:spcAft>
                <a:spcPts val="300"/>
              </a:spcAft>
              <a:defRPr/>
            </a:pPr>
            <a:r>
              <a:rPr lang="en-GB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Advantages and disadvantages</a:t>
            </a:r>
          </a:p>
          <a:p>
            <a:pPr defTabSz="455613">
              <a:spcBef>
                <a:spcPts val="600"/>
              </a:spcBef>
              <a:spcAft>
                <a:spcPts val="300"/>
              </a:spcAft>
              <a:defRPr/>
            </a:pPr>
            <a:r>
              <a:rPr lang="en-GB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Advantages</a:t>
            </a:r>
          </a:p>
          <a:p>
            <a:pPr defTabSz="455613">
              <a:spcBef>
                <a:spcPts val="300"/>
              </a:spcBef>
              <a:buFont typeface="Symbol" pitchFamily="18" charset="2"/>
              <a:buChar char="·"/>
              <a:defRPr/>
            </a:pPr>
            <a:r>
              <a:rPr lang="en-GB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  the large expenditure on storage, </a:t>
            </a:r>
            <a:r>
              <a:rPr lang="en-GB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headworks</a:t>
            </a:r>
            <a:r>
              <a:rPr lang="en-GB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, 		and distribution canals is usually paid for by the 	Government, and the capital cost on the farm is 	low - this is an advantage (for the farmer) in the 	case of peasant 	agriculture: </a:t>
            </a:r>
          </a:p>
          <a:p>
            <a:pPr defTabSz="455613">
              <a:spcBef>
                <a:spcPts val="300"/>
              </a:spcBef>
              <a:buFont typeface="Symbol" pitchFamily="18" charset="2"/>
              <a:buChar char="·"/>
              <a:defRPr/>
            </a:pPr>
            <a:r>
              <a:rPr lang="en-GB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  surface irrigation may be more likely to be 			traditionally understood, </a:t>
            </a:r>
          </a:p>
          <a:p>
            <a:pPr defTabSz="455613">
              <a:spcBef>
                <a:spcPts val="300"/>
              </a:spcBef>
              <a:buFont typeface="Symbol" pitchFamily="18" charset="2"/>
              <a:buChar char="·"/>
              <a:defRPr/>
            </a:pPr>
            <a:r>
              <a:rPr lang="en-GB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  surface irrigation is more suitable for some 		crops, such as rice and forage crops; </a:t>
            </a:r>
          </a:p>
          <a:p>
            <a:pPr defTabSz="455613">
              <a:spcBef>
                <a:spcPts val="300"/>
              </a:spcBef>
              <a:buFont typeface="Symbol" pitchFamily="18" charset="2"/>
              <a:buChar char="·"/>
              <a:defRPr/>
            </a:pPr>
            <a:r>
              <a:rPr lang="en-GB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  leaching is easier and cheaper if it is needed</a:t>
            </a:r>
          </a:p>
          <a:p>
            <a:pPr defTabSz="455613">
              <a:spcBef>
                <a:spcPts val="300"/>
              </a:spcBef>
              <a:buFont typeface="Symbol" pitchFamily="18" charset="2"/>
              <a:buChar char="·"/>
              <a:defRPr/>
            </a:pPr>
            <a:r>
              <a:rPr lang="en-GB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  surface methods can use large flows available 		for short periods, and so allows canalised water 	supply to be easily shared by several farmers</a:t>
            </a:r>
            <a:endParaRPr lang="en-GB" sz="24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401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9pPr>
          </a:lstStyle>
          <a:p>
            <a:fld id="{FDC9E6B3-F89D-4EBD-B6F8-99B4F10A7846}" type="slidenum">
              <a:rPr lang="en-US" sz="140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6</a:t>
            </a:fld>
            <a:endParaRPr lang="en-US" sz="1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602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393700">
              <a:spcBef>
                <a:spcPts val="1200"/>
              </a:spcBef>
              <a:spcAft>
                <a:spcPts val="300"/>
              </a:spcAft>
              <a:defRPr/>
            </a:pPr>
            <a:r>
              <a:rPr lang="en-GB" b="1" i="1" dirty="0">
                <a:effectLst/>
              </a:rPr>
              <a:t>Disadvantages</a:t>
            </a:r>
          </a:p>
          <a:p>
            <a:pPr defTabSz="393700">
              <a:spcBef>
                <a:spcPts val="1200"/>
              </a:spcBef>
              <a:spcAft>
                <a:spcPts val="300"/>
              </a:spcAft>
              <a:defRPr/>
            </a:pPr>
            <a:endParaRPr lang="en-GB" b="1" i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defTabSz="393700">
              <a:spcBef>
                <a:spcPts val="300"/>
              </a:spcBef>
              <a:buFont typeface="Symbol" pitchFamily="18" charset="2"/>
              <a:buChar char="·"/>
              <a:defRPr/>
            </a:pPr>
            <a:r>
              <a:rPr lang="en-GB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difficult to get even distribution of water on light 	permeable soils which have high infiltration rates;</a:t>
            </a:r>
          </a:p>
          <a:p>
            <a:pPr defTabSz="393700">
              <a:spcBef>
                <a:spcPts val="300"/>
              </a:spcBef>
              <a:buFont typeface="Symbol" pitchFamily="18" charset="2"/>
              <a:buChar char="·"/>
              <a:defRPr/>
            </a:pPr>
            <a:r>
              <a:rPr lang="en-GB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surface irrigation is not suitable for crops which 		need frequent light watering (shallow rooted 			and/or drought susceptible crops);</a:t>
            </a:r>
          </a:p>
          <a:p>
            <a:pPr defTabSz="393700">
              <a:spcBef>
                <a:spcPts val="300"/>
              </a:spcBef>
              <a:buFont typeface="Symbol" pitchFamily="18" charset="2"/>
              <a:buChar char="·"/>
              <a:defRPr/>
            </a:pPr>
            <a:r>
              <a:rPr lang="en-GB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efficient surface irrigation usually requires smooth 	land and if the land is not naturally smooth, it may 	be expensive to level it and the topsoil and fertility 	can be disturbed;</a:t>
            </a:r>
          </a:p>
          <a:p>
            <a:pPr defTabSz="393700">
              <a:spcBef>
                <a:spcPts val="300"/>
              </a:spcBef>
              <a:buFont typeface="Symbol" pitchFamily="18" charset="2"/>
              <a:buChar char="·"/>
              <a:defRPr/>
            </a:pPr>
            <a:r>
              <a:rPr lang="en-GB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field layout for surface irrigation may restrict 			mechanisation unless special measures are adopted</a:t>
            </a:r>
          </a:p>
        </p:txBody>
      </p:sp>
    </p:spTree>
    <p:extLst>
      <p:ext uri="{BB962C8B-B14F-4D97-AF65-F5344CB8AC3E}">
        <p14:creationId xmlns:p14="http://schemas.microsoft.com/office/powerpoint/2010/main" val="24984557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9pPr>
          </a:lstStyle>
          <a:p>
            <a:fld id="{11225587-D94D-4214-9A36-947CC66C08FA}" type="slidenum">
              <a:rPr lang="en-US" sz="140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7</a:t>
            </a:fld>
            <a:endParaRPr lang="en-US" sz="1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381000" y="304800"/>
            <a:ext cx="5238750" cy="303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  <a:spcAft>
                <a:spcPts val="300"/>
              </a:spcAft>
              <a:defRPr/>
            </a:pPr>
            <a:r>
              <a:rPr lang="en-GB" b="1">
                <a:effectLst/>
              </a:rPr>
              <a:t>Land levelling and its effects</a:t>
            </a:r>
          </a:p>
          <a:p>
            <a:pPr>
              <a:spcBef>
                <a:spcPts val="1200"/>
              </a:spcBef>
              <a:spcAft>
                <a:spcPts val="300"/>
              </a:spcAft>
              <a:defRPr/>
            </a:pPr>
            <a:r>
              <a:rPr lang="en-GB" b="1" i="1">
                <a:effectLst/>
              </a:rPr>
              <a:t>Methods</a:t>
            </a:r>
          </a:p>
          <a:p>
            <a:pPr>
              <a:spcBef>
                <a:spcPts val="300"/>
              </a:spcBef>
              <a:buFont typeface="Symbol" pitchFamily="18" charset="2"/>
              <a:buChar char="·"/>
              <a:defRPr/>
            </a:pPr>
            <a:r>
              <a:rPr lang="en-GB">
                <a:effectLst>
                  <a:outerShdw blurRad="38100" dist="38100" dir="2700000" algn="tl">
                    <a:srgbClr val="000000"/>
                  </a:outerShdw>
                </a:effectLst>
              </a:rPr>
              <a:t>  grid surveys;</a:t>
            </a:r>
          </a:p>
          <a:p>
            <a:pPr>
              <a:spcBef>
                <a:spcPts val="300"/>
              </a:spcBef>
              <a:buFont typeface="Symbol" pitchFamily="18" charset="2"/>
              <a:buChar char="·"/>
              <a:defRPr/>
            </a:pPr>
            <a:r>
              <a:rPr lang="en-GB">
                <a:effectLst>
                  <a:outerShdw blurRad="38100" dist="38100" dir="2700000" algn="tl">
                    <a:srgbClr val="000000"/>
                  </a:outerShdw>
                </a:effectLst>
              </a:rPr>
              <a:t>  deep ripping;</a:t>
            </a:r>
          </a:p>
          <a:p>
            <a:pPr>
              <a:spcBef>
                <a:spcPts val="300"/>
              </a:spcBef>
              <a:buFont typeface="Symbol" pitchFamily="18" charset="2"/>
              <a:buChar char="·"/>
              <a:defRPr/>
            </a:pPr>
            <a:r>
              <a:rPr lang="en-GB">
                <a:effectLst>
                  <a:outerShdw blurRad="38100" dist="38100" dir="2700000" algn="tl">
                    <a:srgbClr val="000000"/>
                  </a:outerShdw>
                </a:effectLst>
              </a:rPr>
              <a:t>  land planes; </a:t>
            </a:r>
          </a:p>
          <a:p>
            <a:pPr>
              <a:spcBef>
                <a:spcPts val="300"/>
              </a:spcBef>
              <a:buFont typeface="Symbol" pitchFamily="18" charset="2"/>
              <a:buChar char="·"/>
              <a:defRPr/>
            </a:pPr>
            <a:r>
              <a:rPr lang="en-GB">
                <a:effectLst>
                  <a:outerShdw blurRad="38100" dist="38100" dir="2700000" algn="tl">
                    <a:srgbClr val="000000"/>
                  </a:outerShdw>
                </a:effectLst>
              </a:rPr>
              <a:t>  use of lasers</a:t>
            </a:r>
            <a:endParaRPr lang="en-GB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1829963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9pPr>
          </a:lstStyle>
          <a:p>
            <a:fld id="{4029D6A9-C995-4EC9-9B87-7C39DA8E1E89}" type="slidenum">
              <a:rPr lang="en-US" sz="140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8</a:t>
            </a:fld>
            <a:endParaRPr lang="en-US" sz="1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7171" name="Picture 2" descr="scrap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0800"/>
            <a:ext cx="8534400" cy="675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0822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683568" y="1412776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Land </a:t>
            </a:r>
            <a:r>
              <a:rPr lang="tr-TR" dirty="0" err="1" smtClean="0"/>
              <a:t>leveling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3118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9pPr>
          </a:lstStyle>
          <a:p>
            <a:fld id="{76CFACE8-5718-470E-9169-CE268A7B4880}" type="slidenum">
              <a:rPr lang="en-US" sz="140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10</a:t>
            </a:fld>
            <a:endParaRPr lang="en-US" sz="1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9219" name="Picture 2" descr="laser-receiver"/>
          <p:cNvPicPr>
            <a:picLocks noChangeAspect="1" noChangeArrowheads="1"/>
          </p:cNvPicPr>
          <p:nvPr/>
        </p:nvPicPr>
        <p:blipFill>
          <a:blip r:embed="rId2">
            <a:lum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8475"/>
            <a:ext cx="9144000" cy="586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702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9pPr>
          </a:lstStyle>
          <a:p>
            <a:fld id="{E7B918FA-88B9-415D-9A79-E95C75F856BE}" type="slidenum">
              <a:rPr lang="en-US" sz="140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11</a:t>
            </a:fld>
            <a:endParaRPr lang="en-US" sz="1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0243" name="Picture 2" descr="scraper"/>
          <p:cNvPicPr>
            <a:picLocks noChangeAspect="1" noChangeArrowheads="1"/>
          </p:cNvPicPr>
          <p:nvPr/>
        </p:nvPicPr>
        <p:blipFill>
          <a:blip r:embed="rId2">
            <a:lum bright="12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" y="4763"/>
            <a:ext cx="8839200" cy="687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54002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9pPr>
          </a:lstStyle>
          <a:p>
            <a:fld id="{7A813A25-0090-4D33-A17D-528D36C3489D}" type="slidenum">
              <a:rPr lang="en-US" sz="140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12</a:t>
            </a:fld>
            <a:endParaRPr lang="en-US" sz="1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0932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  <a:spcAft>
                <a:spcPts val="300"/>
              </a:spcAft>
              <a:defRPr/>
            </a:pPr>
            <a:r>
              <a:rPr lang="en-GB" b="1" i="1">
                <a:effectLst/>
              </a:rPr>
              <a:t>Some problems associated with land levelling</a:t>
            </a:r>
          </a:p>
          <a:p>
            <a:pPr>
              <a:spcBef>
                <a:spcPts val="1200"/>
              </a:spcBef>
              <a:spcAft>
                <a:spcPts val="300"/>
              </a:spcAft>
              <a:defRPr/>
            </a:pPr>
            <a:endParaRPr lang="en-GB" b="1" i="1">
              <a:effectLst/>
            </a:endParaRPr>
          </a:p>
          <a:p>
            <a:pPr>
              <a:spcBef>
                <a:spcPts val="300"/>
              </a:spcBef>
              <a:defRPr/>
            </a:pPr>
            <a:r>
              <a:rPr lang="en-GB">
                <a:effectLst>
                  <a:outerShdw blurRad="38100" dist="38100" dir="2700000" algn="tl">
                    <a:srgbClr val="000000"/>
                  </a:outerShdw>
                </a:effectLst>
              </a:rPr>
              <a:t>An example of the effect of exposing sub-soil on the </a:t>
            </a:r>
          </a:p>
          <a:p>
            <a:pPr>
              <a:spcBef>
                <a:spcPts val="300"/>
              </a:spcBef>
              <a:defRPr/>
            </a:pPr>
            <a:r>
              <a:rPr lang="en-GB">
                <a:effectLst>
                  <a:outerShdw blurRad="38100" dist="38100" dir="2700000" algn="tl">
                    <a:srgbClr val="000000"/>
                  </a:outerShdw>
                </a:effectLst>
              </a:rPr>
              <a:t>surface after land levelling on a field of cotton in </a:t>
            </a:r>
          </a:p>
          <a:p>
            <a:pPr>
              <a:spcBef>
                <a:spcPts val="300"/>
              </a:spcBef>
              <a:defRPr/>
            </a:pPr>
            <a:r>
              <a:rPr lang="en-GB">
                <a:effectLst>
                  <a:outerShdw blurRad="38100" dist="38100" dir="2700000" algn="tl">
                    <a:srgbClr val="000000"/>
                  </a:outerShdw>
                </a:effectLst>
              </a:rPr>
              <a:t>Iran. </a:t>
            </a:r>
          </a:p>
          <a:p>
            <a:pPr>
              <a:spcBef>
                <a:spcPts val="300"/>
              </a:spcBef>
              <a:defRPr/>
            </a:pPr>
            <a:endParaRPr lang="en-GB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spcBef>
                <a:spcPts val="300"/>
              </a:spcBef>
              <a:defRPr/>
            </a:pPr>
            <a:r>
              <a:rPr lang="en-GB">
                <a:effectLst>
                  <a:outerShdw blurRad="38100" dist="38100" dir="2700000" algn="tl">
                    <a:srgbClr val="000000"/>
                  </a:outerShdw>
                </a:effectLst>
              </a:rPr>
              <a:t>Cut areas are where soil has been excavated. </a:t>
            </a:r>
          </a:p>
          <a:p>
            <a:pPr>
              <a:spcBef>
                <a:spcPts val="300"/>
              </a:spcBef>
              <a:defRPr/>
            </a:pPr>
            <a:endParaRPr lang="en-GB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spcBef>
                <a:spcPts val="300"/>
              </a:spcBef>
              <a:defRPr/>
            </a:pPr>
            <a:r>
              <a:rPr lang="en-GB">
                <a:effectLst>
                  <a:outerShdw blurRad="38100" dist="38100" dir="2700000" algn="tl">
                    <a:srgbClr val="000000"/>
                  </a:outerShdw>
                </a:effectLst>
              </a:rPr>
              <a:t>Fill areas are where soil has been deposited during </a:t>
            </a:r>
          </a:p>
          <a:p>
            <a:pPr>
              <a:spcBef>
                <a:spcPts val="300"/>
              </a:spcBef>
              <a:defRPr/>
            </a:pPr>
            <a:r>
              <a:rPr lang="en-GB">
                <a:effectLst>
                  <a:outerShdw blurRad="38100" dist="38100" dir="2700000" algn="tl">
                    <a:srgbClr val="000000"/>
                  </a:outerShdw>
                </a:effectLst>
              </a:rPr>
              <a:t>land levelling</a:t>
            </a:r>
          </a:p>
        </p:txBody>
      </p:sp>
    </p:spTree>
    <p:extLst>
      <p:ext uri="{BB962C8B-B14F-4D97-AF65-F5344CB8AC3E}">
        <p14:creationId xmlns:p14="http://schemas.microsoft.com/office/powerpoint/2010/main" val="37692485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9pPr>
          </a:lstStyle>
          <a:p>
            <a:fld id="{0F1B58FC-0258-45F2-B10A-02E53A3D386D}" type="slidenum">
              <a:rPr lang="en-US" sz="140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13</a:t>
            </a:fld>
            <a:endParaRPr lang="en-US" sz="1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229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44" t="11891" r="2785" b="6258"/>
          <a:stretch>
            <a:fillRect/>
          </a:stretch>
        </p:blipFill>
        <p:spPr bwMode="auto">
          <a:xfrm>
            <a:off x="457200" y="0"/>
            <a:ext cx="8229600" cy="6891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52697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9pPr>
          </a:lstStyle>
          <a:p>
            <a:fld id="{8B51163B-7FF9-4CE2-93D7-67E4328F3670}" type="slidenum">
              <a:rPr lang="en-US" sz="140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14</a:t>
            </a:fld>
            <a:endParaRPr lang="en-US" sz="1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331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" t="5927" r="2049" b="5370"/>
          <a:stretch>
            <a:fillRect/>
          </a:stretch>
        </p:blipFill>
        <p:spPr bwMode="auto">
          <a:xfrm>
            <a:off x="0" y="609600"/>
            <a:ext cx="91440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31893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9pPr>
          </a:lstStyle>
          <a:p>
            <a:fld id="{C185236A-4DFE-4FB4-94F7-563BAC7DD206}" type="slidenum">
              <a:rPr lang="en-US" sz="140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15</a:t>
            </a:fld>
            <a:endParaRPr lang="en-US" sz="1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4"/>
          <p:cNvSpPr>
            <a:spLocks noChangeArrowheads="1"/>
          </p:cNvSpPr>
          <p:nvPr/>
        </p:nvSpPr>
        <p:spPr bwMode="auto">
          <a:xfrm>
            <a:off x="2438400" y="2819400"/>
            <a:ext cx="4114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ts val="300"/>
              </a:spcBef>
              <a:buFont typeface="Symbol" panose="05050102010706020507" pitchFamily="18" charset="2"/>
              <a:buNone/>
            </a:pPr>
            <a:r>
              <a:rPr lang="en-GB" b="1" i="1">
                <a:effectLst/>
              </a:rPr>
              <a:t>Flood retreat</a:t>
            </a:r>
            <a:endParaRPr lang="en-GB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035097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00"/>
                </a:solidFill>
                <a:latin typeface="Comic Sans MS" panose="030F0702030302020204" pitchFamily="66" charset="0"/>
              </a:defRPr>
            </a:lvl9pPr>
          </a:lstStyle>
          <a:p>
            <a:fld id="{78EB38FA-12D5-40F8-86E8-CC5DC3BF3C16}" type="slidenum">
              <a:rPr lang="en-US" sz="140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16</a:t>
            </a:fld>
            <a:endParaRPr lang="en-US" sz="1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5476" name="Rectangle 4"/>
          <p:cNvSpPr>
            <a:spLocks noChangeArrowheads="1"/>
          </p:cNvSpPr>
          <p:nvPr/>
        </p:nvSpPr>
        <p:spPr bwMode="auto">
          <a:xfrm>
            <a:off x="685800" y="1247775"/>
            <a:ext cx="7772400" cy="3081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GB">
                <a:effectLst>
                  <a:outerShdw blurRad="38100" dist="38100" dir="2700000" algn="tl">
                    <a:srgbClr val="000000"/>
                  </a:outerShdw>
                </a:effectLst>
              </a:rPr>
              <a:t>Not really a method of irrigation but many people depend on flooding for crop production.</a:t>
            </a:r>
          </a:p>
          <a:p>
            <a:pPr>
              <a:defRPr/>
            </a:pPr>
            <a:endParaRPr lang="en-GB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defRPr/>
            </a:pPr>
            <a:r>
              <a:rPr lang="en-GB">
                <a:effectLst>
                  <a:outerShdw blurRad="38100" dist="38100" dir="2700000" algn="tl">
                    <a:srgbClr val="000000"/>
                  </a:outerShdw>
                </a:effectLst>
              </a:rPr>
              <a:t>Problem often caused by dam construction such as in Kenya (Turkwell dam) - see New Sci. 18/6/87; p35</a:t>
            </a:r>
          </a:p>
        </p:txBody>
      </p:sp>
    </p:spTree>
    <p:extLst>
      <p:ext uri="{BB962C8B-B14F-4D97-AF65-F5344CB8AC3E}">
        <p14:creationId xmlns:p14="http://schemas.microsoft.com/office/powerpoint/2010/main" val="972520674"/>
      </p:ext>
    </p:extLst>
  </p:cSld>
  <p:clrMapOvr>
    <a:masterClrMapping/>
  </p:clrMapOvr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16</TotalTime>
  <Words>195</Words>
  <Application>Microsoft Office PowerPoint</Application>
  <PresentationFormat>Ekran Gösterisi (4:3)</PresentationFormat>
  <Paragraphs>61</Paragraphs>
  <Slides>16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16</vt:i4>
      </vt:variant>
    </vt:vector>
  </HeadingPairs>
  <TitlesOfParts>
    <vt:vector size="22" baseType="lpstr">
      <vt:lpstr>Arial</vt:lpstr>
      <vt:lpstr>Calibri</vt:lpstr>
      <vt:lpstr>Comic Sans MS</vt:lpstr>
      <vt:lpstr>Symbol</vt:lpstr>
      <vt:lpstr>Times New Roman</vt:lpstr>
      <vt:lpstr>Varsayılan Tasarım</vt:lpstr>
      <vt:lpstr>PowerPoint Sunusu</vt:lpstr>
      <vt:lpstr>Yüzey sulamaya ilişkin parametrelerin belirlenmesi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Hakem Sulama1</dc:creator>
  <cp:lastModifiedBy>waterer</cp:lastModifiedBy>
  <cp:revision>6</cp:revision>
  <cp:lastPrinted>1601-01-01T00:00:00Z</cp:lastPrinted>
  <dcterms:created xsi:type="dcterms:W3CDTF">2020-01-15T10:53:11Z</dcterms:created>
  <dcterms:modified xsi:type="dcterms:W3CDTF">2020-12-03T07:25:08Z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