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69" r:id="rId2"/>
    <p:sldId id="25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1" d="100"/>
          <a:sy n="71" d="100"/>
        </p:scale>
        <p:origin x="12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err="1"/>
              <a:t>Border</a:t>
            </a:r>
            <a:r>
              <a:rPr lang="tr-TR" sz="4400" dirty="0"/>
              <a:t> sulama yönteminin planlanması</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Hafta-10</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3.2.2. Border Irrigation System</a:t>
            </a:r>
          </a:p>
        </p:txBody>
      </p:sp>
      <p:sp>
        <p:nvSpPr>
          <p:cNvPr id="24579" name="Rectangle 3"/>
          <p:cNvSpPr>
            <a:spLocks noGrp="1" noChangeArrowheads="1"/>
          </p:cNvSpPr>
          <p:nvPr>
            <p:ph type="body" idx="1"/>
          </p:nvPr>
        </p:nvSpPr>
        <p:spPr/>
        <p:txBody>
          <a:bodyPr/>
          <a:lstStyle/>
          <a:p>
            <a:pPr algn="just">
              <a:lnSpc>
                <a:spcPct val="90000"/>
              </a:lnSpc>
            </a:pPr>
            <a:r>
              <a:rPr lang="en-US" sz="2800">
                <a:latin typeface="Arial" panose="020B0604020202020204" pitchFamily="34" charset="0"/>
                <a:cs typeface="Arial" panose="020B0604020202020204" pitchFamily="34" charset="0"/>
              </a:rPr>
              <a:t> </a:t>
            </a:r>
            <a:r>
              <a:rPr lang="en-US" sz="2400">
                <a:latin typeface="Arial" panose="020B0604020202020204" pitchFamily="34" charset="0"/>
                <a:cs typeface="Arial" panose="020B0604020202020204" pitchFamily="34" charset="0"/>
              </a:rPr>
              <a:t>In a border irrigation, controlled surface flooding is practised whereby the field is divided up into strips by parallel ridges or dykes and each strip is irrigated separately by introducing water upstream and it progressively covers the entire strip.</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Border irrigation is suited for crops that can withstand flooding for a short time e.g. wheat.  </a:t>
            </a:r>
          </a:p>
          <a:p>
            <a:pPr algn="just">
              <a:lnSpc>
                <a:spcPct val="90000"/>
              </a:lnSpc>
            </a:pPr>
            <a:r>
              <a:rPr lang="en-US" sz="2400">
                <a:latin typeface="Arial" panose="020B0604020202020204" pitchFamily="34" charset="0"/>
                <a:cs typeface="Arial" panose="020B0604020202020204" pitchFamily="34" charset="0"/>
              </a:rPr>
              <a:t>It can be used for all crops provided that the system is designated to provide the needed water control for irrigation of crops.  </a:t>
            </a:r>
          </a:p>
          <a:p>
            <a:pPr algn="just">
              <a:lnSpc>
                <a:spcPct val="90000"/>
              </a:lnSpc>
            </a:pPr>
            <a:r>
              <a:rPr lang="en-US" sz="2400">
                <a:latin typeface="Arial" panose="020B0604020202020204" pitchFamily="34" charset="0"/>
                <a:cs typeface="Arial" panose="020B0604020202020204" pitchFamily="34" charset="0"/>
              </a:rPr>
              <a:t>It is suited to soils between extremely high and very low infiltration rates.</a:t>
            </a:r>
            <a:endParaRPr lang="en-US" sz="2400">
              <a:latin typeface="New York" charset="0"/>
              <a:cs typeface="Times New Roman" panose="02020603050405020304" pitchFamily="18" charset="0"/>
            </a:endParaRPr>
          </a:p>
          <a:p>
            <a:pPr>
              <a:lnSpc>
                <a:spcPct val="90000"/>
              </a:lnSpc>
            </a:pPr>
            <a:endParaRPr lang="en-US" sz="2400"/>
          </a:p>
        </p:txBody>
      </p:sp>
    </p:spTree>
    <p:extLst>
      <p:ext uri="{BB962C8B-B14F-4D97-AF65-F5344CB8AC3E}">
        <p14:creationId xmlns:p14="http://schemas.microsoft.com/office/powerpoint/2010/main" val="1141293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500" fill="hold"/>
                                        <p:tgtEl>
                                          <p:spTgt spid="24578"/>
                                        </p:tgtEl>
                                        <p:attrNameLst>
                                          <p:attrName>ppt_x</p:attrName>
                                        </p:attrNameLst>
                                      </p:cBhvr>
                                      <p:tavLst>
                                        <p:tav tm="0">
                                          <p:val>
                                            <p:strVal val="0-#ppt_w/2"/>
                                          </p:val>
                                        </p:tav>
                                        <p:tav tm="100000">
                                          <p:val>
                                            <p:strVal val="#ppt_x"/>
                                          </p:val>
                                        </p:tav>
                                      </p:tavLst>
                                    </p:anim>
                                    <p:anim calcmode="lin" valueType="num">
                                      <p:cBhvr additive="base">
                                        <p:cTn id="8" dur="500" fill="hold"/>
                                        <p:tgtEl>
                                          <p:spTgt spid="2457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79">
                                            <p:txEl>
                                              <p:pRg st="0" end="0"/>
                                            </p:txEl>
                                          </p:spTgt>
                                        </p:tgtEl>
                                        <p:attrNameLst>
                                          <p:attrName>style.visibility</p:attrName>
                                        </p:attrNameLst>
                                      </p:cBhvr>
                                      <p:to>
                                        <p:strVal val="visible"/>
                                      </p:to>
                                    </p:set>
                                    <p:anim calcmode="lin" valueType="num">
                                      <p:cBhvr additive="base">
                                        <p:cTn id="13" dur="500" fill="hold"/>
                                        <p:tgtEl>
                                          <p:spTgt spid="2457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7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79">
                                            <p:txEl>
                                              <p:pRg st="1" end="1"/>
                                            </p:txEl>
                                          </p:spTgt>
                                        </p:tgtEl>
                                        <p:attrNameLst>
                                          <p:attrName>style.visibility</p:attrName>
                                        </p:attrNameLst>
                                      </p:cBhvr>
                                      <p:to>
                                        <p:strVal val="visible"/>
                                      </p:to>
                                    </p:set>
                                    <p:anim calcmode="lin" valueType="num">
                                      <p:cBhvr additive="base">
                                        <p:cTn id="19" dur="500" fill="hold"/>
                                        <p:tgtEl>
                                          <p:spTgt spid="2457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57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579">
                                            <p:txEl>
                                              <p:pRg st="2" end="2"/>
                                            </p:txEl>
                                          </p:spTgt>
                                        </p:tgtEl>
                                        <p:attrNameLst>
                                          <p:attrName>style.visibility</p:attrName>
                                        </p:attrNameLst>
                                      </p:cBhvr>
                                      <p:to>
                                        <p:strVal val="visible"/>
                                      </p:to>
                                    </p:set>
                                    <p:anim calcmode="lin" valueType="num">
                                      <p:cBhvr additive="base">
                                        <p:cTn id="25" dur="500" fill="hold"/>
                                        <p:tgtEl>
                                          <p:spTgt spid="2457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57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579">
                                            <p:txEl>
                                              <p:pRg st="3" end="3"/>
                                            </p:txEl>
                                          </p:spTgt>
                                        </p:tgtEl>
                                        <p:attrNameLst>
                                          <p:attrName>style.visibility</p:attrName>
                                        </p:attrNameLst>
                                      </p:cBhvr>
                                      <p:to>
                                        <p:strVal val="visible"/>
                                      </p:to>
                                    </p:set>
                                    <p:anim calcmode="lin" valueType="num">
                                      <p:cBhvr additive="base">
                                        <p:cTn id="31" dur="500" fill="hold"/>
                                        <p:tgtEl>
                                          <p:spTgt spid="2457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57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7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Border Irrigation System</a:t>
            </a:r>
          </a:p>
        </p:txBody>
      </p:sp>
      <p:pic>
        <p:nvPicPr>
          <p:cNvPr id="26628"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05000"/>
            <a:ext cx="76200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5973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t>Border Irrigation</a:t>
            </a:r>
          </a:p>
        </p:txBody>
      </p:sp>
      <p:pic>
        <p:nvPicPr>
          <p:cNvPr id="100356" name="Picture 4"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7772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2388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Border Irrigation Contd.</a:t>
            </a:r>
          </a:p>
        </p:txBody>
      </p:sp>
      <p:sp>
        <p:nvSpPr>
          <p:cNvPr id="27651" name="Rectangle 3"/>
          <p:cNvSpPr>
            <a:spLocks noGrp="1" noChangeArrowheads="1"/>
          </p:cNvSpPr>
          <p:nvPr>
            <p:ph type="body" idx="1"/>
          </p:nvPr>
        </p:nvSpPr>
        <p:spPr/>
        <p:txBody>
          <a:bodyPr/>
          <a:lstStyle/>
          <a:p>
            <a:pPr algn="just">
              <a:lnSpc>
                <a:spcPct val="90000"/>
              </a:lnSpc>
            </a:pPr>
            <a:r>
              <a:rPr lang="en-US" sz="2800">
                <a:latin typeface="Arial" panose="020B0604020202020204" pitchFamily="34" charset="0"/>
                <a:cs typeface="Arial" panose="020B0604020202020204" pitchFamily="34" charset="0"/>
              </a:rPr>
              <a:t>In border irrigation, water is applied slowly.  </a:t>
            </a:r>
          </a:p>
          <a:p>
            <a:pPr algn="just">
              <a:lnSpc>
                <a:spcPct val="90000"/>
              </a:lnSpc>
            </a:pPr>
            <a:r>
              <a:rPr lang="en-US" sz="2800">
                <a:latin typeface="Arial" panose="020B0604020202020204" pitchFamily="34" charset="0"/>
                <a:cs typeface="Arial" panose="020B0604020202020204" pitchFamily="34" charset="0"/>
              </a:rPr>
              <a:t>The root zone is applied water gradually down the field.  </a:t>
            </a:r>
          </a:p>
          <a:p>
            <a:pPr algn="just">
              <a:lnSpc>
                <a:spcPct val="90000"/>
              </a:lnSpc>
            </a:pPr>
            <a:r>
              <a:rPr lang="en-US" sz="2800">
                <a:latin typeface="Arial" panose="020B0604020202020204" pitchFamily="34" charset="0"/>
                <a:cs typeface="Arial" panose="020B0604020202020204" pitchFamily="34" charset="0"/>
              </a:rPr>
              <a:t>At a time, the application flow is cut-off to reduce water loses.  </a:t>
            </a:r>
          </a:p>
          <a:p>
            <a:pPr algn="just">
              <a:lnSpc>
                <a:spcPct val="90000"/>
              </a:lnSpc>
            </a:pPr>
            <a:r>
              <a:rPr lang="en-US" sz="2800">
                <a:latin typeface="Arial" panose="020B0604020202020204" pitchFamily="34" charset="0"/>
                <a:cs typeface="Arial" panose="020B0604020202020204" pitchFamily="34" charset="0"/>
              </a:rPr>
              <a:t>Ideally, there is no runoff and deep percolation.  </a:t>
            </a:r>
          </a:p>
          <a:p>
            <a:pPr algn="just">
              <a:lnSpc>
                <a:spcPct val="90000"/>
              </a:lnSpc>
            </a:pPr>
            <a:r>
              <a:rPr lang="en-US" sz="2800">
                <a:latin typeface="Arial" panose="020B0604020202020204" pitchFamily="34" charset="0"/>
                <a:cs typeface="Arial" panose="020B0604020202020204" pitchFamily="34" charset="0"/>
              </a:rPr>
              <a:t>The problem is that the time to cut off the inflow is difficult to determine.</a:t>
            </a:r>
            <a:endParaRPr lang="en-US" sz="2800">
              <a:latin typeface="New York" charset="0"/>
              <a:cs typeface="Times New Roman" panose="02020603050405020304" pitchFamily="18" charset="0"/>
            </a:endParaRPr>
          </a:p>
          <a:p>
            <a:pPr>
              <a:lnSpc>
                <a:spcPct val="90000"/>
              </a:lnSpc>
            </a:pPr>
            <a:endParaRPr lang="en-US" sz="2800"/>
          </a:p>
        </p:txBody>
      </p:sp>
    </p:spTree>
    <p:extLst>
      <p:ext uri="{BB962C8B-B14F-4D97-AF65-F5344CB8AC3E}">
        <p14:creationId xmlns:p14="http://schemas.microsoft.com/office/powerpoint/2010/main" val="42521209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500" fill="hold"/>
                                        <p:tgtEl>
                                          <p:spTgt spid="27650"/>
                                        </p:tgtEl>
                                        <p:attrNameLst>
                                          <p:attrName>ppt_x</p:attrName>
                                        </p:attrNameLst>
                                      </p:cBhvr>
                                      <p:tavLst>
                                        <p:tav tm="0">
                                          <p:val>
                                            <p:strVal val="0-#ppt_w/2"/>
                                          </p:val>
                                        </p:tav>
                                        <p:tav tm="100000">
                                          <p:val>
                                            <p:strVal val="#ppt_x"/>
                                          </p:val>
                                        </p:tav>
                                      </p:tavLst>
                                    </p:anim>
                                    <p:anim calcmode="lin" valueType="num">
                                      <p:cBhvr additive="base">
                                        <p:cTn id="8" dur="500" fill="hold"/>
                                        <p:tgtEl>
                                          <p:spTgt spid="2765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glas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651">
                                            <p:txEl>
                                              <p:pRg st="0" end="0"/>
                                            </p:txEl>
                                          </p:spTgt>
                                        </p:tgtEl>
                                        <p:attrNameLst>
                                          <p:attrName>style.visibility</p:attrName>
                                        </p:attrNameLst>
                                      </p:cBhvr>
                                      <p:to>
                                        <p:strVal val="visible"/>
                                      </p:to>
                                    </p:set>
                                    <p:anim calcmode="lin" valueType="num">
                                      <p:cBhvr additive="base">
                                        <p:cTn id="13" dur="500" fill="hold"/>
                                        <p:tgtEl>
                                          <p:spTgt spid="2765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765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7651">
                                            <p:txEl>
                                              <p:pRg st="1" end="1"/>
                                            </p:txEl>
                                          </p:spTgt>
                                        </p:tgtEl>
                                        <p:attrNameLst>
                                          <p:attrName>style.visibility</p:attrName>
                                        </p:attrNameLst>
                                      </p:cBhvr>
                                      <p:to>
                                        <p:strVal val="visible"/>
                                      </p:to>
                                    </p:set>
                                    <p:anim calcmode="lin" valueType="num">
                                      <p:cBhvr additive="base">
                                        <p:cTn id="19" dur="500" fill="hold"/>
                                        <p:tgtEl>
                                          <p:spTgt spid="2765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765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7651">
                                            <p:txEl>
                                              <p:pRg st="2" end="2"/>
                                            </p:txEl>
                                          </p:spTgt>
                                        </p:tgtEl>
                                        <p:attrNameLst>
                                          <p:attrName>style.visibility</p:attrName>
                                        </p:attrNameLst>
                                      </p:cBhvr>
                                      <p:to>
                                        <p:strVal val="visible"/>
                                      </p:to>
                                    </p:set>
                                    <p:anim calcmode="lin" valueType="num">
                                      <p:cBhvr additive="base">
                                        <p:cTn id="25" dur="500" fill="hold"/>
                                        <p:tgtEl>
                                          <p:spTgt spid="2765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765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7651">
                                            <p:txEl>
                                              <p:pRg st="3" end="3"/>
                                            </p:txEl>
                                          </p:spTgt>
                                        </p:tgtEl>
                                        <p:attrNameLst>
                                          <p:attrName>style.visibility</p:attrName>
                                        </p:attrNameLst>
                                      </p:cBhvr>
                                      <p:to>
                                        <p:strVal val="visible"/>
                                      </p:to>
                                    </p:set>
                                    <p:anim calcmode="lin" valueType="num">
                                      <p:cBhvr additive="base">
                                        <p:cTn id="31" dur="500" fill="hold"/>
                                        <p:tgtEl>
                                          <p:spTgt spid="2765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765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7651">
                                            <p:txEl>
                                              <p:pRg st="4" end="4"/>
                                            </p:txEl>
                                          </p:spTgt>
                                        </p:tgtEl>
                                        <p:attrNameLst>
                                          <p:attrName>style.visibility</p:attrName>
                                        </p:attrNameLst>
                                      </p:cBhvr>
                                      <p:to>
                                        <p:strVal val="visible"/>
                                      </p:to>
                                    </p:set>
                                    <p:anim calcmode="lin" valueType="num">
                                      <p:cBhvr additive="base">
                                        <p:cTn id="37" dur="500" fill="hold"/>
                                        <p:tgtEl>
                                          <p:spTgt spid="2765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765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3600" b="1">
                <a:cs typeface="Arial" panose="020B0604020202020204" pitchFamily="34" charset="0"/>
              </a:rPr>
              <a:t>3.2.2.2  Design Parameters of Border Irrigation System</a:t>
            </a:r>
            <a:r>
              <a:rPr lang="en-US">
                <a:latin typeface="New York" charset="0"/>
                <a:cs typeface="Times New Roman" panose="02020603050405020304" pitchFamily="18" charset="0"/>
              </a:rPr>
              <a:t/>
            </a:r>
            <a:br>
              <a:rPr lang="en-US">
                <a:latin typeface="New York" charset="0"/>
                <a:cs typeface="Times New Roman" panose="02020603050405020304" pitchFamily="18" charset="0"/>
              </a:rPr>
            </a:br>
            <a:endParaRPr lang="en-US">
              <a:latin typeface="New York" charset="0"/>
              <a:cs typeface="Times New Roman" panose="02020603050405020304" pitchFamily="18" charset="0"/>
            </a:endParaRPr>
          </a:p>
        </p:txBody>
      </p:sp>
      <p:sp>
        <p:nvSpPr>
          <p:cNvPr id="28675" name="Rectangle 3"/>
          <p:cNvSpPr>
            <a:spLocks noGrp="1" noChangeArrowheads="1"/>
          </p:cNvSpPr>
          <p:nvPr>
            <p:ph type="body" idx="1"/>
          </p:nvPr>
        </p:nvSpPr>
        <p:spPr/>
        <p:txBody>
          <a:bodyPr/>
          <a:lstStyle/>
          <a:p>
            <a:pPr algn="just"/>
            <a:r>
              <a:rPr lang="en-US" sz="2000" b="1">
                <a:latin typeface="Arial" panose="020B0604020202020204" pitchFamily="34" charset="0"/>
                <a:cs typeface="Arial" panose="020B0604020202020204" pitchFamily="34" charset="0"/>
              </a:rPr>
              <a:t>a)  Strip width: </a:t>
            </a:r>
            <a:r>
              <a:rPr lang="en-US" sz="2000">
                <a:latin typeface="Arial" panose="020B0604020202020204" pitchFamily="34" charset="0"/>
                <a:cs typeface="Arial" panose="020B0604020202020204" pitchFamily="34" charset="0"/>
              </a:rPr>
              <a:t> Cross slopes must be eliminated by leveling.  </a:t>
            </a:r>
          </a:p>
          <a:p>
            <a:pPr algn="just"/>
            <a:r>
              <a:rPr lang="en-US" sz="2000">
                <a:latin typeface="Arial" panose="020B0604020202020204" pitchFamily="34" charset="0"/>
                <a:cs typeface="Arial" panose="020B0604020202020204" pitchFamily="34" charset="0"/>
              </a:rPr>
              <a:t>Since there are no furrows to restrict lateral movement, any cross slope will make water move down one side leading to poor application efficiency and possibly erosion.  </a:t>
            </a:r>
          </a:p>
          <a:p>
            <a:pPr algn="just"/>
            <a:r>
              <a:rPr lang="en-US" sz="2000">
                <a:latin typeface="Arial" panose="020B0604020202020204" pitchFamily="34" charset="0"/>
                <a:cs typeface="Arial" panose="020B0604020202020204" pitchFamily="34" charset="0"/>
              </a:rPr>
              <a:t>The stream size available should also be considered in choosing a strip width.  </a:t>
            </a:r>
          </a:p>
          <a:p>
            <a:pPr algn="just"/>
            <a:r>
              <a:rPr lang="en-US" sz="2000">
                <a:latin typeface="Arial" panose="020B0604020202020204" pitchFamily="34" charset="0"/>
                <a:cs typeface="Arial" panose="020B0604020202020204" pitchFamily="34" charset="0"/>
              </a:rPr>
              <a:t>The size should be enough to allow complete lateral spreading throughout the length of the strip.  </a:t>
            </a:r>
          </a:p>
          <a:p>
            <a:pPr algn="just"/>
            <a:r>
              <a:rPr lang="en-US" sz="2000">
                <a:latin typeface="Arial" panose="020B0604020202020204" pitchFamily="34" charset="0"/>
                <a:cs typeface="Arial" panose="020B0604020202020204" pitchFamily="34" charset="0"/>
              </a:rPr>
              <a:t>The width of the strip for a given water supply is a function of the length (Table 3.5).  </a:t>
            </a:r>
          </a:p>
          <a:p>
            <a:pPr algn="just"/>
            <a:r>
              <a:rPr lang="en-US" sz="2000">
                <a:latin typeface="Arial" panose="020B0604020202020204" pitchFamily="34" charset="0"/>
                <a:cs typeface="Arial" panose="020B0604020202020204" pitchFamily="34" charset="0"/>
              </a:rPr>
              <a:t>The strip width should be at least bigger than the size of vehicle tract for construction where applicable.</a:t>
            </a:r>
            <a:endParaRPr lang="en-US" sz="2000">
              <a:latin typeface="New York" charset="0"/>
              <a:cs typeface="Times New Roman" panose="02020603050405020304" pitchFamily="18" charset="0"/>
            </a:endParaRPr>
          </a:p>
          <a:p>
            <a:endParaRPr lang="en-US" sz="2000"/>
          </a:p>
        </p:txBody>
      </p:sp>
    </p:spTree>
    <p:extLst>
      <p:ext uri="{BB962C8B-B14F-4D97-AF65-F5344CB8AC3E}">
        <p14:creationId xmlns:p14="http://schemas.microsoft.com/office/powerpoint/2010/main" val="275213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himes.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4" end="4"/>
                                            </p:txEl>
                                          </p:spTgt>
                                        </p:tgtEl>
                                        <p:attrNameLst>
                                          <p:attrName>style.visibility</p:attrName>
                                        </p:attrNameLst>
                                      </p:cBhvr>
                                      <p:to>
                                        <p:strVal val="visible"/>
                                      </p:to>
                                    </p:set>
                                    <p:anim calcmode="lin" valueType="num">
                                      <p:cBhvr additive="base">
                                        <p:cTn id="37" dur="5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8675">
                                            <p:txEl>
                                              <p:pRg st="5" end="5"/>
                                            </p:txEl>
                                          </p:spTgt>
                                        </p:tgtEl>
                                        <p:attrNameLst>
                                          <p:attrName>style.visibility</p:attrName>
                                        </p:attrNameLst>
                                      </p:cBhvr>
                                      <p:to>
                                        <p:strVal val="visible"/>
                                      </p:to>
                                    </p:set>
                                    <p:anim calcmode="lin" valueType="num">
                                      <p:cBhvr additive="base">
                                        <p:cTn id="43" dur="500" fill="hold"/>
                                        <p:tgtEl>
                                          <p:spTgt spid="28675">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8675">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4000"/>
              <a:t>Design Parameters of Border Irrigation System Contd.</a:t>
            </a:r>
          </a:p>
        </p:txBody>
      </p:sp>
      <p:sp>
        <p:nvSpPr>
          <p:cNvPr id="29699" name="Rectangle 3"/>
          <p:cNvSpPr>
            <a:spLocks noGrp="1" noChangeArrowheads="1"/>
          </p:cNvSpPr>
          <p:nvPr>
            <p:ph type="body" idx="1"/>
          </p:nvPr>
        </p:nvSpPr>
        <p:spPr/>
        <p:txBody>
          <a:bodyPr/>
          <a:lstStyle/>
          <a:p>
            <a:pPr algn="just">
              <a:lnSpc>
                <a:spcPct val="90000"/>
              </a:lnSpc>
            </a:pPr>
            <a:r>
              <a:rPr lang="en-US" sz="2000" b="1">
                <a:latin typeface="Arial" panose="020B0604020202020204" pitchFamily="34" charset="0"/>
                <a:cs typeface="Arial" panose="020B0604020202020204" pitchFamily="34" charset="0"/>
              </a:rPr>
              <a:t>b)  Strip Slope:  </a:t>
            </a:r>
            <a:r>
              <a:rPr lang="en-US" sz="2000">
                <a:latin typeface="Arial" panose="020B0604020202020204" pitchFamily="34" charset="0"/>
                <a:cs typeface="Arial" panose="020B0604020202020204" pitchFamily="34" charset="0"/>
              </a:rPr>
              <a:t>Longitudinal slopes should be almost same as for the furrow irrigation.</a:t>
            </a:r>
            <a:endParaRPr lang="en-US" sz="20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c)  Construction of Levees: </a:t>
            </a:r>
            <a:r>
              <a:rPr lang="en-US" sz="2000">
                <a:latin typeface="Arial" panose="020B0604020202020204" pitchFamily="34" charset="0"/>
                <a:cs typeface="Arial" panose="020B0604020202020204" pitchFamily="34" charset="0"/>
              </a:rPr>
              <a:t> Levees should be big enough to withstand erosion, and of sufficient height to contain the irrigation stream.</a:t>
            </a:r>
            <a:endParaRPr lang="en-US" sz="20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d)  Selection of the Advance Stream:</a:t>
            </a:r>
            <a:r>
              <a:rPr lang="en-US" sz="2000">
                <a:latin typeface="Arial" panose="020B0604020202020204" pitchFamily="34" charset="0"/>
                <a:cs typeface="Arial" panose="020B0604020202020204" pitchFamily="34" charset="0"/>
              </a:rPr>
              <a:t>  The maximum advance stream used should be non-erosive and therefore depends on the protection afforded by the crop cover.  Clay soils are less susceptible to erosion but suffer surface panning at high water velocities.  Table 3.4 gives the maximum flows recommendable for bare soils.</a:t>
            </a:r>
            <a:endParaRPr lang="en-US" sz="2800">
              <a:latin typeface="New York" charset="0"/>
              <a:cs typeface="Times New Roman" panose="02020603050405020304" pitchFamily="18" charset="0"/>
            </a:endParaRPr>
          </a:p>
          <a:p>
            <a:pPr algn="just">
              <a:lnSpc>
                <a:spcPct val="90000"/>
              </a:lnSpc>
            </a:pPr>
            <a:r>
              <a:rPr lang="en-US" sz="2000" b="1">
                <a:latin typeface="Arial" panose="020B0604020202020204" pitchFamily="34" charset="0"/>
                <a:cs typeface="Arial" panose="020B0604020202020204" pitchFamily="34" charset="0"/>
              </a:rPr>
              <a:t>e)  The Length of the Strip</a:t>
            </a:r>
            <a:r>
              <a:rPr lang="en-US" sz="2000">
                <a:latin typeface="Arial" panose="020B0604020202020204" pitchFamily="34" charset="0"/>
                <a:cs typeface="Arial" panose="020B0604020202020204" pitchFamily="34" charset="0"/>
              </a:rPr>
              <a:t>:  Typical lengths and widths for various flows are given in Table 3.5.  The ideal lengths can be obtained by field tests.</a:t>
            </a:r>
            <a:endParaRPr lang="en-US" sz="2000">
              <a:latin typeface="New York" charset="0"/>
              <a:cs typeface="Times New Roman" panose="02020603050405020304" pitchFamily="18" charset="0"/>
            </a:endParaRPr>
          </a:p>
          <a:p>
            <a:pPr>
              <a:lnSpc>
                <a:spcPct val="90000"/>
              </a:lnSpc>
            </a:pPr>
            <a:endParaRPr lang="en-US" sz="2000"/>
          </a:p>
        </p:txBody>
      </p:sp>
    </p:spTree>
    <p:extLst>
      <p:ext uri="{BB962C8B-B14F-4D97-AF65-F5344CB8AC3E}">
        <p14:creationId xmlns:p14="http://schemas.microsoft.com/office/powerpoint/2010/main" val="28208684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500" fill="hold"/>
                                        <p:tgtEl>
                                          <p:spTgt spid="29698"/>
                                        </p:tgtEl>
                                        <p:attrNameLst>
                                          <p:attrName>ppt_x</p:attrName>
                                        </p:attrNameLst>
                                      </p:cBhvr>
                                      <p:tavLst>
                                        <p:tav tm="0">
                                          <p:val>
                                            <p:strVal val="0-#ppt_w/2"/>
                                          </p:val>
                                        </p:tav>
                                        <p:tav tm="100000">
                                          <p:val>
                                            <p:strVal val="#ppt_x"/>
                                          </p:val>
                                        </p:tav>
                                      </p:tavLst>
                                    </p:anim>
                                    <p:anim calcmode="lin" valueType="num">
                                      <p:cBhvr additive="base">
                                        <p:cTn id="8" dur="500" fill="hold"/>
                                        <p:tgtEl>
                                          <p:spTgt spid="2969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699">
                                            <p:txEl>
                                              <p:pRg st="0" end="0"/>
                                            </p:txEl>
                                          </p:spTgt>
                                        </p:tgtEl>
                                        <p:attrNameLst>
                                          <p:attrName>style.visibility</p:attrName>
                                        </p:attrNameLst>
                                      </p:cBhvr>
                                      <p:to>
                                        <p:strVal val="visible"/>
                                      </p:to>
                                    </p:set>
                                    <p:anim calcmode="lin" valueType="num">
                                      <p:cBhvr additive="base">
                                        <p:cTn id="13" dur="500" fill="hold"/>
                                        <p:tgtEl>
                                          <p:spTgt spid="2969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69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699">
                                            <p:txEl>
                                              <p:pRg st="1" end="1"/>
                                            </p:txEl>
                                          </p:spTgt>
                                        </p:tgtEl>
                                        <p:attrNameLst>
                                          <p:attrName>style.visibility</p:attrName>
                                        </p:attrNameLst>
                                      </p:cBhvr>
                                      <p:to>
                                        <p:strVal val="visible"/>
                                      </p:to>
                                    </p:set>
                                    <p:anim calcmode="lin" valueType="num">
                                      <p:cBhvr additive="base">
                                        <p:cTn id="19" dur="500" fill="hold"/>
                                        <p:tgtEl>
                                          <p:spTgt spid="2969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69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9699">
                                            <p:txEl>
                                              <p:pRg st="2" end="2"/>
                                            </p:txEl>
                                          </p:spTgt>
                                        </p:tgtEl>
                                        <p:attrNameLst>
                                          <p:attrName>style.visibility</p:attrName>
                                        </p:attrNameLst>
                                      </p:cBhvr>
                                      <p:to>
                                        <p:strVal val="visible"/>
                                      </p:to>
                                    </p:set>
                                    <p:anim calcmode="lin" valueType="num">
                                      <p:cBhvr additive="base">
                                        <p:cTn id="25" dur="500" fill="hold"/>
                                        <p:tgtEl>
                                          <p:spTgt spid="2969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69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9699">
                                            <p:txEl>
                                              <p:pRg st="3" end="3"/>
                                            </p:txEl>
                                          </p:spTgt>
                                        </p:tgtEl>
                                        <p:attrNameLst>
                                          <p:attrName>style.visibility</p:attrName>
                                        </p:attrNameLst>
                                      </p:cBhvr>
                                      <p:to>
                                        <p:strVal val="visible"/>
                                      </p:to>
                                    </p:set>
                                    <p:anim calcmode="lin" valueType="num">
                                      <p:cBhvr additive="base">
                                        <p:cTn id="31" dur="500" fill="hold"/>
                                        <p:tgtEl>
                                          <p:spTgt spid="2969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969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endParaRPr lang="tr-TR"/>
          </a:p>
        </p:txBody>
      </p:sp>
      <p:pic>
        <p:nvPicPr>
          <p:cNvPr id="30723" name="Picture 3"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0" y="1828800"/>
            <a:ext cx="43815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4" name="Picture 4" descr="C:\DOCUME~1\ekwue\LOCALS~1\Temp\\msotw9_temp0.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9144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0569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endParaRPr lang="tr-TR"/>
          </a:p>
        </p:txBody>
      </p:sp>
      <p:pic>
        <p:nvPicPr>
          <p:cNvPr id="31749" name="Picture 5"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52400"/>
            <a:ext cx="7772400"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6315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609600"/>
            <a:ext cx="7772400" cy="1066800"/>
          </a:xfrm>
        </p:spPr>
        <p:txBody>
          <a:bodyPr/>
          <a:lstStyle/>
          <a:p>
            <a:r>
              <a:rPr lang="en-US" sz="3600" b="1">
                <a:cs typeface="Times New Roman" panose="02020603050405020304" pitchFamily="18" charset="0"/>
              </a:rPr>
              <a:t>3.2.2.3  Evaluation of a Border Strip</a:t>
            </a:r>
            <a:endParaRPr lang="en-US" sz="3600">
              <a:cs typeface="Times New Roman" panose="02020603050405020304" pitchFamily="18" charset="0"/>
            </a:endParaRPr>
          </a:p>
        </p:txBody>
      </p:sp>
      <p:sp>
        <p:nvSpPr>
          <p:cNvPr id="33795" name="Rectangle 3"/>
          <p:cNvSpPr>
            <a:spLocks noGrp="1" noChangeArrowheads="1"/>
          </p:cNvSpPr>
          <p:nvPr>
            <p:ph type="body" idx="1"/>
          </p:nvPr>
        </p:nvSpPr>
        <p:spPr>
          <a:xfrm>
            <a:off x="685800" y="1676400"/>
            <a:ext cx="7772400" cy="5105400"/>
          </a:xfrm>
        </p:spPr>
        <p:txBody>
          <a:bodyPr/>
          <a:lstStyle/>
          <a:p>
            <a:pPr algn="just"/>
            <a:r>
              <a:rPr lang="en-US" sz="2400">
                <a:latin typeface="Arial" panose="020B0604020202020204" pitchFamily="34" charset="0"/>
                <a:cs typeface="Arial" panose="020B0604020202020204" pitchFamily="34" charset="0"/>
              </a:rPr>
              <a:t>The aim is to vary various parameters with the aim of obtaining a good irrigation profile.</a:t>
            </a:r>
            <a:endParaRPr lang="en-US" sz="2400">
              <a:latin typeface="New York" charset="0"/>
              <a:cs typeface="Times New Roman" panose="02020603050405020304" pitchFamily="18" charset="0"/>
            </a:endParaRPr>
          </a:p>
          <a:p>
            <a:pPr algn="just"/>
            <a:r>
              <a:rPr lang="en-US" sz="2400" b="1">
                <a:latin typeface="Arial" panose="020B0604020202020204" pitchFamily="34" charset="0"/>
                <a:cs typeface="Arial" panose="020B0604020202020204" pitchFamily="34" charset="0"/>
              </a:rPr>
              <a:t>Steps</a:t>
            </a:r>
            <a:endParaRPr lang="en-US" sz="2400">
              <a:latin typeface="New York" charset="0"/>
              <a:cs typeface="Times New Roman" panose="02020603050405020304" pitchFamily="18" charset="0"/>
            </a:endParaRPr>
          </a:p>
          <a:p>
            <a:pPr algn="just"/>
            <a:r>
              <a:rPr lang="en-US" sz="2400">
                <a:latin typeface="Arial" panose="020B0604020202020204" pitchFamily="34" charset="0"/>
                <a:cs typeface="Arial" panose="020B0604020202020204" pitchFamily="34" charset="0"/>
              </a:rPr>
              <a:t>a) Measure the infiltration rate of soils and get the cumulative infiltration curve.  Measurement can be by double ring infiltrometer.</a:t>
            </a:r>
            <a:endParaRPr lang="en-US" sz="2400">
              <a:latin typeface="New York" charset="0"/>
              <a:cs typeface="Times New Roman" panose="02020603050405020304" pitchFamily="18" charset="0"/>
            </a:endParaRPr>
          </a:p>
          <a:p>
            <a:pPr>
              <a:buFont typeface="Wingdings" panose="05000000000000000000" pitchFamily="2" charset="2"/>
              <a:buNone/>
            </a:pPr>
            <a:endParaRPr lang="en-US" sz="2400"/>
          </a:p>
        </p:txBody>
      </p:sp>
      <p:sp>
        <p:nvSpPr>
          <p:cNvPr id="33796" name="Line 4"/>
          <p:cNvSpPr>
            <a:spLocks noChangeShapeType="1"/>
          </p:cNvSpPr>
          <p:nvPr/>
        </p:nvSpPr>
        <p:spPr bwMode="auto">
          <a:xfrm flipV="1">
            <a:off x="2743200" y="4648200"/>
            <a:ext cx="0" cy="1447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7" name="Line 5"/>
          <p:cNvSpPr>
            <a:spLocks noChangeShapeType="1"/>
          </p:cNvSpPr>
          <p:nvPr/>
        </p:nvSpPr>
        <p:spPr bwMode="auto">
          <a:xfrm>
            <a:off x="2743200" y="6096000"/>
            <a:ext cx="3429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8" name="Freeform 6"/>
          <p:cNvSpPr>
            <a:spLocks/>
          </p:cNvSpPr>
          <p:nvPr/>
        </p:nvSpPr>
        <p:spPr bwMode="auto">
          <a:xfrm>
            <a:off x="2743200" y="6019800"/>
            <a:ext cx="76200" cy="76200"/>
          </a:xfrm>
          <a:custGeom>
            <a:avLst/>
            <a:gdLst>
              <a:gd name="T0" fmla="*/ 0 w 48"/>
              <a:gd name="T1" fmla="*/ 48 h 48"/>
              <a:gd name="T2" fmla="*/ 48 w 48"/>
              <a:gd name="T3" fmla="*/ 0 h 48"/>
            </a:gdLst>
            <a:ahLst/>
            <a:cxnLst>
              <a:cxn ang="0">
                <a:pos x="T0" y="T1"/>
              </a:cxn>
              <a:cxn ang="0">
                <a:pos x="T2" y="T3"/>
              </a:cxn>
            </a:cxnLst>
            <a:rect l="0" t="0" r="r" b="b"/>
            <a:pathLst>
              <a:path w="48" h="48">
                <a:moveTo>
                  <a:pt x="0" y="48"/>
                </a:moveTo>
                <a:cubicBezTo>
                  <a:pt x="20" y="28"/>
                  <a:pt x="40" y="8"/>
                  <a:pt x="48"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9" name="Freeform 7"/>
          <p:cNvSpPr>
            <a:spLocks/>
          </p:cNvSpPr>
          <p:nvPr/>
        </p:nvSpPr>
        <p:spPr bwMode="auto">
          <a:xfrm>
            <a:off x="2757488" y="4914900"/>
            <a:ext cx="2657475" cy="1228725"/>
          </a:xfrm>
          <a:custGeom>
            <a:avLst/>
            <a:gdLst>
              <a:gd name="T0" fmla="*/ 0 w 1674"/>
              <a:gd name="T1" fmla="*/ 774 h 774"/>
              <a:gd name="T2" fmla="*/ 54 w 1674"/>
              <a:gd name="T3" fmla="*/ 612 h 774"/>
              <a:gd name="T4" fmla="*/ 171 w 1674"/>
              <a:gd name="T5" fmla="*/ 369 h 774"/>
              <a:gd name="T6" fmla="*/ 225 w 1674"/>
              <a:gd name="T7" fmla="*/ 297 h 774"/>
              <a:gd name="T8" fmla="*/ 333 w 1674"/>
              <a:gd name="T9" fmla="*/ 198 h 774"/>
              <a:gd name="T10" fmla="*/ 387 w 1674"/>
              <a:gd name="T11" fmla="*/ 162 h 774"/>
              <a:gd name="T12" fmla="*/ 585 w 1674"/>
              <a:gd name="T13" fmla="*/ 45 h 774"/>
              <a:gd name="T14" fmla="*/ 711 w 1674"/>
              <a:gd name="T15" fmla="*/ 0 h 774"/>
              <a:gd name="T16" fmla="*/ 1287 w 1674"/>
              <a:gd name="T17" fmla="*/ 27 h 774"/>
              <a:gd name="T18" fmla="*/ 1476 w 1674"/>
              <a:gd name="T19" fmla="*/ 90 h 774"/>
              <a:gd name="T20" fmla="*/ 1530 w 1674"/>
              <a:gd name="T21" fmla="*/ 108 h 774"/>
              <a:gd name="T22" fmla="*/ 1602 w 1674"/>
              <a:gd name="T23" fmla="*/ 126 h 774"/>
              <a:gd name="T24" fmla="*/ 1674 w 1674"/>
              <a:gd name="T25" fmla="*/ 18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4" h="774">
                <a:moveTo>
                  <a:pt x="0" y="774"/>
                </a:moveTo>
                <a:cubicBezTo>
                  <a:pt x="14" y="719"/>
                  <a:pt x="22" y="660"/>
                  <a:pt x="54" y="612"/>
                </a:cubicBezTo>
                <a:cubicBezTo>
                  <a:pt x="77" y="519"/>
                  <a:pt x="122" y="451"/>
                  <a:pt x="171" y="369"/>
                </a:cubicBezTo>
                <a:cubicBezTo>
                  <a:pt x="194" y="331"/>
                  <a:pt x="194" y="323"/>
                  <a:pt x="225" y="297"/>
                </a:cubicBezTo>
                <a:cubicBezTo>
                  <a:pt x="263" y="266"/>
                  <a:pt x="298" y="233"/>
                  <a:pt x="333" y="198"/>
                </a:cubicBezTo>
                <a:cubicBezTo>
                  <a:pt x="348" y="183"/>
                  <a:pt x="387" y="162"/>
                  <a:pt x="387" y="162"/>
                </a:cubicBezTo>
                <a:cubicBezTo>
                  <a:pt x="428" y="101"/>
                  <a:pt x="515" y="62"/>
                  <a:pt x="585" y="45"/>
                </a:cubicBezTo>
                <a:cubicBezTo>
                  <a:pt x="634" y="15"/>
                  <a:pt x="654" y="10"/>
                  <a:pt x="711" y="0"/>
                </a:cubicBezTo>
                <a:cubicBezTo>
                  <a:pt x="903" y="5"/>
                  <a:pt x="1096" y="6"/>
                  <a:pt x="1287" y="27"/>
                </a:cubicBezTo>
                <a:cubicBezTo>
                  <a:pt x="1350" y="48"/>
                  <a:pt x="1414" y="67"/>
                  <a:pt x="1476" y="90"/>
                </a:cubicBezTo>
                <a:cubicBezTo>
                  <a:pt x="1494" y="96"/>
                  <a:pt x="1512" y="103"/>
                  <a:pt x="1530" y="108"/>
                </a:cubicBezTo>
                <a:cubicBezTo>
                  <a:pt x="1554" y="114"/>
                  <a:pt x="1602" y="126"/>
                  <a:pt x="1602" y="126"/>
                </a:cubicBezTo>
                <a:cubicBezTo>
                  <a:pt x="1627" y="143"/>
                  <a:pt x="1653" y="159"/>
                  <a:pt x="1674" y="18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800" name="Text Box 8"/>
          <p:cNvSpPr txBox="1">
            <a:spLocks noChangeArrowheads="1"/>
          </p:cNvSpPr>
          <p:nvPr/>
        </p:nvSpPr>
        <p:spPr bwMode="auto">
          <a:xfrm>
            <a:off x="914400" y="4762500"/>
            <a:ext cx="1676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a:t>Depth of Water, D (mm)</a:t>
            </a:r>
          </a:p>
        </p:txBody>
      </p:sp>
      <p:sp>
        <p:nvSpPr>
          <p:cNvPr id="33801" name="Text Box 9"/>
          <p:cNvSpPr txBox="1">
            <a:spLocks noChangeArrowheads="1"/>
          </p:cNvSpPr>
          <p:nvPr/>
        </p:nvSpPr>
        <p:spPr bwMode="auto">
          <a:xfrm>
            <a:off x="3946525" y="6186488"/>
            <a:ext cx="1725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t>Time, T (mins)</a:t>
            </a:r>
          </a:p>
        </p:txBody>
      </p:sp>
      <p:sp>
        <p:nvSpPr>
          <p:cNvPr id="33802" name="Text Box 10"/>
          <p:cNvSpPr txBox="1">
            <a:spLocks noChangeArrowheads="1"/>
          </p:cNvSpPr>
          <p:nvPr/>
        </p:nvSpPr>
        <p:spPr bwMode="auto">
          <a:xfrm>
            <a:off x="5470525" y="4814888"/>
            <a:ext cx="1060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t>D = KT</a:t>
            </a:r>
            <a:r>
              <a:rPr lang="en-US" sz="2000" baseline="30000"/>
              <a:t>n</a:t>
            </a:r>
          </a:p>
        </p:txBody>
      </p:sp>
      <p:sp>
        <p:nvSpPr>
          <p:cNvPr id="33803" name="Text Box 11"/>
          <p:cNvSpPr txBox="1">
            <a:spLocks noChangeArrowheads="1"/>
          </p:cNvSpPr>
          <p:nvPr/>
        </p:nvSpPr>
        <p:spPr bwMode="auto">
          <a:xfrm>
            <a:off x="2117725" y="6415088"/>
            <a:ext cx="41259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t>Fig 3.5:  Cumulative Infiltration Curve</a:t>
            </a:r>
          </a:p>
        </p:txBody>
      </p:sp>
    </p:spTree>
    <p:extLst>
      <p:ext uri="{BB962C8B-B14F-4D97-AF65-F5344CB8AC3E}">
        <p14:creationId xmlns:p14="http://schemas.microsoft.com/office/powerpoint/2010/main" val="33806698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additive="base">
                                        <p:cTn id="7" dur="500" fill="hold"/>
                                        <p:tgtEl>
                                          <p:spTgt spid="33794"/>
                                        </p:tgtEl>
                                        <p:attrNameLst>
                                          <p:attrName>ppt_x</p:attrName>
                                        </p:attrNameLst>
                                      </p:cBhvr>
                                      <p:tavLst>
                                        <p:tav tm="0">
                                          <p:val>
                                            <p:strVal val="0-#ppt_w/2"/>
                                          </p:val>
                                        </p:tav>
                                        <p:tav tm="100000">
                                          <p:val>
                                            <p:strVal val="#ppt_x"/>
                                          </p:val>
                                        </p:tav>
                                      </p:tavLst>
                                    </p:anim>
                                    <p:anim calcmode="lin" valueType="num">
                                      <p:cBhvr additive="base">
                                        <p:cTn id="8" dur="500" fill="hold"/>
                                        <p:tgtEl>
                                          <p:spTgt spid="3379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795">
                                            <p:txEl>
                                              <p:pRg st="0" end="0"/>
                                            </p:txEl>
                                          </p:spTgt>
                                        </p:tgtEl>
                                        <p:attrNameLst>
                                          <p:attrName>style.visibility</p:attrName>
                                        </p:attrNameLst>
                                      </p:cBhvr>
                                      <p:to>
                                        <p:strVal val="visible"/>
                                      </p:to>
                                    </p:set>
                                    <p:anim calcmode="lin" valueType="num">
                                      <p:cBhvr additive="base">
                                        <p:cTn id="13" dur="500" fill="hold"/>
                                        <p:tgtEl>
                                          <p:spTgt spid="3379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379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795">
                                            <p:txEl>
                                              <p:pRg st="1" end="1"/>
                                            </p:txEl>
                                          </p:spTgt>
                                        </p:tgtEl>
                                        <p:attrNameLst>
                                          <p:attrName>style.visibility</p:attrName>
                                        </p:attrNameLst>
                                      </p:cBhvr>
                                      <p:to>
                                        <p:strVal val="visible"/>
                                      </p:to>
                                    </p:set>
                                    <p:anim calcmode="lin" valueType="num">
                                      <p:cBhvr additive="base">
                                        <p:cTn id="19" dur="500" fill="hold"/>
                                        <p:tgtEl>
                                          <p:spTgt spid="3379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79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795">
                                            <p:txEl>
                                              <p:pRg st="2" end="2"/>
                                            </p:txEl>
                                          </p:spTgt>
                                        </p:tgtEl>
                                        <p:attrNameLst>
                                          <p:attrName>style.visibility</p:attrName>
                                        </p:attrNameLst>
                                      </p:cBhvr>
                                      <p:to>
                                        <p:strVal val="visible"/>
                                      </p:to>
                                    </p:set>
                                    <p:anim calcmode="lin" valueType="num">
                                      <p:cBhvr additive="base">
                                        <p:cTn id="25" dur="500" fill="hold"/>
                                        <p:tgtEl>
                                          <p:spTgt spid="3379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379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796"/>
                                        </p:tgtEl>
                                        <p:attrNameLst>
                                          <p:attrName>style.visibility</p:attrName>
                                        </p:attrNameLst>
                                      </p:cBhvr>
                                      <p:to>
                                        <p:strVal val="visible"/>
                                      </p:to>
                                    </p:set>
                                    <p:anim calcmode="lin" valueType="num">
                                      <p:cBhvr additive="base">
                                        <p:cTn id="31" dur="500" fill="hold"/>
                                        <p:tgtEl>
                                          <p:spTgt spid="33796"/>
                                        </p:tgtEl>
                                        <p:attrNameLst>
                                          <p:attrName>ppt_x</p:attrName>
                                        </p:attrNameLst>
                                      </p:cBhvr>
                                      <p:tavLst>
                                        <p:tav tm="0">
                                          <p:val>
                                            <p:strVal val="0-#ppt_w/2"/>
                                          </p:val>
                                        </p:tav>
                                        <p:tav tm="100000">
                                          <p:val>
                                            <p:strVal val="#ppt_x"/>
                                          </p:val>
                                        </p:tav>
                                      </p:tavLst>
                                    </p:anim>
                                    <p:anim calcmode="lin" valueType="num">
                                      <p:cBhvr additive="base">
                                        <p:cTn id="32" dur="500" fill="hold"/>
                                        <p:tgtEl>
                                          <p:spTgt spid="3379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797"/>
                                        </p:tgtEl>
                                        <p:attrNameLst>
                                          <p:attrName>style.visibility</p:attrName>
                                        </p:attrNameLst>
                                      </p:cBhvr>
                                      <p:to>
                                        <p:strVal val="visible"/>
                                      </p:to>
                                    </p:set>
                                    <p:anim calcmode="lin" valueType="num">
                                      <p:cBhvr additive="base">
                                        <p:cTn id="37" dur="500" fill="hold"/>
                                        <p:tgtEl>
                                          <p:spTgt spid="33797"/>
                                        </p:tgtEl>
                                        <p:attrNameLst>
                                          <p:attrName>ppt_x</p:attrName>
                                        </p:attrNameLst>
                                      </p:cBhvr>
                                      <p:tavLst>
                                        <p:tav tm="0">
                                          <p:val>
                                            <p:strVal val="0-#ppt_w/2"/>
                                          </p:val>
                                        </p:tav>
                                        <p:tav tm="100000">
                                          <p:val>
                                            <p:strVal val="#ppt_x"/>
                                          </p:val>
                                        </p:tav>
                                      </p:tavLst>
                                    </p:anim>
                                    <p:anim calcmode="lin" valueType="num">
                                      <p:cBhvr additive="base">
                                        <p:cTn id="38" dur="500" fill="hold"/>
                                        <p:tgtEl>
                                          <p:spTgt spid="3379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3798"/>
                                        </p:tgtEl>
                                        <p:attrNameLst>
                                          <p:attrName>style.visibility</p:attrName>
                                        </p:attrNameLst>
                                      </p:cBhvr>
                                      <p:to>
                                        <p:strVal val="visible"/>
                                      </p:to>
                                    </p:set>
                                    <p:anim calcmode="lin" valueType="num">
                                      <p:cBhvr additive="base">
                                        <p:cTn id="43" dur="500" fill="hold"/>
                                        <p:tgtEl>
                                          <p:spTgt spid="33798"/>
                                        </p:tgtEl>
                                        <p:attrNameLst>
                                          <p:attrName>ppt_x</p:attrName>
                                        </p:attrNameLst>
                                      </p:cBhvr>
                                      <p:tavLst>
                                        <p:tav tm="0">
                                          <p:val>
                                            <p:strVal val="0-#ppt_w/2"/>
                                          </p:val>
                                        </p:tav>
                                        <p:tav tm="100000">
                                          <p:val>
                                            <p:strVal val="#ppt_x"/>
                                          </p:val>
                                        </p:tav>
                                      </p:tavLst>
                                    </p:anim>
                                    <p:anim calcmode="lin" valueType="num">
                                      <p:cBhvr additive="base">
                                        <p:cTn id="44" dur="500" fill="hold"/>
                                        <p:tgtEl>
                                          <p:spTgt spid="3379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himes.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799"/>
                                        </p:tgtEl>
                                        <p:attrNameLst>
                                          <p:attrName>style.visibility</p:attrName>
                                        </p:attrNameLst>
                                      </p:cBhvr>
                                      <p:to>
                                        <p:strVal val="visible"/>
                                      </p:to>
                                    </p:set>
                                    <p:anim calcmode="lin" valueType="num">
                                      <p:cBhvr additive="base">
                                        <p:cTn id="49" dur="500" fill="hold"/>
                                        <p:tgtEl>
                                          <p:spTgt spid="33799"/>
                                        </p:tgtEl>
                                        <p:attrNameLst>
                                          <p:attrName>ppt_x</p:attrName>
                                        </p:attrNameLst>
                                      </p:cBhvr>
                                      <p:tavLst>
                                        <p:tav tm="0">
                                          <p:val>
                                            <p:strVal val="0-#ppt_w/2"/>
                                          </p:val>
                                        </p:tav>
                                        <p:tav tm="100000">
                                          <p:val>
                                            <p:strVal val="#ppt_x"/>
                                          </p:val>
                                        </p:tav>
                                      </p:tavLst>
                                    </p:anim>
                                    <p:anim calcmode="lin" valueType="num">
                                      <p:cBhvr additive="base">
                                        <p:cTn id="50" dur="500" fill="hold"/>
                                        <p:tgtEl>
                                          <p:spTgt spid="3379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5" grpId="0" build="p" autoUpdateAnimBg="0"/>
      <p:bldP spid="33796" grpId="0" animBg="1"/>
      <p:bldP spid="33797" grpId="0" animBg="1"/>
      <p:bldP spid="33798" grpId="0" animBg="1"/>
      <p:bldP spid="3379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3600"/>
              <a:t>Evaluation of Border Strip Contd.</a:t>
            </a:r>
          </a:p>
        </p:txBody>
      </p:sp>
      <p:sp>
        <p:nvSpPr>
          <p:cNvPr id="34819" name="Rectangle 3"/>
          <p:cNvSpPr>
            <a:spLocks noGrp="1" noChangeArrowheads="1"/>
          </p:cNvSpPr>
          <p:nvPr>
            <p:ph type="body" idx="1"/>
          </p:nvPr>
        </p:nvSpPr>
        <p:spPr>
          <a:xfrm>
            <a:off x="685800" y="1981200"/>
            <a:ext cx="7772400" cy="2667000"/>
          </a:xfrm>
        </p:spPr>
        <p:txBody>
          <a:bodyPr/>
          <a:lstStyle/>
          <a:p>
            <a:pPr algn="just"/>
            <a:r>
              <a:rPr lang="en-US" sz="2400">
                <a:latin typeface="Arial" panose="020B0604020202020204" pitchFamily="34" charset="0"/>
                <a:cs typeface="Arial" panose="020B0604020202020204" pitchFamily="34" charset="0"/>
              </a:rPr>
              <a:t>b)  Mark some points on the border strip and check the advance of water.  Also check recession.  For steep slopes, recession of water can be seen unlike in gentle slopes where it may be difficult to see.  In border irrigation, recession is very important because unlike furrows, there is no place water can seep into after water is turned off.</a:t>
            </a:r>
            <a:endParaRPr lang="en-US" sz="2400">
              <a:latin typeface="New York" charset="0"/>
              <a:cs typeface="Times New Roman" panose="02020603050405020304" pitchFamily="18" charset="0"/>
            </a:endParaRPr>
          </a:p>
          <a:p>
            <a:endParaRPr lang="en-US" sz="2400"/>
          </a:p>
        </p:txBody>
      </p:sp>
      <p:sp>
        <p:nvSpPr>
          <p:cNvPr id="34820" name="Rectangle 4"/>
          <p:cNvSpPr>
            <a:spLocks noChangeArrowheads="1"/>
          </p:cNvSpPr>
          <p:nvPr/>
        </p:nvSpPr>
        <p:spPr bwMode="auto">
          <a:xfrm>
            <a:off x="1676400" y="5029200"/>
            <a:ext cx="6096000" cy="838200"/>
          </a:xfrm>
          <a:prstGeom prst="rect">
            <a:avLst/>
          </a:prstGeom>
          <a:solidFill>
            <a:srgbClr val="FFFFFF"/>
          </a:solidFill>
          <a:ln w="9525">
            <a:solidFill>
              <a:srgbClr val="000000"/>
            </a:solidFill>
            <a:miter lim="800000"/>
            <a:headEnd/>
            <a:tailEnd/>
          </a:ln>
        </p:spPr>
        <p:txBody>
          <a:bodyPr/>
          <a:lstStyle/>
          <a:p>
            <a:endParaRPr lang="en-US"/>
          </a:p>
        </p:txBody>
      </p:sp>
      <p:sp>
        <p:nvSpPr>
          <p:cNvPr id="34821" name="Line 5"/>
          <p:cNvSpPr>
            <a:spLocks noChangeShapeType="1"/>
          </p:cNvSpPr>
          <p:nvPr/>
        </p:nvSpPr>
        <p:spPr bwMode="auto">
          <a:xfrm>
            <a:off x="2514600" y="4800600"/>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2" name="Line 6"/>
          <p:cNvSpPr>
            <a:spLocks noChangeShapeType="1"/>
          </p:cNvSpPr>
          <p:nvPr/>
        </p:nvSpPr>
        <p:spPr bwMode="auto">
          <a:xfrm>
            <a:off x="3505200" y="4724400"/>
            <a:ext cx="0" cy="1600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3" name="Line 7"/>
          <p:cNvSpPr>
            <a:spLocks noChangeShapeType="1"/>
          </p:cNvSpPr>
          <p:nvPr/>
        </p:nvSpPr>
        <p:spPr bwMode="auto">
          <a:xfrm>
            <a:off x="4648200" y="4800600"/>
            <a:ext cx="0" cy="1600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4" name="Line 8"/>
          <p:cNvSpPr>
            <a:spLocks noChangeShapeType="1"/>
          </p:cNvSpPr>
          <p:nvPr/>
        </p:nvSpPr>
        <p:spPr bwMode="auto">
          <a:xfrm>
            <a:off x="5638800" y="4724400"/>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5" name="Line 9"/>
          <p:cNvSpPr>
            <a:spLocks noChangeShapeType="1"/>
          </p:cNvSpPr>
          <p:nvPr/>
        </p:nvSpPr>
        <p:spPr bwMode="auto">
          <a:xfrm>
            <a:off x="6629400" y="4724400"/>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val="4167253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3600"/>
              <a:t>Time Distance Diagram  of the Border System</a:t>
            </a:r>
          </a:p>
        </p:txBody>
      </p:sp>
      <p:pic>
        <p:nvPicPr>
          <p:cNvPr id="35846" name="Picture 6"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025650"/>
            <a:ext cx="6553200" cy="407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9081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3600"/>
              <a:t>Evaluation of the Border System Contd.</a:t>
            </a:r>
            <a:br>
              <a:rPr lang="en-US" sz="3600"/>
            </a:br>
            <a:endParaRPr lang="en-US" sz="3600"/>
          </a:p>
        </p:txBody>
      </p:sp>
      <p:sp>
        <p:nvSpPr>
          <p:cNvPr id="37891" name="Rectangle 3"/>
          <p:cNvSpPr>
            <a:spLocks noGrp="1" noChangeArrowheads="1"/>
          </p:cNvSpPr>
          <p:nvPr>
            <p:ph type="body" idx="1"/>
          </p:nvPr>
        </p:nvSpPr>
        <p:spPr/>
        <p:txBody>
          <a:bodyPr/>
          <a:lstStyle/>
          <a:p>
            <a:pPr algn="just">
              <a:lnSpc>
                <a:spcPct val="90000"/>
              </a:lnSpc>
            </a:pPr>
            <a:r>
              <a:rPr lang="en-US" sz="2400">
                <a:latin typeface="Arial" panose="020B0604020202020204" pitchFamily="34" charset="0"/>
                <a:cs typeface="Arial" panose="020B0604020202020204" pitchFamily="34" charset="0"/>
              </a:rPr>
              <a:t>About two-thirds down the border, the flow is turned off and recession starts.  </a:t>
            </a:r>
          </a:p>
          <a:p>
            <a:pPr algn="just">
              <a:lnSpc>
                <a:spcPct val="90000"/>
              </a:lnSpc>
            </a:pPr>
            <a:r>
              <a:rPr lang="en-US" sz="2400">
                <a:latin typeface="Arial" panose="020B0604020202020204" pitchFamily="34" charset="0"/>
                <a:cs typeface="Arial" panose="020B0604020202020204" pitchFamily="34" charset="0"/>
              </a:rPr>
              <a:t>The difference between the advance and recession curves gives the opportunity time or total time when water is in contact with the soil.</a:t>
            </a:r>
            <a:endParaRPr lang="en-US" sz="2400">
              <a:latin typeface="New York" charset="0"/>
              <a:cs typeface="Times New Roman" panose="02020603050405020304" pitchFamily="18" charset="0"/>
            </a:endParaRPr>
          </a:p>
          <a:p>
            <a:pPr algn="just">
              <a:lnSpc>
                <a:spcPct val="90000"/>
              </a:lnSpc>
            </a:pPr>
            <a:r>
              <a:rPr lang="en-US" sz="2400">
                <a:latin typeface="Arial" panose="020B0604020202020204" pitchFamily="34" charset="0"/>
                <a:cs typeface="Arial" panose="020B0604020202020204" pitchFamily="34" charset="0"/>
              </a:rPr>
              <a:t>For various distances, obtain the opportunity times from the advance/recession curves and from the cumulative infiltration curve, obtain the depths of water.  </a:t>
            </a:r>
          </a:p>
          <a:p>
            <a:pPr algn="just">
              <a:lnSpc>
                <a:spcPct val="90000"/>
              </a:lnSpc>
            </a:pPr>
            <a:r>
              <a:rPr lang="en-US" sz="2400">
                <a:latin typeface="Arial" panose="020B0604020202020204" pitchFamily="34" charset="0"/>
                <a:cs typeface="Arial" panose="020B0604020202020204" pitchFamily="34" charset="0"/>
              </a:rPr>
              <a:t>With the depth and distance data, plot the irrigation profile depth shown below.</a:t>
            </a:r>
            <a:endParaRPr lang="en-US" sz="2400">
              <a:latin typeface="New York" charset="0"/>
              <a:cs typeface="Times New Roman" panose="02020603050405020304" pitchFamily="18" charset="0"/>
            </a:endParaRPr>
          </a:p>
          <a:p>
            <a:pPr algn="just">
              <a:lnSpc>
                <a:spcPct val="90000"/>
              </a:lnSpc>
              <a:buFont typeface="Wingdings" panose="05000000000000000000" pitchFamily="2" charset="2"/>
              <a:buNone/>
            </a:pPr>
            <a:endParaRPr lang="en-US" sz="2400">
              <a:latin typeface="New York" charset="0"/>
              <a:cs typeface="Times New Roman" panose="02020603050405020304" pitchFamily="18" charset="0"/>
            </a:endParaRPr>
          </a:p>
          <a:p>
            <a:pPr>
              <a:lnSpc>
                <a:spcPct val="90000"/>
              </a:lnSpc>
              <a:buFont typeface="Wingdings" panose="05000000000000000000" pitchFamily="2" charset="2"/>
              <a:buNone/>
            </a:pPr>
            <a:endParaRPr lang="en-US" sz="2400"/>
          </a:p>
        </p:txBody>
      </p:sp>
    </p:spTree>
    <p:extLst>
      <p:ext uri="{BB962C8B-B14F-4D97-AF65-F5344CB8AC3E}">
        <p14:creationId xmlns:p14="http://schemas.microsoft.com/office/powerpoint/2010/main" val="4679168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0-#ppt_w/2"/>
                                          </p:val>
                                        </p:tav>
                                        <p:tav tm="100000">
                                          <p:val>
                                            <p:strVal val="#ppt_x"/>
                                          </p:val>
                                        </p:tav>
                                      </p:tavLst>
                                    </p:anim>
                                    <p:anim calcmode="lin" valueType="num">
                                      <p:cBhvr additive="base">
                                        <p:cTn id="8" dur="500" fill="hold"/>
                                        <p:tgtEl>
                                          <p:spTgt spid="3789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891">
                                            <p:txEl>
                                              <p:pRg st="0" end="0"/>
                                            </p:txEl>
                                          </p:spTgt>
                                        </p:tgtEl>
                                        <p:attrNameLst>
                                          <p:attrName>style.visibility</p:attrName>
                                        </p:attrNameLst>
                                      </p:cBhvr>
                                      <p:to>
                                        <p:strVal val="visible"/>
                                      </p:to>
                                    </p:set>
                                    <p:anim calcmode="lin" valueType="num">
                                      <p:cBhvr additive="base">
                                        <p:cTn id="13" dur="500" fill="hold"/>
                                        <p:tgtEl>
                                          <p:spTgt spid="3789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89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shreg.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891">
                                            <p:txEl>
                                              <p:pRg st="1" end="1"/>
                                            </p:txEl>
                                          </p:spTgt>
                                        </p:tgtEl>
                                        <p:attrNameLst>
                                          <p:attrName>style.visibility</p:attrName>
                                        </p:attrNameLst>
                                      </p:cBhvr>
                                      <p:to>
                                        <p:strVal val="visible"/>
                                      </p:to>
                                    </p:set>
                                    <p:anim calcmode="lin" valueType="num">
                                      <p:cBhvr additive="base">
                                        <p:cTn id="19" dur="500" fill="hold"/>
                                        <p:tgtEl>
                                          <p:spTgt spid="3789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89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cashreg.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891">
                                            <p:txEl>
                                              <p:pRg st="2" end="2"/>
                                            </p:txEl>
                                          </p:spTgt>
                                        </p:tgtEl>
                                        <p:attrNameLst>
                                          <p:attrName>style.visibility</p:attrName>
                                        </p:attrNameLst>
                                      </p:cBhvr>
                                      <p:to>
                                        <p:strVal val="visible"/>
                                      </p:to>
                                    </p:set>
                                    <p:anim calcmode="lin" valueType="num">
                                      <p:cBhvr additive="base">
                                        <p:cTn id="25" dur="500" fill="hold"/>
                                        <p:tgtEl>
                                          <p:spTgt spid="3789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789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shreg.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891">
                                            <p:txEl>
                                              <p:pRg st="3" end="3"/>
                                            </p:txEl>
                                          </p:spTgt>
                                        </p:tgtEl>
                                        <p:attrNameLst>
                                          <p:attrName>style.visibility</p:attrName>
                                        </p:attrNameLst>
                                      </p:cBhvr>
                                      <p:to>
                                        <p:strVal val="visible"/>
                                      </p:to>
                                    </p:set>
                                    <p:anim calcmode="lin" valueType="num">
                                      <p:cBhvr additive="base">
                                        <p:cTn id="31" dur="500" fill="hold"/>
                                        <p:tgtEl>
                                          <p:spTgt spid="3789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89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3789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3600"/>
              <a:t>Depth- Distance Diagram  of the Border System</a:t>
            </a:r>
          </a:p>
        </p:txBody>
      </p:sp>
      <p:pic>
        <p:nvPicPr>
          <p:cNvPr id="38919" name="Picture 7" descr="C:\DOCUME~1\ekwue\LOCALS~1\Temp\\msotw9_temp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514600"/>
            <a:ext cx="61722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1071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z="3600"/>
              <a:t>Evaluation of the Border System Contd.</a:t>
            </a:r>
            <a:br>
              <a:rPr lang="en-US" sz="3600"/>
            </a:br>
            <a:endParaRPr lang="en-US" sz="3600"/>
          </a:p>
        </p:txBody>
      </p:sp>
      <p:sp>
        <p:nvSpPr>
          <p:cNvPr id="39939" name="Rectangle 3"/>
          <p:cNvSpPr>
            <a:spLocks noGrp="1" noChangeArrowheads="1"/>
          </p:cNvSpPr>
          <p:nvPr>
            <p:ph type="body" idx="1"/>
          </p:nvPr>
        </p:nvSpPr>
        <p:spPr/>
        <p:txBody>
          <a:bodyPr/>
          <a:lstStyle/>
          <a:p>
            <a:pPr algn="just">
              <a:lnSpc>
                <a:spcPct val="90000"/>
              </a:lnSpc>
            </a:pPr>
            <a:r>
              <a:rPr lang="en-US" sz="2000">
                <a:latin typeface="Arial" panose="020B0604020202020204" pitchFamily="34" charset="0"/>
                <a:cs typeface="Arial" panose="020B0604020202020204" pitchFamily="34" charset="0"/>
              </a:rPr>
              <a:t>The depth of irrigation obtained is compared with the SMD (ideal irrigation depth).  </a:t>
            </a:r>
          </a:p>
          <a:p>
            <a:pPr algn="just">
              <a:lnSpc>
                <a:spcPct val="90000"/>
              </a:lnSpc>
            </a:pPr>
            <a:r>
              <a:rPr lang="en-US" sz="2000">
                <a:latin typeface="Arial" panose="020B0604020202020204" pitchFamily="34" charset="0"/>
                <a:cs typeface="Arial" panose="020B0604020202020204" pitchFamily="34" charset="0"/>
              </a:rPr>
              <a:t>There is deep percolation and runoff at the end of the field.</a:t>
            </a:r>
          </a:p>
          <a:p>
            <a:pPr algn="just">
              <a:lnSpc>
                <a:spcPct val="90000"/>
              </a:lnSpc>
            </a:pPr>
            <a:r>
              <a:rPr lang="en-US" sz="2000">
                <a:latin typeface="Arial" panose="020B0604020202020204" pitchFamily="34" charset="0"/>
                <a:cs typeface="Arial" panose="020B0604020202020204" pitchFamily="34" charset="0"/>
              </a:rPr>
              <a:t>  The variables can then be changed to give different shapes of graphs to see the one to reduce runoff and deep percolation.  In this particular case above, the inflow can be stopped sooner. The recession curve then changes. </a:t>
            </a:r>
          </a:p>
          <a:p>
            <a:pPr algn="just">
              <a:lnSpc>
                <a:spcPct val="90000"/>
              </a:lnSpc>
            </a:pPr>
            <a:r>
              <a:rPr lang="en-US" sz="2000">
                <a:latin typeface="Arial" panose="020B0604020202020204" pitchFamily="34" charset="0"/>
                <a:cs typeface="Arial" panose="020B0604020202020204" pitchFamily="34" charset="0"/>
              </a:rPr>
              <a:t> The profile now obtained creates deficiency at the ends of the borders (see graph: dotted lies above).</a:t>
            </a:r>
            <a:endParaRPr lang="en-US" sz="2000">
              <a:latin typeface="New York" charset="0"/>
              <a:cs typeface="Times New Roman" panose="02020603050405020304" pitchFamily="18" charset="0"/>
            </a:endParaRPr>
          </a:p>
          <a:p>
            <a:pPr algn="just">
              <a:lnSpc>
                <a:spcPct val="90000"/>
              </a:lnSpc>
            </a:pPr>
            <a:r>
              <a:rPr lang="en-US" sz="2000">
                <a:latin typeface="Arial" panose="020B0604020202020204" pitchFamily="34" charset="0"/>
                <a:cs typeface="Arial" panose="020B0604020202020204" pitchFamily="34" charset="0"/>
              </a:rPr>
              <a:t>A good profile of irrigation can be obtained by varying the flow, which leads to a change in the recession curve, and by choosing a reasonable contact time each time using the infiltration curve.</a:t>
            </a:r>
            <a:endParaRPr lang="en-US" sz="2000">
              <a:latin typeface="New York" charset="0"/>
              <a:cs typeface="Times New Roman" panose="02020603050405020304" pitchFamily="18" charset="0"/>
            </a:endParaRPr>
          </a:p>
          <a:p>
            <a:pPr>
              <a:lnSpc>
                <a:spcPct val="90000"/>
              </a:lnSpc>
              <a:buFont typeface="Wingdings" panose="05000000000000000000" pitchFamily="2" charset="2"/>
              <a:buNone/>
            </a:pPr>
            <a:endParaRPr lang="en-US" sz="2000"/>
          </a:p>
        </p:txBody>
      </p:sp>
    </p:spTree>
    <p:extLst>
      <p:ext uri="{BB962C8B-B14F-4D97-AF65-F5344CB8AC3E}">
        <p14:creationId xmlns:p14="http://schemas.microsoft.com/office/powerpoint/2010/main" val="39527575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additive="base">
                                        <p:cTn id="7" dur="500" fill="hold"/>
                                        <p:tgtEl>
                                          <p:spTgt spid="39938"/>
                                        </p:tgtEl>
                                        <p:attrNameLst>
                                          <p:attrName>ppt_x</p:attrName>
                                        </p:attrNameLst>
                                      </p:cBhvr>
                                      <p:tavLst>
                                        <p:tav tm="0">
                                          <p:val>
                                            <p:strVal val="0-#ppt_w/2"/>
                                          </p:val>
                                        </p:tav>
                                        <p:tav tm="100000">
                                          <p:val>
                                            <p:strVal val="#ppt_x"/>
                                          </p:val>
                                        </p:tav>
                                      </p:tavLst>
                                    </p:anim>
                                    <p:anim calcmode="lin" valueType="num">
                                      <p:cBhvr additive="base">
                                        <p:cTn id="8" dur="500" fill="hold"/>
                                        <p:tgtEl>
                                          <p:spTgt spid="3993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939">
                                            <p:txEl>
                                              <p:pRg st="0" end="0"/>
                                            </p:txEl>
                                          </p:spTgt>
                                        </p:tgtEl>
                                        <p:attrNameLst>
                                          <p:attrName>style.visibility</p:attrName>
                                        </p:attrNameLst>
                                      </p:cBhvr>
                                      <p:to>
                                        <p:strVal val="visible"/>
                                      </p:to>
                                    </p:set>
                                    <p:anim calcmode="lin" valueType="num">
                                      <p:cBhvr additive="base">
                                        <p:cTn id="13" dur="500" fill="hold"/>
                                        <p:tgtEl>
                                          <p:spTgt spid="3993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993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939">
                                            <p:txEl>
                                              <p:pRg st="1" end="1"/>
                                            </p:txEl>
                                          </p:spTgt>
                                        </p:tgtEl>
                                        <p:attrNameLst>
                                          <p:attrName>style.visibility</p:attrName>
                                        </p:attrNameLst>
                                      </p:cBhvr>
                                      <p:to>
                                        <p:strVal val="visible"/>
                                      </p:to>
                                    </p:set>
                                    <p:anim calcmode="lin" valueType="num">
                                      <p:cBhvr additive="base">
                                        <p:cTn id="19" dur="500" fill="hold"/>
                                        <p:tgtEl>
                                          <p:spTgt spid="3993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993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9939">
                                            <p:txEl>
                                              <p:pRg st="2" end="2"/>
                                            </p:txEl>
                                          </p:spTgt>
                                        </p:tgtEl>
                                        <p:attrNameLst>
                                          <p:attrName>style.visibility</p:attrName>
                                        </p:attrNameLst>
                                      </p:cBhvr>
                                      <p:to>
                                        <p:strVal val="visible"/>
                                      </p:to>
                                    </p:set>
                                    <p:anim calcmode="lin" valueType="num">
                                      <p:cBhvr additive="base">
                                        <p:cTn id="25" dur="500" fill="hold"/>
                                        <p:tgtEl>
                                          <p:spTgt spid="3993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993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9939">
                                            <p:txEl>
                                              <p:pRg st="3" end="3"/>
                                            </p:txEl>
                                          </p:spTgt>
                                        </p:tgtEl>
                                        <p:attrNameLst>
                                          <p:attrName>style.visibility</p:attrName>
                                        </p:attrNameLst>
                                      </p:cBhvr>
                                      <p:to>
                                        <p:strVal val="visible"/>
                                      </p:to>
                                    </p:set>
                                    <p:anim calcmode="lin" valueType="num">
                                      <p:cBhvr additive="base">
                                        <p:cTn id="31" dur="500" fill="hold"/>
                                        <p:tgtEl>
                                          <p:spTgt spid="3993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993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9939">
                                            <p:txEl>
                                              <p:pRg st="4" end="4"/>
                                            </p:txEl>
                                          </p:spTgt>
                                        </p:tgtEl>
                                        <p:attrNameLst>
                                          <p:attrName>style.visibility</p:attrName>
                                        </p:attrNameLst>
                                      </p:cBhvr>
                                      <p:to>
                                        <p:strVal val="visible"/>
                                      </p:to>
                                    </p:set>
                                    <p:anim calcmode="lin" valueType="num">
                                      <p:cBhvr additive="base">
                                        <p:cTn id="37" dur="500" fill="hold"/>
                                        <p:tgtEl>
                                          <p:spTgt spid="3993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993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utoUpdateAnimBg="0"/>
      <p:bldP spid="39939" grpId="0" build="p" autoUpdateAnimBg="0"/>
    </p:bld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38</TotalTime>
  <Words>836</Words>
  <Application>Microsoft Office PowerPoint</Application>
  <PresentationFormat>Ekran Gösterisi (4:3)</PresentationFormat>
  <Paragraphs>55</Paragraphs>
  <Slides>16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16</vt:i4>
      </vt:variant>
    </vt:vector>
  </HeadingPairs>
  <TitlesOfParts>
    <vt:vector size="22" baseType="lpstr">
      <vt:lpstr>Arial</vt:lpstr>
      <vt:lpstr>Calibri</vt:lpstr>
      <vt:lpstr>New York</vt:lpstr>
      <vt:lpstr>Times New Roman</vt:lpstr>
      <vt:lpstr>Wingdings</vt:lpstr>
      <vt:lpstr>Varsayılan Tasarım</vt:lpstr>
      <vt:lpstr>PowerPoint Sunusu</vt:lpstr>
      <vt:lpstr>Border sulama yönteminin planlanması</vt:lpstr>
      <vt:lpstr>3.2.2. Border Irrigation System</vt:lpstr>
      <vt:lpstr>Border Irrigation System</vt:lpstr>
      <vt:lpstr>Border Irrigation</vt:lpstr>
      <vt:lpstr>Border Irrigation Contd.</vt:lpstr>
      <vt:lpstr>3.2.2.2  Design Parameters of Border Irrigation System </vt:lpstr>
      <vt:lpstr>Design Parameters of Border Irrigation System Contd.</vt:lpstr>
      <vt:lpstr>PowerPoint Sunusu</vt:lpstr>
      <vt:lpstr>PowerPoint Sunusu</vt:lpstr>
      <vt:lpstr>3.2.2.3  Evaluation of a Border Strip</vt:lpstr>
      <vt:lpstr>Evaluation of Border Strip Contd.</vt:lpstr>
      <vt:lpstr>Time Distance Diagram  of the Border System</vt:lpstr>
      <vt:lpstr>Evaluation of the Border System Contd. </vt:lpstr>
      <vt:lpstr>Depth- Distance Diagram  of the Border System</vt:lpstr>
      <vt:lpstr>Evaluation of the Border System Contd.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19</cp:revision>
  <cp:lastPrinted>1601-01-01T00:00:00Z</cp:lastPrinted>
  <dcterms:created xsi:type="dcterms:W3CDTF">2020-01-15T10:53:11Z</dcterms:created>
  <dcterms:modified xsi:type="dcterms:W3CDTF">2020-12-03T12:14:20Z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