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69" r:id="rId2"/>
    <p:sldId id="257" r:id="rId3"/>
    <p:sldId id="270" r:id="rId4"/>
    <p:sldId id="271" r:id="rId5"/>
    <p:sldId id="272" r:id="rId6"/>
    <p:sldId id="273" r:id="rId7"/>
    <p:sldId id="274" r:id="rId8"/>
    <p:sldId id="275" r:id="rId9"/>
    <p:sldId id="276" r:id="rId10"/>
    <p:sldId id="277" r:id="rId11"/>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71" d="100"/>
          <a:sy n="71" d="100"/>
        </p:scale>
        <p:origin x="126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3.12.2020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19C084-4CC6-4C6F-B121-545246743B84}" type="datetimeFigureOut">
              <a:rPr lang="en-US" smtClean="0"/>
              <a:t>12/3/2020</a:t>
            </a:fld>
            <a:endParaRPr lang="en-US"/>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BC6621-EA37-43F0-9FD6-D77D730E73BB}" type="slidenum">
              <a:rPr lang="en-US" smtClean="0"/>
              <a:t>‹#›</a:t>
            </a:fld>
            <a:endParaRPr lang="en-US"/>
          </a:p>
        </p:txBody>
      </p:sp>
    </p:spTree>
    <p:extLst>
      <p:ext uri="{BB962C8B-B14F-4D97-AF65-F5344CB8AC3E}">
        <p14:creationId xmlns:p14="http://schemas.microsoft.com/office/powerpoint/2010/main" val="3659086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Tarımsal Yapılar ve Sulama Bölümü</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ZİRAAT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29780" y="4437112"/>
            <a:ext cx="6096000" cy="7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dirty="0" smtClean="0"/>
              <a:t>TYS-624 Yüzey </a:t>
            </a:r>
            <a:r>
              <a:rPr lang="tr-TR" dirty="0"/>
              <a:t>Sulama Sistemlerinin </a:t>
            </a:r>
            <a:r>
              <a:rPr lang="tr-TR" dirty="0" smtClean="0"/>
              <a:t>Planlanması</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Doç. Dr. Kadir Ersin TEMİZEL</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2188864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sz="4400" dirty="0">
                <a:solidFill>
                  <a:srgbClr val="00B050"/>
                </a:solidFill>
              </a:rPr>
              <a:t>Tava sulama yönteminin planlanması</a:t>
            </a:r>
            <a:endParaRPr lang="tr-TR" altLang="tr-TR" sz="4400" dirty="0">
              <a:solidFill>
                <a:srgbClr val="00B050"/>
              </a:solidFill>
            </a:endParaRPr>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Hafta-12</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sz="3200" b="1" dirty="0"/>
              <a:t>TYS-624 Yüzey Sulama Sistemlerinin Planlanması</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z="4000" b="1">
                <a:cs typeface="Arial" panose="020B0604020202020204" pitchFamily="34" charset="0"/>
              </a:rPr>
              <a:t>3.2.3  Basin Irrigation System</a:t>
            </a:r>
            <a:r>
              <a:rPr lang="en-US" sz="4000">
                <a:latin typeface="New York" charset="0"/>
                <a:cs typeface="Times New Roman" panose="02020603050405020304" pitchFamily="18" charset="0"/>
              </a:rPr>
              <a:t/>
            </a:r>
            <a:br>
              <a:rPr lang="en-US" sz="4000">
                <a:latin typeface="New York" charset="0"/>
                <a:cs typeface="Times New Roman" panose="02020603050405020304" pitchFamily="18" charset="0"/>
              </a:rPr>
            </a:br>
            <a:endParaRPr lang="en-US" sz="4000">
              <a:latin typeface="New York" charset="0"/>
              <a:cs typeface="Times New Roman" panose="02020603050405020304" pitchFamily="18" charset="0"/>
            </a:endParaRPr>
          </a:p>
        </p:txBody>
      </p:sp>
      <p:sp>
        <p:nvSpPr>
          <p:cNvPr id="40963" name="Rectangle 3"/>
          <p:cNvSpPr>
            <a:spLocks noGrp="1" noChangeArrowheads="1"/>
          </p:cNvSpPr>
          <p:nvPr>
            <p:ph type="body" idx="1"/>
          </p:nvPr>
        </p:nvSpPr>
        <p:spPr/>
        <p:txBody>
          <a:bodyPr/>
          <a:lstStyle/>
          <a:p>
            <a:pPr algn="just">
              <a:lnSpc>
                <a:spcPct val="90000"/>
              </a:lnSpc>
            </a:pPr>
            <a:r>
              <a:rPr lang="en-US" sz="2400" b="1">
                <a:latin typeface="Arial" panose="020B0604020202020204" pitchFamily="34" charset="0"/>
                <a:cs typeface="Arial" panose="020B0604020202020204" pitchFamily="34" charset="0"/>
              </a:rPr>
              <a:t>3.2.3.1  Description:</a:t>
            </a:r>
            <a:r>
              <a:rPr lang="en-US" sz="2400">
                <a:latin typeface="Arial" panose="020B0604020202020204" pitchFamily="34" charset="0"/>
                <a:cs typeface="Arial" panose="020B0604020202020204" pitchFamily="34" charset="0"/>
              </a:rPr>
              <a:t>  In basin irrigation, water is flooded in wider areas.  It is ideal for irrigating rice.  </a:t>
            </a:r>
          </a:p>
          <a:p>
            <a:pPr algn="just">
              <a:lnSpc>
                <a:spcPct val="90000"/>
              </a:lnSpc>
            </a:pPr>
            <a:r>
              <a:rPr lang="en-US" sz="2400">
                <a:latin typeface="Arial" panose="020B0604020202020204" pitchFamily="34" charset="0"/>
                <a:cs typeface="Arial" panose="020B0604020202020204" pitchFamily="34" charset="0"/>
              </a:rPr>
              <a:t>The area is normally flat.  </a:t>
            </a:r>
          </a:p>
          <a:p>
            <a:pPr algn="just">
              <a:lnSpc>
                <a:spcPct val="90000"/>
              </a:lnSpc>
            </a:pPr>
            <a:r>
              <a:rPr lang="en-US" sz="2400">
                <a:latin typeface="Arial" panose="020B0604020202020204" pitchFamily="34" charset="0"/>
                <a:cs typeface="Arial" panose="020B0604020202020204" pitchFamily="34" charset="0"/>
              </a:rPr>
              <a:t>In basin irrigation, a very high stream size is introduced into the basin so that rapid movement of water is obtained.  </a:t>
            </a:r>
          </a:p>
          <a:p>
            <a:pPr algn="just">
              <a:lnSpc>
                <a:spcPct val="90000"/>
              </a:lnSpc>
            </a:pPr>
            <a:r>
              <a:rPr lang="en-US" sz="2400">
                <a:latin typeface="Arial" panose="020B0604020202020204" pitchFamily="34" charset="0"/>
                <a:cs typeface="Arial" panose="020B0604020202020204" pitchFamily="34" charset="0"/>
              </a:rPr>
              <a:t>Water does not infiltrate a lot initially.  </a:t>
            </a:r>
          </a:p>
          <a:p>
            <a:pPr algn="just">
              <a:lnSpc>
                <a:spcPct val="90000"/>
              </a:lnSpc>
            </a:pPr>
            <a:r>
              <a:rPr lang="en-US" sz="2400">
                <a:latin typeface="Arial" panose="020B0604020202020204" pitchFamily="34" charset="0"/>
                <a:cs typeface="Arial" panose="020B0604020202020204" pitchFamily="34" charset="0"/>
              </a:rPr>
              <a:t>At the end, a bond is put and water can pond the field.  </a:t>
            </a:r>
          </a:p>
          <a:p>
            <a:pPr algn="just">
              <a:lnSpc>
                <a:spcPct val="90000"/>
              </a:lnSpc>
            </a:pPr>
            <a:r>
              <a:rPr lang="en-US" sz="2400">
                <a:latin typeface="Arial" panose="020B0604020202020204" pitchFamily="34" charset="0"/>
                <a:cs typeface="Arial" panose="020B0604020202020204" pitchFamily="34" charset="0"/>
              </a:rPr>
              <a:t>The opportunity time difference between the upward and the downward ends are reduced.</a:t>
            </a:r>
            <a:endParaRPr lang="en-US" sz="2400">
              <a:latin typeface="New York" charset="0"/>
              <a:cs typeface="Times New Roman" panose="02020603050405020304" pitchFamily="18" charset="0"/>
            </a:endParaRPr>
          </a:p>
          <a:p>
            <a:pPr algn="just">
              <a:lnSpc>
                <a:spcPct val="90000"/>
              </a:lnSpc>
              <a:buFont typeface="Wingdings" panose="05000000000000000000" pitchFamily="2" charset="2"/>
              <a:buNone/>
            </a:pPr>
            <a:endParaRPr lang="en-US" sz="2400">
              <a:latin typeface="New York" charset="0"/>
              <a:cs typeface="Times New Roman" panose="02020603050405020304" pitchFamily="18" charset="0"/>
            </a:endParaRPr>
          </a:p>
          <a:p>
            <a:pPr>
              <a:lnSpc>
                <a:spcPct val="90000"/>
              </a:lnSpc>
            </a:pPr>
            <a:endParaRPr lang="en-US" sz="2800"/>
          </a:p>
        </p:txBody>
      </p:sp>
    </p:spTree>
    <p:extLst>
      <p:ext uri="{BB962C8B-B14F-4D97-AF65-F5344CB8AC3E}">
        <p14:creationId xmlns:p14="http://schemas.microsoft.com/office/powerpoint/2010/main" val="2732251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Basin Irrigation Diagram</a:t>
            </a:r>
          </a:p>
        </p:txBody>
      </p:sp>
      <p:pic>
        <p:nvPicPr>
          <p:cNvPr id="41989" name="Picture 5"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676400"/>
            <a:ext cx="6705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90" name="Text Box 6"/>
          <p:cNvSpPr txBox="1">
            <a:spLocks noChangeArrowheads="1"/>
          </p:cNvSpPr>
          <p:nvPr/>
        </p:nvSpPr>
        <p:spPr bwMode="auto">
          <a:xfrm>
            <a:off x="1828800" y="5715000"/>
            <a:ext cx="25146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600"/>
              <a:t>I</a:t>
            </a:r>
          </a:p>
          <a:p>
            <a:endParaRPr lang="en-US" sz="1600"/>
          </a:p>
          <a:p>
            <a:r>
              <a:rPr lang="en-US" sz="1600"/>
              <a:t>rrigation time.</a:t>
            </a:r>
          </a:p>
        </p:txBody>
      </p:sp>
    </p:spTree>
    <p:extLst>
      <p:ext uri="{BB962C8B-B14F-4D97-AF65-F5344CB8AC3E}">
        <p14:creationId xmlns:p14="http://schemas.microsoft.com/office/powerpoint/2010/main" val="2458928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609600"/>
            <a:ext cx="7772400" cy="762000"/>
          </a:xfrm>
        </p:spPr>
        <p:txBody>
          <a:bodyPr/>
          <a:lstStyle/>
          <a:p>
            <a:r>
              <a:rPr lang="en-US" sz="3600" b="1">
                <a:cs typeface="Times New Roman" panose="02020603050405020304" pitchFamily="18" charset="0"/>
              </a:rPr>
              <a:t>3.2.3.2  Size of Basins</a:t>
            </a:r>
            <a:r>
              <a:rPr lang="en-US" sz="3600"/>
              <a:t> </a:t>
            </a:r>
          </a:p>
        </p:txBody>
      </p:sp>
      <p:sp>
        <p:nvSpPr>
          <p:cNvPr id="43011" name="Rectangle 3"/>
          <p:cNvSpPr>
            <a:spLocks noGrp="1" noChangeArrowheads="1"/>
          </p:cNvSpPr>
          <p:nvPr>
            <p:ph type="body" idx="1"/>
          </p:nvPr>
        </p:nvSpPr>
        <p:spPr>
          <a:xfrm>
            <a:off x="685800" y="1371600"/>
            <a:ext cx="7772400" cy="4191000"/>
          </a:xfrm>
        </p:spPr>
        <p:txBody>
          <a:bodyPr/>
          <a:lstStyle/>
          <a:p>
            <a:pPr algn="just">
              <a:lnSpc>
                <a:spcPct val="90000"/>
              </a:lnSpc>
            </a:pPr>
            <a:r>
              <a:rPr lang="en-US" sz="1800">
                <a:latin typeface="Arial" panose="020B0604020202020204" pitchFamily="34" charset="0"/>
                <a:cs typeface="Arial" panose="020B0604020202020204" pitchFamily="34" charset="0"/>
              </a:rPr>
              <a:t>The size of basin is related to stream size and soil type(See Table 3.6 below).</a:t>
            </a:r>
            <a:endParaRPr lang="en-US" sz="1800">
              <a:latin typeface="New York" charset="0"/>
              <a:cs typeface="Times New Roman" panose="02020603050405020304" pitchFamily="18" charset="0"/>
            </a:endParaRPr>
          </a:p>
          <a:p>
            <a:pPr algn="just">
              <a:lnSpc>
                <a:spcPct val="90000"/>
              </a:lnSpc>
            </a:pPr>
            <a:r>
              <a:rPr lang="en-US" sz="1200" b="1">
                <a:latin typeface="Arial" panose="020B0604020202020204" pitchFamily="34" charset="0"/>
                <a:cs typeface="Arial" panose="020B0604020202020204" pitchFamily="34" charset="0"/>
              </a:rPr>
              <a:t>Table 3.6:  Suggested basin areas for different soil types and rates of water flow</a:t>
            </a:r>
            <a:endParaRPr lang="en-US" sz="1200">
              <a:latin typeface="New York" charset="0"/>
              <a:cs typeface="Times New Roman" panose="02020603050405020304" pitchFamily="18" charset="0"/>
            </a:endParaRPr>
          </a:p>
          <a:p>
            <a:pPr algn="just">
              <a:lnSpc>
                <a:spcPct val="90000"/>
              </a:lnSpc>
            </a:pPr>
            <a:r>
              <a:rPr lang="en-US" sz="1200" b="1">
                <a:latin typeface="Arial" panose="020B0604020202020204" pitchFamily="34" charset="0"/>
                <a:cs typeface="Arial" panose="020B0604020202020204" pitchFamily="34" charset="0"/>
              </a:rPr>
              <a:t>Flow rate                                                Soil Type</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                                    </a:t>
            </a:r>
            <a:r>
              <a:rPr lang="en-US" sz="1200" b="1">
                <a:latin typeface="Arial" panose="020B0604020202020204" pitchFamily="34" charset="0"/>
                <a:cs typeface="Arial" panose="020B0604020202020204" pitchFamily="34" charset="0"/>
              </a:rPr>
              <a:t> Sand     Sandy loam   Clay loam                            Clay</a:t>
            </a:r>
            <a:endParaRPr lang="en-US" sz="1200">
              <a:latin typeface="New York" charset="0"/>
              <a:cs typeface="Times New Roman" panose="02020603050405020304" pitchFamily="18" charset="0"/>
            </a:endParaRPr>
          </a:p>
          <a:p>
            <a:pPr algn="just">
              <a:lnSpc>
                <a:spcPct val="90000"/>
              </a:lnSpc>
            </a:pPr>
            <a:r>
              <a:rPr lang="en-US" sz="1200" b="1">
                <a:latin typeface="Arial" panose="020B0604020202020204" pitchFamily="34" charset="0"/>
                <a:cs typeface="Arial" panose="020B0604020202020204" pitchFamily="34" charset="0"/>
              </a:rPr>
              <a:t>l/s    m</a:t>
            </a:r>
            <a:r>
              <a:rPr lang="en-US" sz="1200" b="1" baseline="30000">
                <a:latin typeface="Arial" panose="020B0604020202020204" pitchFamily="34" charset="0"/>
                <a:cs typeface="Arial" panose="020B0604020202020204" pitchFamily="34" charset="0"/>
              </a:rPr>
              <a:t>3</a:t>
            </a:r>
            <a:r>
              <a:rPr lang="en-US" sz="1200" b="1">
                <a:latin typeface="Arial" panose="020B0604020202020204" pitchFamily="34" charset="0"/>
                <a:cs typeface="Arial" panose="020B0604020202020204" pitchFamily="34" charset="0"/>
              </a:rPr>
              <a:t> /hr              .................Hectares.............</a:t>
            </a:r>
            <a:r>
              <a:rPr lang="en-US" sz="1200">
                <a:latin typeface="Arial" panose="020B0604020202020204" pitchFamily="34" charset="0"/>
                <a:cs typeface="Arial" panose="020B0604020202020204" pitchFamily="34" charset="0"/>
              </a:rPr>
              <a:t>...................</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30	108		0.02	0.06		0.12		0.20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60	216		0.04	0.12		0.24		0.40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90	324		0.06	0.18		0.36		0.60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120	432		0.08	0.24		0.48		0.80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150  	540		0.10	0.30		0.60		1.00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180	648		0.12	0.36		0.72		1.20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210	756		0.14	0.42		0.84		1.40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240	864		0.16	0.48		0.96		1.60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300	1080		0.20	0.60		1.20		2.00</a:t>
            </a:r>
            <a:endParaRPr lang="en-US" sz="1200">
              <a:latin typeface="New York" charset="0"/>
              <a:cs typeface="Times New Roman" panose="02020603050405020304" pitchFamily="18" charset="0"/>
            </a:endParaRPr>
          </a:p>
          <a:p>
            <a:pPr algn="just">
              <a:lnSpc>
                <a:spcPct val="90000"/>
              </a:lnSpc>
            </a:pPr>
            <a:r>
              <a:rPr lang="en-US" sz="1200">
                <a:latin typeface="Arial" panose="020B0604020202020204" pitchFamily="34" charset="0"/>
                <a:cs typeface="Arial" panose="020B0604020202020204" pitchFamily="34" charset="0"/>
              </a:rPr>
              <a:t>...........................................................................................</a:t>
            </a:r>
            <a:endParaRPr lang="en-US" sz="1200">
              <a:latin typeface="New York" charset="0"/>
              <a:cs typeface="Times New Roman" panose="02020603050405020304" pitchFamily="18" charset="0"/>
            </a:endParaRPr>
          </a:p>
          <a:p>
            <a:pPr algn="just">
              <a:lnSpc>
                <a:spcPct val="90000"/>
              </a:lnSpc>
            </a:pPr>
            <a:r>
              <a:rPr lang="en-US" sz="1200" b="1">
                <a:latin typeface="Arial" panose="020B0604020202020204" pitchFamily="34" charset="0"/>
                <a:cs typeface="Arial" panose="020B0604020202020204" pitchFamily="34" charset="0"/>
              </a:rPr>
              <a:t>Note:</a:t>
            </a:r>
            <a:r>
              <a:rPr lang="en-US" sz="1200">
                <a:latin typeface="Arial" panose="020B0604020202020204" pitchFamily="34" charset="0"/>
                <a:cs typeface="Arial" panose="020B0604020202020204" pitchFamily="34" charset="0"/>
              </a:rPr>
              <a:t>  The size of basin for clays is 10 times that of sand as the infiltration rate for clay is low leading to higher irrigation time.  The size of basin also increases as the flow rate increases.  The table is only a guide and practical values from an area should be relied upon.  There is the need for field evaluation.</a:t>
            </a:r>
            <a:endParaRPr lang="en-US" sz="1200">
              <a:latin typeface="New York" charset="0"/>
              <a:cs typeface="Times New Roman" panose="02020603050405020304" pitchFamily="18" charset="0"/>
            </a:endParaRPr>
          </a:p>
          <a:p>
            <a:pPr>
              <a:lnSpc>
                <a:spcPct val="90000"/>
              </a:lnSpc>
            </a:pPr>
            <a:endParaRPr lang="en-US" sz="1200"/>
          </a:p>
        </p:txBody>
      </p:sp>
    </p:spTree>
    <p:extLst>
      <p:ext uri="{BB962C8B-B14F-4D97-AF65-F5344CB8AC3E}">
        <p14:creationId xmlns:p14="http://schemas.microsoft.com/office/powerpoint/2010/main" val="658323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sz="3600" b="1">
                <a:cs typeface="Arial" panose="020B0604020202020204" pitchFamily="34" charset="0"/>
              </a:rPr>
              <a:t>3.2.3.3  Evaluation of Basin System</a:t>
            </a:r>
            <a:r>
              <a:rPr lang="en-US" b="1">
                <a:cs typeface="Arial" panose="020B0604020202020204" pitchFamily="34" charset="0"/>
              </a:rPr>
              <a:t> </a:t>
            </a:r>
            <a:r>
              <a:rPr lang="en-US">
                <a:latin typeface="New York" charset="0"/>
                <a:cs typeface="Times New Roman" panose="02020603050405020304" pitchFamily="18" charset="0"/>
              </a:rPr>
              <a:t/>
            </a:r>
            <a:br>
              <a:rPr lang="en-US">
                <a:latin typeface="New York" charset="0"/>
                <a:cs typeface="Times New Roman" panose="02020603050405020304" pitchFamily="18" charset="0"/>
              </a:rPr>
            </a:br>
            <a:endParaRPr lang="en-US">
              <a:latin typeface="New York" charset="0"/>
              <a:cs typeface="Times New Roman" panose="02020603050405020304" pitchFamily="18" charset="0"/>
            </a:endParaRPr>
          </a:p>
        </p:txBody>
      </p:sp>
      <p:sp>
        <p:nvSpPr>
          <p:cNvPr id="44035" name="Rectangle 3"/>
          <p:cNvSpPr>
            <a:spLocks noGrp="1" noChangeArrowheads="1"/>
          </p:cNvSpPr>
          <p:nvPr>
            <p:ph type="body" idx="1"/>
          </p:nvPr>
        </p:nvSpPr>
        <p:spPr/>
        <p:txBody>
          <a:bodyPr/>
          <a:lstStyle/>
          <a:p>
            <a:pPr algn="just"/>
            <a:r>
              <a:rPr lang="en-US" sz="2000">
                <a:latin typeface="Arial" panose="020B0604020202020204" pitchFamily="34" charset="0"/>
                <a:cs typeface="Arial" panose="020B0604020202020204" pitchFamily="34" charset="0"/>
              </a:rPr>
              <a:t>a)  Calculate the soil moisture deficiency and irrigation depth.</a:t>
            </a:r>
            <a:endParaRPr lang="en-US" sz="2000">
              <a:latin typeface="New York" charset="0"/>
              <a:cs typeface="Times New Roman" panose="02020603050405020304" pitchFamily="18" charset="0"/>
            </a:endParaRPr>
          </a:p>
          <a:p>
            <a:pPr algn="just"/>
            <a:r>
              <a:rPr lang="en-US" sz="2000">
                <a:latin typeface="Arial" panose="020B0604020202020204" pitchFamily="34" charset="0"/>
                <a:cs typeface="Arial" panose="020B0604020202020204" pitchFamily="34" charset="0"/>
              </a:rPr>
              <a:t>b)  Get the cumulative infiltration using either single or double ring infiltrometer</a:t>
            </a:r>
            <a:r>
              <a:rPr lang="en-US">
                <a:latin typeface="Arial" panose="020B0604020202020204" pitchFamily="34" charset="0"/>
                <a:cs typeface="Arial" panose="020B0604020202020204" pitchFamily="34" charset="0"/>
              </a:rPr>
              <a:t>.</a:t>
            </a:r>
            <a:endParaRPr lang="en-US">
              <a:latin typeface="New York" charset="0"/>
              <a:cs typeface="Times New Roman" panose="02020603050405020304" pitchFamily="18" charset="0"/>
            </a:endParaRPr>
          </a:p>
          <a:p>
            <a:pPr algn="just">
              <a:buFont typeface="Wingdings" panose="05000000000000000000" pitchFamily="2" charset="2"/>
              <a:buNone/>
            </a:pPr>
            <a:endParaRPr lang="en-US">
              <a:latin typeface="New York" charset="0"/>
              <a:cs typeface="Times New Roman" panose="02020603050405020304" pitchFamily="18" charset="0"/>
            </a:endParaRPr>
          </a:p>
          <a:p>
            <a:endParaRPr lang="en-US"/>
          </a:p>
        </p:txBody>
      </p:sp>
      <p:sp>
        <p:nvSpPr>
          <p:cNvPr id="44036" name="Line 4"/>
          <p:cNvSpPr>
            <a:spLocks noChangeShapeType="1"/>
          </p:cNvSpPr>
          <p:nvPr/>
        </p:nvSpPr>
        <p:spPr bwMode="auto">
          <a:xfrm flipV="1">
            <a:off x="3124200" y="3352800"/>
            <a:ext cx="0" cy="2133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44037" name="Line 5"/>
          <p:cNvSpPr>
            <a:spLocks noChangeShapeType="1"/>
          </p:cNvSpPr>
          <p:nvPr/>
        </p:nvSpPr>
        <p:spPr bwMode="auto">
          <a:xfrm>
            <a:off x="3124200" y="5486400"/>
            <a:ext cx="3810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44038" name="Text Box 6"/>
          <p:cNvSpPr txBox="1">
            <a:spLocks noChangeArrowheads="1"/>
          </p:cNvSpPr>
          <p:nvPr/>
        </p:nvSpPr>
        <p:spPr bwMode="auto">
          <a:xfrm>
            <a:off x="5638800" y="33528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t>I = c T</a:t>
            </a:r>
            <a:r>
              <a:rPr lang="en-US" baseline="30000"/>
              <a:t>n</a:t>
            </a:r>
          </a:p>
        </p:txBody>
      </p:sp>
      <p:sp>
        <p:nvSpPr>
          <p:cNvPr id="44039" name="Text Box 7"/>
          <p:cNvSpPr txBox="1">
            <a:spLocks noChangeArrowheads="1"/>
          </p:cNvSpPr>
          <p:nvPr/>
        </p:nvSpPr>
        <p:spPr bwMode="auto">
          <a:xfrm>
            <a:off x="3717925" y="5603875"/>
            <a:ext cx="3449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                       Time (mins)</a:t>
            </a:r>
          </a:p>
        </p:txBody>
      </p:sp>
      <p:sp>
        <p:nvSpPr>
          <p:cNvPr id="44040" name="Text Box 8"/>
          <p:cNvSpPr txBox="1">
            <a:spLocks noChangeArrowheads="1"/>
          </p:cNvSpPr>
          <p:nvPr/>
        </p:nvSpPr>
        <p:spPr bwMode="auto">
          <a:xfrm>
            <a:off x="990600" y="3927475"/>
            <a:ext cx="1905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t>    </a:t>
            </a:r>
            <a:r>
              <a:rPr lang="en-US" sz="2000"/>
              <a:t>Infiltered</a:t>
            </a:r>
          </a:p>
          <a:p>
            <a:r>
              <a:rPr lang="en-US" sz="2000"/>
              <a:t>    Depth (mm)</a:t>
            </a:r>
          </a:p>
        </p:txBody>
      </p:sp>
      <p:sp>
        <p:nvSpPr>
          <p:cNvPr id="44041" name="Freeform 9"/>
          <p:cNvSpPr>
            <a:spLocks/>
          </p:cNvSpPr>
          <p:nvPr/>
        </p:nvSpPr>
        <p:spPr bwMode="auto">
          <a:xfrm>
            <a:off x="3157538" y="3644900"/>
            <a:ext cx="2814637" cy="1855788"/>
          </a:xfrm>
          <a:custGeom>
            <a:avLst/>
            <a:gdLst>
              <a:gd name="T0" fmla="*/ 0 w 1773"/>
              <a:gd name="T1" fmla="*/ 1169 h 1169"/>
              <a:gd name="T2" fmla="*/ 72 w 1773"/>
              <a:gd name="T3" fmla="*/ 1025 h 1169"/>
              <a:gd name="T4" fmla="*/ 99 w 1773"/>
              <a:gd name="T5" fmla="*/ 998 h 1169"/>
              <a:gd name="T6" fmla="*/ 207 w 1773"/>
              <a:gd name="T7" fmla="*/ 836 h 1169"/>
              <a:gd name="T8" fmla="*/ 261 w 1773"/>
              <a:gd name="T9" fmla="*/ 728 h 1169"/>
              <a:gd name="T10" fmla="*/ 297 w 1773"/>
              <a:gd name="T11" fmla="*/ 674 h 1169"/>
              <a:gd name="T12" fmla="*/ 351 w 1773"/>
              <a:gd name="T13" fmla="*/ 557 h 1169"/>
              <a:gd name="T14" fmla="*/ 396 w 1773"/>
              <a:gd name="T15" fmla="*/ 467 h 1169"/>
              <a:gd name="T16" fmla="*/ 486 w 1773"/>
              <a:gd name="T17" fmla="*/ 332 h 1169"/>
              <a:gd name="T18" fmla="*/ 576 w 1773"/>
              <a:gd name="T19" fmla="*/ 233 h 1169"/>
              <a:gd name="T20" fmla="*/ 828 w 1773"/>
              <a:gd name="T21" fmla="*/ 98 h 1169"/>
              <a:gd name="T22" fmla="*/ 891 w 1773"/>
              <a:gd name="T23" fmla="*/ 71 h 1169"/>
              <a:gd name="T24" fmla="*/ 945 w 1773"/>
              <a:gd name="T25" fmla="*/ 62 h 1169"/>
              <a:gd name="T26" fmla="*/ 1071 w 1773"/>
              <a:gd name="T27" fmla="*/ 44 h 1169"/>
              <a:gd name="T28" fmla="*/ 1737 w 1773"/>
              <a:gd name="T29" fmla="*/ 134 h 1169"/>
              <a:gd name="T30" fmla="*/ 1773 w 1773"/>
              <a:gd name="T31" fmla="*/ 179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3" h="1169">
                <a:moveTo>
                  <a:pt x="0" y="1169"/>
                </a:moveTo>
                <a:cubicBezTo>
                  <a:pt x="17" y="1118"/>
                  <a:pt x="41" y="1069"/>
                  <a:pt x="72" y="1025"/>
                </a:cubicBezTo>
                <a:cubicBezTo>
                  <a:pt x="79" y="1015"/>
                  <a:pt x="92" y="1008"/>
                  <a:pt x="99" y="998"/>
                </a:cubicBezTo>
                <a:cubicBezTo>
                  <a:pt x="138" y="943"/>
                  <a:pt x="158" y="885"/>
                  <a:pt x="207" y="836"/>
                </a:cubicBezTo>
                <a:cubicBezTo>
                  <a:pt x="219" y="799"/>
                  <a:pt x="242" y="762"/>
                  <a:pt x="261" y="728"/>
                </a:cubicBezTo>
                <a:cubicBezTo>
                  <a:pt x="272" y="709"/>
                  <a:pt x="290" y="695"/>
                  <a:pt x="297" y="674"/>
                </a:cubicBezTo>
                <a:cubicBezTo>
                  <a:pt x="312" y="629"/>
                  <a:pt x="332" y="599"/>
                  <a:pt x="351" y="557"/>
                </a:cubicBezTo>
                <a:cubicBezTo>
                  <a:pt x="392" y="464"/>
                  <a:pt x="343" y="538"/>
                  <a:pt x="396" y="467"/>
                </a:cubicBezTo>
                <a:cubicBezTo>
                  <a:pt x="414" y="412"/>
                  <a:pt x="450" y="375"/>
                  <a:pt x="486" y="332"/>
                </a:cubicBezTo>
                <a:cubicBezTo>
                  <a:pt x="515" y="297"/>
                  <a:pt x="538" y="259"/>
                  <a:pt x="576" y="233"/>
                </a:cubicBezTo>
                <a:cubicBezTo>
                  <a:pt x="631" y="151"/>
                  <a:pt x="743" y="134"/>
                  <a:pt x="828" y="98"/>
                </a:cubicBezTo>
                <a:cubicBezTo>
                  <a:pt x="858" y="85"/>
                  <a:pt x="862" y="77"/>
                  <a:pt x="891" y="71"/>
                </a:cubicBezTo>
                <a:cubicBezTo>
                  <a:pt x="909" y="67"/>
                  <a:pt x="927" y="65"/>
                  <a:pt x="945" y="62"/>
                </a:cubicBezTo>
                <a:cubicBezTo>
                  <a:pt x="987" y="56"/>
                  <a:pt x="1071" y="44"/>
                  <a:pt x="1071" y="44"/>
                </a:cubicBezTo>
                <a:cubicBezTo>
                  <a:pt x="1315" y="49"/>
                  <a:pt x="1537" y="0"/>
                  <a:pt x="1737" y="134"/>
                </a:cubicBezTo>
                <a:cubicBezTo>
                  <a:pt x="1758" y="176"/>
                  <a:pt x="1743" y="164"/>
                  <a:pt x="1773" y="17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extLst>
      <p:ext uri="{BB962C8B-B14F-4D97-AF65-F5344CB8AC3E}">
        <p14:creationId xmlns:p14="http://schemas.microsoft.com/office/powerpoint/2010/main" val="2131807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Evaluation of a Basin System Contd.</a:t>
            </a:r>
          </a:p>
        </p:txBody>
      </p:sp>
      <p:sp>
        <p:nvSpPr>
          <p:cNvPr id="46083" name="Rectangle 3"/>
          <p:cNvSpPr>
            <a:spLocks noGrp="1" noChangeArrowheads="1"/>
          </p:cNvSpPr>
          <p:nvPr>
            <p:ph type="body" idx="1"/>
          </p:nvPr>
        </p:nvSpPr>
        <p:spPr/>
        <p:txBody>
          <a:bodyPr/>
          <a:lstStyle/>
          <a:p>
            <a:pPr algn="just">
              <a:lnSpc>
                <a:spcPct val="90000"/>
              </a:lnSpc>
            </a:pPr>
            <a:r>
              <a:rPr lang="en-US" sz="2400">
                <a:latin typeface="Arial" panose="020B0604020202020204" pitchFamily="34" charset="0"/>
                <a:cs typeface="Arial" panose="020B0604020202020204" pitchFamily="34" charset="0"/>
              </a:rPr>
              <a:t>c)  Get the advance curves using sticks to monitor rate of water movement.  Plot a time versus distance graph (advance curve).  Also plot recession curve or assume it to be straight</a:t>
            </a:r>
          </a:p>
          <a:p>
            <a:pPr algn="just">
              <a:lnSpc>
                <a:spcPct val="90000"/>
              </a:lnSpc>
              <a:buFont typeface="Wingdings" panose="05000000000000000000" pitchFamily="2" charset="2"/>
              <a:buNone/>
            </a:pP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It is ensured that water reaches the end of the basin at T/4 time and stays T time before it disappears.  At any point on the advance and recession curves, get the contact or opportunity time and relate it to the depth-time graph above to know the amount of water that has infiltrated at any distance.</a:t>
            </a:r>
            <a:endParaRPr lang="en-US" sz="2400">
              <a:latin typeface="New York" charset="0"/>
              <a:cs typeface="Times New Roman" panose="02020603050405020304" pitchFamily="18" charset="0"/>
            </a:endParaRPr>
          </a:p>
          <a:p>
            <a:pPr algn="just">
              <a:lnSpc>
                <a:spcPct val="90000"/>
              </a:lnSpc>
              <a:buFont typeface="Wingdings" panose="05000000000000000000" pitchFamily="2" charset="2"/>
              <a:buNone/>
            </a:pPr>
            <a:r>
              <a:rPr lang="en-US" sz="2400">
                <a:latin typeface="Arial" panose="020B0604020202020204" pitchFamily="34" charset="0"/>
                <a:cs typeface="Arial" panose="020B0604020202020204" pitchFamily="34" charset="0"/>
              </a:rPr>
              <a:t> </a:t>
            </a:r>
            <a:endParaRPr lang="en-US" sz="2400">
              <a:latin typeface="New York" charset="0"/>
              <a:cs typeface="Times New Roman" panose="02020603050405020304" pitchFamily="18" charset="0"/>
            </a:endParaRPr>
          </a:p>
          <a:p>
            <a:pPr>
              <a:lnSpc>
                <a:spcPct val="90000"/>
              </a:lnSpc>
            </a:pPr>
            <a:endParaRPr lang="en-US" sz="2400"/>
          </a:p>
        </p:txBody>
      </p:sp>
    </p:spTree>
    <p:extLst>
      <p:ext uri="{BB962C8B-B14F-4D97-AF65-F5344CB8AC3E}">
        <p14:creationId xmlns:p14="http://schemas.microsoft.com/office/powerpoint/2010/main" val="30659307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6082"/>
                                        </p:tgtEl>
                                        <p:attrNameLst>
                                          <p:attrName>style.visibility</p:attrName>
                                        </p:attrNameLst>
                                      </p:cBhvr>
                                      <p:to>
                                        <p:strVal val="visible"/>
                                      </p:to>
                                    </p:set>
                                    <p:anim calcmode="lin" valueType="num">
                                      <p:cBhvr additive="base">
                                        <p:cTn id="7" dur="500" fill="hold"/>
                                        <p:tgtEl>
                                          <p:spTgt spid="46082"/>
                                        </p:tgtEl>
                                        <p:attrNameLst>
                                          <p:attrName>ppt_x</p:attrName>
                                        </p:attrNameLst>
                                      </p:cBhvr>
                                      <p:tavLst>
                                        <p:tav tm="0">
                                          <p:val>
                                            <p:strVal val="0-#ppt_w/2"/>
                                          </p:val>
                                        </p:tav>
                                        <p:tav tm="100000">
                                          <p:val>
                                            <p:strVal val="#ppt_x"/>
                                          </p:val>
                                        </p:tav>
                                      </p:tavLst>
                                    </p:anim>
                                    <p:anim calcmode="lin" valueType="num">
                                      <p:cBhvr additive="base">
                                        <p:cTn id="8" dur="500" fill="hold"/>
                                        <p:tgtEl>
                                          <p:spTgt spid="4608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6083">
                                            <p:txEl>
                                              <p:pRg st="0" end="0"/>
                                            </p:txEl>
                                          </p:spTgt>
                                        </p:tgtEl>
                                        <p:attrNameLst>
                                          <p:attrName>style.visibility</p:attrName>
                                        </p:attrNameLst>
                                      </p:cBhvr>
                                      <p:to>
                                        <p:strVal val="visible"/>
                                      </p:to>
                                    </p:set>
                                    <p:anim calcmode="lin" valueType="num">
                                      <p:cBhvr additive="base">
                                        <p:cTn id="13" dur="500" fill="hold"/>
                                        <p:tgtEl>
                                          <p:spTgt spid="4608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608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6083">
                                            <p:txEl>
                                              <p:pRg st="2" end="2"/>
                                            </p:txEl>
                                          </p:spTgt>
                                        </p:tgtEl>
                                        <p:attrNameLst>
                                          <p:attrName>style.visibility</p:attrName>
                                        </p:attrNameLst>
                                      </p:cBhvr>
                                      <p:to>
                                        <p:strVal val="visible"/>
                                      </p:to>
                                    </p:set>
                                    <p:anim calcmode="lin" valueType="num">
                                      <p:cBhvr additive="base">
                                        <p:cTn id="19" dur="500" fill="hold"/>
                                        <p:tgtEl>
                                          <p:spTgt spid="4608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608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6083">
                                            <p:txEl>
                                              <p:pRg st="3" end="3"/>
                                            </p:txEl>
                                          </p:spTgt>
                                        </p:tgtEl>
                                        <p:attrNameLst>
                                          <p:attrName>style.visibility</p:attrName>
                                        </p:attrNameLst>
                                      </p:cBhvr>
                                      <p:to>
                                        <p:strVal val="visible"/>
                                      </p:to>
                                    </p:set>
                                    <p:anim calcmode="lin" valueType="num">
                                      <p:cBhvr additive="base">
                                        <p:cTn id="25" dur="500" fill="hold"/>
                                        <p:tgtEl>
                                          <p:spTgt spid="4608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6083">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autoUpdateAnimBg="0"/>
      <p:bldP spid="4608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sz="3600" b="1">
                <a:cs typeface="Arial" panose="020B0604020202020204" pitchFamily="34" charset="0"/>
              </a:rPr>
              <a:t>Time-Distance Graph of the  Basin System</a:t>
            </a:r>
          </a:p>
        </p:txBody>
      </p:sp>
      <p:pic>
        <p:nvPicPr>
          <p:cNvPr id="45062" name="Picture 6"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905000"/>
            <a:ext cx="7048500" cy="433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8120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1371600"/>
            <a:ext cx="7772400" cy="381000"/>
          </a:xfrm>
        </p:spPr>
        <p:txBody>
          <a:bodyPr/>
          <a:lstStyle/>
          <a:p>
            <a:r>
              <a:rPr lang="en-US" sz="3600"/>
              <a:t>Depth-Distance Graphs of the Basin Irrigation System</a:t>
            </a:r>
          </a:p>
        </p:txBody>
      </p:sp>
      <p:pic>
        <p:nvPicPr>
          <p:cNvPr id="47108" name="Picture 4"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362200"/>
            <a:ext cx="71628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7251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z="3600"/>
              <a:t>Evaluation of Basin Irrigation Concluded.</a:t>
            </a:r>
          </a:p>
        </p:txBody>
      </p:sp>
      <p:sp>
        <p:nvSpPr>
          <p:cNvPr id="48131" name="Rectangle 3"/>
          <p:cNvSpPr>
            <a:spLocks noGrp="1" noChangeArrowheads="1"/>
          </p:cNvSpPr>
          <p:nvPr>
            <p:ph type="body" idx="1"/>
          </p:nvPr>
        </p:nvSpPr>
        <p:spPr/>
        <p:txBody>
          <a:bodyPr/>
          <a:lstStyle/>
          <a:p>
            <a:pPr algn="just"/>
            <a:r>
              <a:rPr lang="en-US">
                <a:latin typeface="Arial" panose="020B0604020202020204" pitchFamily="34" charset="0"/>
                <a:cs typeface="Arial" panose="020B0604020202020204" pitchFamily="34" charset="0"/>
              </a:rPr>
              <a:t>Check the deficiency and decide whether improvements are necessary or not.  The T/4 time can be increased or flow rate changed.  The recession curve may not be a straight line but a curve due to some low points in the basin.</a:t>
            </a:r>
            <a:endParaRPr lang="en-US">
              <a:latin typeface="New York" charset="0"/>
              <a:cs typeface="Times New Roman" panose="02020603050405020304" pitchFamily="18" charset="0"/>
            </a:endParaRPr>
          </a:p>
          <a:p>
            <a:pPr algn="just">
              <a:buFont typeface="Wingdings" panose="05000000000000000000" pitchFamily="2" charset="2"/>
              <a:buNone/>
            </a:pPr>
            <a:r>
              <a:rPr lang="en-US">
                <a:latin typeface="Arial" panose="020B0604020202020204" pitchFamily="34" charset="0"/>
                <a:cs typeface="Arial" panose="020B0604020202020204" pitchFamily="34" charset="0"/>
              </a:rPr>
              <a:t> </a:t>
            </a:r>
            <a:endParaRPr lang="en-US">
              <a:latin typeface="New York" charset="0"/>
              <a:cs typeface="Times New Roman" panose="02020603050405020304" pitchFamily="18" charset="0"/>
            </a:endParaRPr>
          </a:p>
          <a:p>
            <a:endParaRPr lang="en-US"/>
          </a:p>
        </p:txBody>
      </p:sp>
    </p:spTree>
    <p:extLst>
      <p:ext uri="{BB962C8B-B14F-4D97-AF65-F5344CB8AC3E}">
        <p14:creationId xmlns:p14="http://schemas.microsoft.com/office/powerpoint/2010/main" val="3333295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8130"/>
                                        </p:tgtEl>
                                        <p:attrNameLst>
                                          <p:attrName>style.visibility</p:attrName>
                                        </p:attrNameLst>
                                      </p:cBhvr>
                                      <p:to>
                                        <p:strVal val="visible"/>
                                      </p:to>
                                    </p:set>
                                    <p:anim calcmode="lin" valueType="num">
                                      <p:cBhvr additive="base">
                                        <p:cTn id="7" dur="500" fill="hold"/>
                                        <p:tgtEl>
                                          <p:spTgt spid="48130"/>
                                        </p:tgtEl>
                                        <p:attrNameLst>
                                          <p:attrName>ppt_x</p:attrName>
                                        </p:attrNameLst>
                                      </p:cBhvr>
                                      <p:tavLst>
                                        <p:tav tm="0">
                                          <p:val>
                                            <p:strVal val="0-#ppt_w/2"/>
                                          </p:val>
                                        </p:tav>
                                        <p:tav tm="100000">
                                          <p:val>
                                            <p:strVal val="#ppt_x"/>
                                          </p:val>
                                        </p:tav>
                                      </p:tavLst>
                                    </p:anim>
                                    <p:anim calcmode="lin" valueType="num">
                                      <p:cBhvr additive="base">
                                        <p:cTn id="8" dur="500" fill="hold"/>
                                        <p:tgtEl>
                                          <p:spTgt spid="4813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glas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8131">
                                            <p:txEl>
                                              <p:pRg st="0" end="0"/>
                                            </p:txEl>
                                          </p:spTgt>
                                        </p:tgtEl>
                                        <p:attrNameLst>
                                          <p:attrName>style.visibility</p:attrName>
                                        </p:attrNameLst>
                                      </p:cBhvr>
                                      <p:to>
                                        <p:strVal val="visible"/>
                                      </p:to>
                                    </p:set>
                                    <p:anim calcmode="lin" valueType="num">
                                      <p:cBhvr additive="base">
                                        <p:cTn id="13" dur="500" fill="hold"/>
                                        <p:tgtEl>
                                          <p:spTgt spid="4813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813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8131">
                                            <p:txEl>
                                              <p:pRg st="1" end="1"/>
                                            </p:txEl>
                                          </p:spTgt>
                                        </p:tgtEl>
                                        <p:attrNameLst>
                                          <p:attrName>style.visibility</p:attrName>
                                        </p:attrNameLst>
                                      </p:cBhvr>
                                      <p:to>
                                        <p:strVal val="visible"/>
                                      </p:to>
                                    </p:set>
                                    <p:anim calcmode="lin" valueType="num">
                                      <p:cBhvr additive="base">
                                        <p:cTn id="19" dur="500" fill="hold"/>
                                        <p:tgtEl>
                                          <p:spTgt spid="4813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813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autoUpdateAnimBg="0"/>
      <p:bldP spid="48131" grpId="0" build="p" autoUpdateAnimBg="0"/>
    </p:bld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41</TotalTime>
  <Words>391</Words>
  <Application>Microsoft Office PowerPoint</Application>
  <PresentationFormat>Ekran Gösterisi (4:3)</PresentationFormat>
  <Paragraphs>52</Paragraphs>
  <Slides>10</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10</vt:i4>
      </vt:variant>
    </vt:vector>
  </HeadingPairs>
  <TitlesOfParts>
    <vt:vector size="16" baseType="lpstr">
      <vt:lpstr>Arial</vt:lpstr>
      <vt:lpstr>Calibri</vt:lpstr>
      <vt:lpstr>New York</vt:lpstr>
      <vt:lpstr>Times New Roman</vt:lpstr>
      <vt:lpstr>Wingdings</vt:lpstr>
      <vt:lpstr>Varsayılan Tasarım</vt:lpstr>
      <vt:lpstr>PowerPoint Sunusu</vt:lpstr>
      <vt:lpstr>Tava sulama yönteminin planlanması</vt:lpstr>
      <vt:lpstr>3.2.3  Basin Irrigation System </vt:lpstr>
      <vt:lpstr>Basin Irrigation Diagram</vt:lpstr>
      <vt:lpstr>3.2.3.2  Size of Basins </vt:lpstr>
      <vt:lpstr>3.2.3.3  Evaluation of Basin System  </vt:lpstr>
      <vt:lpstr>Evaluation of a Basin System Contd.</vt:lpstr>
      <vt:lpstr>Time-Distance Graph of the  Basin System</vt:lpstr>
      <vt:lpstr>Depth-Distance Graphs of the Basin Irrigation System</vt:lpstr>
      <vt:lpstr>Evaluation of Basin Irrigation Concluded.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Hakem Sulama1</dc:creator>
  <cp:lastModifiedBy>waterer</cp:lastModifiedBy>
  <cp:revision>22</cp:revision>
  <cp:lastPrinted>1601-01-01T00:00:00Z</cp:lastPrinted>
  <dcterms:created xsi:type="dcterms:W3CDTF">2020-01-15T10:53:11Z</dcterms:created>
  <dcterms:modified xsi:type="dcterms:W3CDTF">2020-12-03T12:23:07Z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