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handoutMasterIdLst>
    <p:handoutMasterId r:id="rId11"/>
  </p:handoutMasterIdLst>
  <p:sldIdLst>
    <p:sldId id="269" r:id="rId2"/>
    <p:sldId id="257" r:id="rId3"/>
    <p:sldId id="270" r:id="rId4"/>
    <p:sldId id="271" r:id="rId5"/>
    <p:sldId id="272" r:id="rId6"/>
    <p:sldId id="273" r:id="rId7"/>
    <p:sldId id="274" r:id="rId8"/>
    <p:sldId id="275" r:id="rId9"/>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varScale="1">
        <p:scale>
          <a:sx n="71" d="100"/>
          <a:sy n="71" d="100"/>
        </p:scale>
        <p:origin x="126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3.12.2020</a:t>
            </a:fld>
            <a:endParaRPr lang="tr-TR"/>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19C084-4CC6-4C6F-B121-545246743B84}" type="datetimeFigureOut">
              <a:rPr lang="en-US" smtClean="0"/>
              <a:t>12/3/2020</a:t>
            </a:fld>
            <a:endParaRPr lang="en-US"/>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BC6621-EA37-43F0-9FD6-D77D730E73BB}" type="slidenum">
              <a:rPr lang="en-US" smtClean="0"/>
              <a:t>‹#›</a:t>
            </a:fld>
            <a:endParaRPr lang="en-US"/>
          </a:p>
        </p:txBody>
      </p:sp>
    </p:spTree>
    <p:extLst>
      <p:ext uri="{BB962C8B-B14F-4D97-AF65-F5344CB8AC3E}">
        <p14:creationId xmlns:p14="http://schemas.microsoft.com/office/powerpoint/2010/main" val="3659086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Tarımsal Yapılar ve Sulama Bölümü</a:t>
            </a:r>
            <a:endParaRPr lang="tr-TR" altLang="tr-TR" sz="3200" b="1" dirty="0"/>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ZİRAAT FAKÜLTESİ</a:t>
            </a:r>
            <a:endParaRPr lang="tr-TR" altLang="tr-TR" sz="3200" b="1" dirty="0"/>
          </a:p>
        </p:txBody>
      </p:sp>
      <p:sp>
        <p:nvSpPr>
          <p:cNvPr id="7" name="Rectangle 8">
            <a:extLst>
              <a:ext uri="{FF2B5EF4-FFF2-40B4-BE49-F238E27FC236}">
                <a16:creationId xmlns="" xmlns:a16="http://schemas.microsoft.com/office/drawing/2014/main" id="{FA81E1F3-CB27-487C-8780-092A73586388}"/>
              </a:ext>
            </a:extLst>
          </p:cNvPr>
          <p:cNvSpPr txBox="1">
            <a:spLocks noChangeArrowheads="1"/>
          </p:cNvSpPr>
          <p:nvPr/>
        </p:nvSpPr>
        <p:spPr bwMode="auto">
          <a:xfrm>
            <a:off x="3029780" y="4437112"/>
            <a:ext cx="6096000" cy="74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dirty="0" smtClean="0"/>
              <a:t>TYS-624 Yüzey </a:t>
            </a:r>
            <a:r>
              <a:rPr lang="tr-TR" dirty="0"/>
              <a:t>Sulama Sistemlerinin </a:t>
            </a:r>
            <a:r>
              <a:rPr lang="tr-TR" dirty="0" smtClean="0"/>
              <a:t>Planlanması</a:t>
            </a:r>
            <a:endParaRPr lang="tr-TR" altLang="tr-TR" b="1" i="1" dirty="0"/>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Doç. Dr. Kadir Ersin TEMİZEL</a:t>
            </a:r>
            <a:endParaRPr lang="tr-TR" altLang="tr-TR" sz="2000" b="1" i="1" dirty="0">
              <a:solidFill>
                <a:schemeClr val="bg1">
                  <a:lumMod val="50000"/>
                </a:schemeClr>
              </a:solidFill>
            </a:endParaRPr>
          </a:p>
        </p:txBody>
      </p:sp>
    </p:spTree>
    <p:extLst>
      <p:ext uri="{BB962C8B-B14F-4D97-AF65-F5344CB8AC3E}">
        <p14:creationId xmlns:p14="http://schemas.microsoft.com/office/powerpoint/2010/main" val="2188864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fi-FI" sz="4400" dirty="0">
                <a:solidFill>
                  <a:srgbClr val="FF0000"/>
                </a:solidFill>
              </a:rPr>
              <a:t>Yüzey sulama yöntemlerinin planlanmasında kullanılan simulasyon programları</a:t>
            </a:r>
            <a:endParaRPr lang="tr-TR" altLang="tr-TR" sz="4400" dirty="0">
              <a:solidFill>
                <a:srgbClr val="FF0000"/>
              </a:solidFill>
            </a:endParaRPr>
          </a:p>
        </p:txBody>
      </p:sp>
      <p:sp>
        <p:nvSpPr>
          <p:cNvPr id="6147" name="Rectangle 3">
            <a:extLst>
              <a:ext uri="{FF2B5EF4-FFF2-40B4-BE49-F238E27FC236}">
                <a16:creationId xmlns=""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Hafta-14</a:t>
            </a:r>
            <a:endParaRPr lang="tr-TR" altLang="tr-TR" sz="2800" i="1" dirty="0"/>
          </a:p>
        </p:txBody>
      </p:sp>
      <p:pic>
        <p:nvPicPr>
          <p:cNvPr id="6148" name="Picture 4" descr="sunu">
            <a:extLst>
              <a:ext uri="{FF2B5EF4-FFF2-40B4-BE49-F238E27FC236}">
                <a16:creationId xmlns="" xmlns:a16="http://schemas.microsoft.com/office/drawing/2014/main"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sz="3200" b="1" dirty="0"/>
              <a:t>TYS-624 Yüzey Sulama Sistemlerinin Planlanması</a:t>
            </a:r>
            <a:endParaRPr lang="tr-TR" altLang="tr-TR" sz="3200" b="1"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a:p>
        </p:txBody>
      </p:sp>
      <p:sp>
        <p:nvSpPr>
          <p:cNvPr id="3" name="İçerik Yer Tutucusu 2"/>
          <p:cNvSpPr>
            <a:spLocks noGrp="1"/>
          </p:cNvSpPr>
          <p:nvPr>
            <p:ph idx="1"/>
          </p:nvPr>
        </p:nvSpPr>
        <p:spPr/>
        <p:txBody>
          <a:bodyPr/>
          <a:lstStyle/>
          <a:p>
            <a:endParaRPr lang="en-US"/>
          </a:p>
        </p:txBody>
      </p:sp>
      <p:sp>
        <p:nvSpPr>
          <p:cNvPr id="4" name="Dikdörtgen 3"/>
          <p:cNvSpPr/>
          <p:nvPr/>
        </p:nvSpPr>
        <p:spPr>
          <a:xfrm>
            <a:off x="2286000" y="2967335"/>
            <a:ext cx="4572000" cy="923330"/>
          </a:xfrm>
          <a:prstGeom prst="rect">
            <a:avLst/>
          </a:prstGeom>
        </p:spPr>
        <p:txBody>
          <a:bodyPr>
            <a:spAutoFit/>
          </a:bodyPr>
          <a:lstStyle/>
          <a:p>
            <a:r>
              <a:rPr lang="tr-TR" dirty="0">
                <a:solidFill>
                  <a:srgbClr val="8B91A0"/>
                </a:solidFill>
                <a:latin typeface="Helvetica Neue"/>
              </a:rPr>
              <a:t>Yüzey sulama yöntemlerinin planlanmasında kullanılan </a:t>
            </a:r>
            <a:r>
              <a:rPr lang="tr-TR" dirty="0" err="1">
                <a:solidFill>
                  <a:srgbClr val="8B91A0"/>
                </a:solidFill>
                <a:latin typeface="Helvetica Neue"/>
              </a:rPr>
              <a:t>simulasyon</a:t>
            </a:r>
            <a:r>
              <a:rPr lang="tr-TR" dirty="0">
                <a:solidFill>
                  <a:srgbClr val="8B91A0"/>
                </a:solidFill>
                <a:latin typeface="Helvetica Neue"/>
              </a:rPr>
              <a:t> programları</a:t>
            </a:r>
            <a:endParaRPr lang="en-US" dirty="0"/>
          </a:p>
        </p:txBody>
      </p:sp>
      <p:pic>
        <p:nvPicPr>
          <p:cNvPr id="5" name="Resim 4"/>
          <p:cNvPicPr>
            <a:picLocks noChangeAspect="1"/>
          </p:cNvPicPr>
          <p:nvPr/>
        </p:nvPicPr>
        <p:blipFill rotWithShape="1">
          <a:blip r:embed="rId2"/>
          <a:srcRect l="26755" t="24406" r="25649" b="14563"/>
          <a:stretch/>
        </p:blipFill>
        <p:spPr>
          <a:xfrm rot="16200000">
            <a:off x="827584" y="735087"/>
            <a:ext cx="6192688" cy="4464496"/>
          </a:xfrm>
          <a:prstGeom prst="rect">
            <a:avLst/>
          </a:prstGeom>
        </p:spPr>
      </p:pic>
    </p:spTree>
    <p:extLst>
      <p:ext uri="{BB962C8B-B14F-4D97-AF65-F5344CB8AC3E}">
        <p14:creationId xmlns:p14="http://schemas.microsoft.com/office/powerpoint/2010/main" val="4074733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dirty="0"/>
          </a:p>
        </p:txBody>
      </p:sp>
      <p:sp>
        <p:nvSpPr>
          <p:cNvPr id="3" name="İçerik Yer Tutucusu 2"/>
          <p:cNvSpPr>
            <a:spLocks noGrp="1"/>
          </p:cNvSpPr>
          <p:nvPr>
            <p:ph idx="1"/>
          </p:nvPr>
        </p:nvSpPr>
        <p:spPr/>
        <p:txBody>
          <a:bodyPr/>
          <a:lstStyle/>
          <a:p>
            <a:r>
              <a:rPr lang="en-US" sz="1200" dirty="0"/>
              <a:t>performance is whether or not the system optimizes production and profitability on the farm. In order to index these factors in the surface irrigated environment, the following assumptions are made: 1. The crop root system extracts moisture from the soil uniformly with respect to depth and location; 2. The infiltration function for the soil is a unique relationship between infiltrated depth and the time water is in contact with the soil (intake opportunity time); and 3. The objective of irrigating is to completely refill the root zone. When a field with a uniform slope, soil and crop receives steady flow at its upper end, a water front will advance at a monotonically decreasing rate until it reaches the end of the field. If it is not diked, runoff will occur for a time before recession starts following shutoff of inflow. Figure 2.8 shows the distribution of applied water along the field length stemming from the assumptions listed above. The differences in intake opportunity time produce applied depths that are non-uniformly distributed with a characteristic shape skewed toward the inlet end of the field. Figure 2.8. Components of infiltrated water under surface irrigation. The amount of water that can be stored in the root zone is </a:t>
            </a:r>
            <a:r>
              <a:rPr lang="en-US" sz="1200" dirty="0" err="1"/>
              <a:t>LZreq</a:t>
            </a:r>
            <a:r>
              <a:rPr lang="en-US" sz="1200" dirty="0"/>
              <a:t>, but as shown, some region of the root zone has not received water owing to the spatial distribution of infiltration. The depth of water that would refill the root zone is </a:t>
            </a:r>
            <a:r>
              <a:rPr lang="en-US" sz="1200" dirty="0" err="1"/>
              <a:t>Zreq</a:t>
            </a:r>
            <a:r>
              <a:rPr lang="en-US" sz="1200" dirty="0"/>
              <a:t>, beyond which water percolates below the roots and is “lost”3 to the drainage or groundwater system. Computing each of these components requires a numerical integration of infiltrated depth over the field length. For the purposes of this discussion, it is convenient to define the components as follows: 3 Generally these flows return to receiving waters where they can be used elsewhere. Thus, they are lost in terms of the local condition but perhaps not to the regional or basin locale. The negative connotations of loss should be kept even though this water may be recovered and reused. The quality of these flows is nearly always degraded and the timing of when they are available elsewhere may </a:t>
            </a:r>
            <a:r>
              <a:rPr lang="en-US" sz="1200"/>
              <a:t>not </a:t>
            </a:r>
            <a:endParaRPr lang="en-US" sz="1200" dirty="0"/>
          </a:p>
        </p:txBody>
      </p:sp>
    </p:spTree>
    <p:extLst>
      <p:ext uri="{BB962C8B-B14F-4D97-AF65-F5344CB8AC3E}">
        <p14:creationId xmlns:p14="http://schemas.microsoft.com/office/powerpoint/2010/main" val="688910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a:p>
        </p:txBody>
      </p:sp>
      <p:sp>
        <p:nvSpPr>
          <p:cNvPr id="3" name="İçerik Yer Tutucusu 2"/>
          <p:cNvSpPr>
            <a:spLocks noGrp="1"/>
          </p:cNvSpPr>
          <p:nvPr>
            <p:ph idx="1"/>
          </p:nvPr>
        </p:nvSpPr>
        <p:spPr/>
        <p:txBody>
          <a:bodyPr/>
          <a:lstStyle/>
          <a:p>
            <a:endParaRPr lang="en-US"/>
          </a:p>
        </p:txBody>
      </p:sp>
    </p:spTree>
    <p:extLst>
      <p:ext uri="{BB962C8B-B14F-4D97-AF65-F5344CB8AC3E}">
        <p14:creationId xmlns:p14="http://schemas.microsoft.com/office/powerpoint/2010/main" val="4206225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a:p>
        </p:txBody>
      </p:sp>
      <p:sp>
        <p:nvSpPr>
          <p:cNvPr id="3" name="İçerik Yer Tutucusu 2"/>
          <p:cNvSpPr>
            <a:spLocks noGrp="1"/>
          </p:cNvSpPr>
          <p:nvPr>
            <p:ph idx="1"/>
          </p:nvPr>
        </p:nvSpPr>
        <p:spPr/>
        <p:txBody>
          <a:bodyPr/>
          <a:lstStyle/>
          <a:p>
            <a:endParaRPr lang="en-US"/>
          </a:p>
        </p:txBody>
      </p:sp>
    </p:spTree>
    <p:extLst>
      <p:ext uri="{BB962C8B-B14F-4D97-AF65-F5344CB8AC3E}">
        <p14:creationId xmlns:p14="http://schemas.microsoft.com/office/powerpoint/2010/main" val="1802714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a:p>
        </p:txBody>
      </p:sp>
      <p:sp>
        <p:nvSpPr>
          <p:cNvPr id="3" name="İçerik Yer Tutucusu 2"/>
          <p:cNvSpPr>
            <a:spLocks noGrp="1"/>
          </p:cNvSpPr>
          <p:nvPr>
            <p:ph idx="1"/>
          </p:nvPr>
        </p:nvSpPr>
        <p:spPr/>
        <p:txBody>
          <a:bodyPr/>
          <a:lstStyle/>
          <a:p>
            <a:endParaRPr lang="en-US"/>
          </a:p>
        </p:txBody>
      </p:sp>
    </p:spTree>
    <p:extLst>
      <p:ext uri="{BB962C8B-B14F-4D97-AF65-F5344CB8AC3E}">
        <p14:creationId xmlns:p14="http://schemas.microsoft.com/office/powerpoint/2010/main" val="1326440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a:p>
        </p:txBody>
      </p:sp>
      <p:sp>
        <p:nvSpPr>
          <p:cNvPr id="3" name="İçerik Yer Tutucusu 2"/>
          <p:cNvSpPr>
            <a:spLocks noGrp="1"/>
          </p:cNvSpPr>
          <p:nvPr>
            <p:ph idx="1"/>
          </p:nvPr>
        </p:nvSpPr>
        <p:spPr/>
        <p:txBody>
          <a:bodyPr/>
          <a:lstStyle/>
          <a:p>
            <a:endParaRPr lang="en-US"/>
          </a:p>
        </p:txBody>
      </p:sp>
    </p:spTree>
    <p:extLst>
      <p:ext uri="{BB962C8B-B14F-4D97-AF65-F5344CB8AC3E}">
        <p14:creationId xmlns:p14="http://schemas.microsoft.com/office/powerpoint/2010/main" val="270238202"/>
      </p:ext>
    </p:extLst>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49</TotalTime>
  <Words>426</Words>
  <Application>Microsoft Office PowerPoint</Application>
  <PresentationFormat>Ekran Gösterisi (4:3)</PresentationFormat>
  <Paragraphs>9</Paragraphs>
  <Slides>8</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8</vt:i4>
      </vt:variant>
    </vt:vector>
  </HeadingPairs>
  <TitlesOfParts>
    <vt:vector size="12" baseType="lpstr">
      <vt:lpstr>Arial</vt:lpstr>
      <vt:lpstr>Calibri</vt:lpstr>
      <vt:lpstr>Helvetica Neue</vt:lpstr>
      <vt:lpstr>Varsayılan Tasarım</vt:lpstr>
      <vt:lpstr>PowerPoint Sunusu</vt:lpstr>
      <vt:lpstr>Yüzey sulama yöntemlerinin planlanmasında kullanılan simulasyon programları</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Hakem Sulama1</dc:creator>
  <cp:lastModifiedBy>waterer</cp:lastModifiedBy>
  <cp:revision>24</cp:revision>
  <cp:lastPrinted>1601-01-01T00:00:00Z</cp:lastPrinted>
  <dcterms:created xsi:type="dcterms:W3CDTF">2020-01-15T10:53:11Z</dcterms:created>
  <dcterms:modified xsi:type="dcterms:W3CDTF">2020-12-03T12:30:56Z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