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handoutMasterIdLst>
    <p:handoutMasterId r:id="rId81"/>
  </p:handoutMasterIdLst>
  <p:sldIdLst>
    <p:sldId id="269" r:id="rId2"/>
    <p:sldId id="257"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3" r:id="rId46"/>
    <p:sldId id="314" r:id="rId47"/>
    <p:sldId id="315" r:id="rId48"/>
    <p:sldId id="316" r:id="rId49"/>
    <p:sldId id="317" r:id="rId50"/>
    <p:sldId id="318" r:id="rId51"/>
    <p:sldId id="319" r:id="rId52"/>
    <p:sldId id="320" r:id="rId53"/>
    <p:sldId id="321" r:id="rId54"/>
    <p:sldId id="322" r:id="rId55"/>
    <p:sldId id="323" r:id="rId56"/>
    <p:sldId id="324" r:id="rId57"/>
    <p:sldId id="325" r:id="rId58"/>
    <p:sldId id="326" r:id="rId59"/>
    <p:sldId id="327" r:id="rId60"/>
    <p:sldId id="328" r:id="rId61"/>
    <p:sldId id="329" r:id="rId62"/>
    <p:sldId id="330" r:id="rId63"/>
    <p:sldId id="331" r:id="rId64"/>
    <p:sldId id="332" r:id="rId65"/>
    <p:sldId id="333" r:id="rId66"/>
    <p:sldId id="334" r:id="rId67"/>
    <p:sldId id="335" r:id="rId68"/>
    <p:sldId id="336" r:id="rId69"/>
    <p:sldId id="337" r:id="rId70"/>
    <p:sldId id="338" r:id="rId71"/>
    <p:sldId id="339" r:id="rId72"/>
    <p:sldId id="340" r:id="rId73"/>
    <p:sldId id="341" r:id="rId74"/>
    <p:sldId id="342" r:id="rId75"/>
    <p:sldId id="343" r:id="rId76"/>
    <p:sldId id="344" r:id="rId77"/>
    <p:sldId id="345" r:id="rId78"/>
    <p:sldId id="270" r:id="rId7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1" d="100"/>
          <a:sy n="71" d="100"/>
        </p:scale>
        <p:origin x="126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al__ma_Sayfas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tr-TR" sz="1800" dirty="0" err="1"/>
              <a:t>Kret</a:t>
            </a:r>
            <a:r>
              <a:rPr lang="tr-TR" sz="1800" dirty="0"/>
              <a:t> uzunluğu :</a:t>
            </a:r>
            <a:r>
              <a:rPr lang="tr-TR" sz="1800" baseline="0" dirty="0"/>
              <a:t> L (m)</a:t>
            </a:r>
            <a:endParaRPr lang="tr-TR" sz="1800" dirty="0"/>
          </a:p>
        </c:rich>
      </c:tx>
      <c:layout>
        <c:manualLayout>
          <c:xMode val="edge"/>
          <c:yMode val="edge"/>
          <c:x val="0.37432435738793701"/>
          <c:y val="2.9170518373901451E-2"/>
        </c:manualLayout>
      </c:layout>
      <c:overlay val="0"/>
    </c:title>
    <c:autoTitleDeleted val="0"/>
    <c:plotArea>
      <c:layout>
        <c:manualLayout>
          <c:layoutTarget val="inner"/>
          <c:xMode val="edge"/>
          <c:yMode val="edge"/>
          <c:x val="9.5225041314280195E-2"/>
          <c:y val="8.4971845138579624E-2"/>
          <c:w val="0.89088606979683083"/>
          <c:h val="0.64794698290688224"/>
        </c:manualLayout>
      </c:layout>
      <c:lineChart>
        <c:grouping val="standard"/>
        <c:varyColors val="0"/>
        <c:ser>
          <c:idx val="0"/>
          <c:order val="0"/>
          <c:tx>
            <c:strRef>
              <c:f>Sayfa1!$A$2</c:f>
              <c:strCache>
                <c:ptCount val="1"/>
                <c:pt idx="0">
                  <c:v>0,305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Sayfa1!$B$2:$H$2</c:f>
              <c:numCache>
                <c:formatCode>General</c:formatCode>
                <c:ptCount val="7"/>
                <c:pt idx="0">
                  <c:v>213.2</c:v>
                </c:pt>
                <c:pt idx="1">
                  <c:v>290.60000000000002</c:v>
                </c:pt>
                <c:pt idx="2">
                  <c:v>368</c:v>
                </c:pt>
                <c:pt idx="3">
                  <c:v>445.4</c:v>
                </c:pt>
                <c:pt idx="4">
                  <c:v>522.70000000000005</c:v>
                </c:pt>
                <c:pt idx="5">
                  <c:v>600.1</c:v>
                </c:pt>
                <c:pt idx="6">
                  <c:v>677.5</c:v>
                </c:pt>
              </c:numCache>
            </c:numRef>
          </c:val>
          <c:smooth val="0"/>
        </c:ser>
        <c:ser>
          <c:idx val="1"/>
          <c:order val="1"/>
          <c:tx>
            <c:strRef>
              <c:f>Sayfa1!$A$3</c:f>
              <c:strCache>
                <c:ptCount val="1"/>
                <c:pt idx="0">
                  <c:v>0,335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Sayfa1!$B$3:$H$3</c:f>
              <c:numCache>
                <c:formatCode>General</c:formatCode>
                <c:ptCount val="7"/>
                <c:pt idx="0">
                  <c:v>243.4</c:v>
                </c:pt>
                <c:pt idx="1">
                  <c:v>332.5</c:v>
                </c:pt>
                <c:pt idx="2">
                  <c:v>421.6</c:v>
                </c:pt>
                <c:pt idx="3">
                  <c:v>510.7</c:v>
                </c:pt>
                <c:pt idx="4">
                  <c:v>599.79999999999995</c:v>
                </c:pt>
                <c:pt idx="5">
                  <c:v>688.9</c:v>
                </c:pt>
                <c:pt idx="6">
                  <c:v>778</c:v>
                </c:pt>
              </c:numCache>
            </c:numRef>
          </c:val>
          <c:smooth val="0"/>
        </c:ser>
        <c:ser>
          <c:idx val="2"/>
          <c:order val="2"/>
          <c:tx>
            <c:strRef>
              <c:f>Sayfa1!$A$4</c:f>
              <c:strCache>
                <c:ptCount val="1"/>
                <c:pt idx="0">
                  <c:v>0,365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Sayfa1!$B$4:$H$4</c:f>
              <c:numCache>
                <c:formatCode>General</c:formatCode>
                <c:ptCount val="7"/>
                <c:pt idx="0">
                  <c:v>274.39999999999992</c:v>
                </c:pt>
                <c:pt idx="1">
                  <c:v>375.7</c:v>
                </c:pt>
                <c:pt idx="2">
                  <c:v>477</c:v>
                </c:pt>
                <c:pt idx="3">
                  <c:v>578.4</c:v>
                </c:pt>
                <c:pt idx="4">
                  <c:v>679.7</c:v>
                </c:pt>
                <c:pt idx="5">
                  <c:v>781</c:v>
                </c:pt>
                <c:pt idx="6">
                  <c:v>882.3</c:v>
                </c:pt>
              </c:numCache>
            </c:numRef>
          </c:val>
          <c:smooth val="0"/>
        </c:ser>
        <c:ser>
          <c:idx val="3"/>
          <c:order val="3"/>
          <c:tx>
            <c:strRef>
              <c:f>Sayfa1!$A$5</c:f>
              <c:strCache>
                <c:ptCount val="1"/>
                <c:pt idx="0">
                  <c:v>0,395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Sayfa1!$B$5:$H$5</c:f>
              <c:numCache>
                <c:formatCode>General</c:formatCode>
                <c:ptCount val="7"/>
                <c:pt idx="1">
                  <c:v>420.3</c:v>
                </c:pt>
                <c:pt idx="2">
                  <c:v>534.4</c:v>
                </c:pt>
                <c:pt idx="3">
                  <c:v>648.5</c:v>
                </c:pt>
                <c:pt idx="4">
                  <c:v>762.6</c:v>
                </c:pt>
                <c:pt idx="5">
                  <c:v>876.7</c:v>
                </c:pt>
                <c:pt idx="6">
                  <c:v>990.8</c:v>
                </c:pt>
              </c:numCache>
            </c:numRef>
          </c:val>
          <c:smooth val="0"/>
        </c:ser>
        <c:ser>
          <c:idx val="4"/>
          <c:order val="4"/>
          <c:tx>
            <c:strRef>
              <c:f>Sayfa1!$A$6</c:f>
              <c:strCache>
                <c:ptCount val="1"/>
                <c:pt idx="0">
                  <c:v>0,425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Sayfa1!$B$6:$H$6</c:f>
              <c:numCache>
                <c:formatCode>General</c:formatCode>
                <c:ptCount val="7"/>
                <c:pt idx="1">
                  <c:v>466.1</c:v>
                </c:pt>
                <c:pt idx="2">
                  <c:v>593.5</c:v>
                </c:pt>
                <c:pt idx="3">
                  <c:v>720.8</c:v>
                </c:pt>
                <c:pt idx="4">
                  <c:v>848.2</c:v>
                </c:pt>
                <c:pt idx="5">
                  <c:v>975.5</c:v>
                </c:pt>
                <c:pt idx="6">
                  <c:v>1102.9000000000001</c:v>
                </c:pt>
              </c:numCache>
            </c:numRef>
          </c:val>
          <c:smooth val="0"/>
        </c:ser>
        <c:ser>
          <c:idx val="5"/>
          <c:order val="5"/>
          <c:tx>
            <c:strRef>
              <c:f>Sayfa1!$A$7</c:f>
              <c:strCache>
                <c:ptCount val="1"/>
                <c:pt idx="0">
                  <c:v>0,45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Sayfa1!$B$7:$H$7</c:f>
              <c:numCache>
                <c:formatCode>General</c:formatCode>
                <c:ptCount val="7"/>
                <c:pt idx="1">
                  <c:v>505.1</c:v>
                </c:pt>
                <c:pt idx="2">
                  <c:v>643.79999999999995</c:v>
                </c:pt>
                <c:pt idx="3">
                  <c:v>782.6</c:v>
                </c:pt>
                <c:pt idx="4">
                  <c:v>921.3</c:v>
                </c:pt>
                <c:pt idx="5">
                  <c:v>1060.0999999999999</c:v>
                </c:pt>
                <c:pt idx="6">
                  <c:v>1198.8</c:v>
                </c:pt>
              </c:numCache>
            </c:numRef>
          </c:val>
          <c:smooth val="0"/>
        </c:ser>
        <c:dLbls>
          <c:showLegendKey val="0"/>
          <c:showVal val="0"/>
          <c:showCatName val="0"/>
          <c:showSerName val="0"/>
          <c:showPercent val="0"/>
          <c:showBubbleSize val="0"/>
        </c:dLbls>
        <c:smooth val="0"/>
        <c:axId val="-40259424"/>
        <c:axId val="-40264320"/>
      </c:lineChart>
      <c:catAx>
        <c:axId val="-40259424"/>
        <c:scaling>
          <c:orientation val="minMax"/>
        </c:scaling>
        <c:delete val="0"/>
        <c:axPos val="b"/>
        <c:majorGridlines/>
        <c:numFmt formatCode="General" sourceLinked="1"/>
        <c:majorTickMark val="none"/>
        <c:minorTickMark val="none"/>
        <c:tickLblPos val="nextTo"/>
        <c:crossAx val="-40264320"/>
        <c:crosses val="autoZero"/>
        <c:auto val="1"/>
        <c:lblAlgn val="ctr"/>
        <c:lblOffset val="100"/>
        <c:noMultiLvlLbl val="0"/>
      </c:catAx>
      <c:valAx>
        <c:axId val="-40264320"/>
        <c:scaling>
          <c:orientation val="minMax"/>
        </c:scaling>
        <c:delete val="0"/>
        <c:axPos val="l"/>
        <c:majorGridlines/>
        <c:title>
          <c:tx>
            <c:rich>
              <a:bodyPr/>
              <a:lstStyle/>
              <a:p>
                <a:pPr>
                  <a:defRPr/>
                </a:pPr>
                <a:r>
                  <a:rPr lang="tr-TR" sz="1800" dirty="0"/>
                  <a:t>Debi : Q (l/s)</a:t>
                </a:r>
              </a:p>
            </c:rich>
          </c:tx>
          <c:overlay val="0"/>
        </c:title>
        <c:numFmt formatCode="General" sourceLinked="1"/>
        <c:majorTickMark val="none"/>
        <c:minorTickMark val="none"/>
        <c:tickLblPos val="nextTo"/>
        <c:crossAx val="-40259424"/>
        <c:crosses val="autoZero"/>
        <c:crossBetween val="between"/>
      </c:valAx>
      <c:dTable>
        <c:showHorzBorder val="1"/>
        <c:showVertBorder val="1"/>
        <c:showOutline val="1"/>
        <c:showKeys val="0"/>
      </c:dTable>
    </c:plotArea>
    <c:plotVisOnly val="1"/>
    <c:dispBlanksAs val="gap"/>
    <c:showDLblsOverMax val="0"/>
  </c:chart>
  <c:spPr>
    <a:gradFill>
      <a:gsLst>
        <a:gs pos="0">
          <a:schemeClr val="accent1">
            <a:tint val="66000"/>
            <a:satMod val="160000"/>
          </a:schemeClr>
        </a:gs>
        <a:gs pos="54000">
          <a:schemeClr val="accent1">
            <a:tint val="44500"/>
            <a:satMod val="160000"/>
          </a:schemeClr>
        </a:gs>
        <a:gs pos="100000">
          <a:schemeClr val="accent1">
            <a:tint val="23500"/>
            <a:satMod val="160000"/>
          </a:schemeClr>
        </a:gs>
      </a:gsLst>
      <a:lin ang="5400000" scaled="0"/>
    </a:gradFill>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3.12.2020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C084-4CC6-4C6F-B121-545246743B84}" type="datetimeFigureOut">
              <a:rPr lang="en-US" smtClean="0"/>
              <a:t>12/3/2020</a:t>
            </a:fld>
            <a:endParaRPr lang="en-US"/>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6621-EA37-43F0-9FD6-D77D730E73BB}" type="slidenum">
              <a:rPr lang="en-US" smtClean="0"/>
              <a:t>‹#›</a:t>
            </a:fld>
            <a:endParaRPr lang="en-US"/>
          </a:p>
        </p:txBody>
      </p:sp>
    </p:spTree>
    <p:extLst>
      <p:ext uri="{BB962C8B-B14F-4D97-AF65-F5344CB8AC3E}">
        <p14:creationId xmlns:p14="http://schemas.microsoft.com/office/powerpoint/2010/main" val="365908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8.jpeg"/><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33.gif"/><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2.wdp"/></Relationships>
</file>

<file path=ppt/slides/_rels/slide49.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6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4.wdp"/></Relationships>
</file>

<file path=ppt/slides/_rels/slide6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5.wdp"/></Relationships>
</file>

<file path=ppt/slides/_rels/slide6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4.jpeg"/></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6.wdp"/></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Tarımsal Yapılar ve Sulama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29780" y="4437112"/>
            <a:ext cx="6096000" cy="7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TYS-624 Yüzey </a:t>
            </a:r>
            <a:r>
              <a:rPr lang="tr-TR" dirty="0"/>
              <a:t>Sulama Sistemlerinin </a:t>
            </a:r>
            <a:r>
              <a:rPr lang="tr-TR" dirty="0" smtClean="0"/>
              <a:t>Planlanması</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Kadir Ersin TEMİZEL</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18886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a:t>Yüzey sularının ölçümü</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smtClean="0"/>
              <a:t>Hafta-3</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dirty="0"/>
              <a:t>TYS-624 Yüzey Sulama Sistemlerinin Planlanması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lt Başlık 5"/>
          <p:cNvSpPr>
            <a:spLocks noGrp="1"/>
          </p:cNvSpPr>
          <p:nvPr>
            <p:ph type="subTitle" idx="1"/>
          </p:nvPr>
        </p:nvSpPr>
        <p:spPr>
          <a:xfrm>
            <a:off x="467544" y="620688"/>
            <a:ext cx="8135937" cy="5903912"/>
          </a:xfrm>
        </p:spPr>
        <p:txBody>
          <a:bodyPr>
            <a:normAutofit/>
          </a:bodyPr>
          <a:lstStyle/>
          <a:p>
            <a:pPr marR="0" algn="ctr" eaLnBrk="1" hangingPunct="1">
              <a:lnSpc>
                <a:spcPct val="80000"/>
              </a:lnSpc>
            </a:pPr>
            <a:endParaRPr lang="tr-TR" sz="1500" b="1" dirty="0" smtClean="0">
              <a:solidFill>
                <a:schemeClr val="tx1"/>
              </a:solidFill>
            </a:endParaRPr>
          </a:p>
          <a:p>
            <a:pPr marR="0" algn="ctr" eaLnBrk="1" hangingPunct="1">
              <a:lnSpc>
                <a:spcPct val="80000"/>
              </a:lnSpc>
            </a:pPr>
            <a:r>
              <a:rPr lang="tr-TR" sz="1500" b="1" dirty="0" smtClean="0">
                <a:solidFill>
                  <a:schemeClr val="tx1"/>
                </a:solidFill>
              </a:rPr>
              <a:t>T.C.</a:t>
            </a:r>
            <a:br>
              <a:rPr lang="tr-TR" sz="1500" b="1" dirty="0" smtClean="0">
                <a:solidFill>
                  <a:schemeClr val="tx1"/>
                </a:solidFill>
              </a:rPr>
            </a:br>
            <a:r>
              <a:rPr lang="tr-TR" sz="1500" b="1" dirty="0" smtClean="0">
                <a:solidFill>
                  <a:schemeClr val="tx1"/>
                </a:solidFill>
              </a:rPr>
              <a:t>ONDOKUZ  MAYIS  ÜNİVERSİTESİ</a:t>
            </a:r>
            <a:br>
              <a:rPr lang="tr-TR" sz="1500" b="1" dirty="0" smtClean="0">
                <a:solidFill>
                  <a:schemeClr val="tx1"/>
                </a:solidFill>
              </a:rPr>
            </a:br>
            <a:r>
              <a:rPr lang="tr-TR" sz="1500" b="1" dirty="0" smtClean="0">
                <a:solidFill>
                  <a:schemeClr val="tx1"/>
                </a:solidFill>
              </a:rPr>
              <a:t>ZİRAAT  FAKÜLTESİ</a:t>
            </a:r>
            <a:br>
              <a:rPr lang="tr-TR" sz="1500" b="1" dirty="0" smtClean="0">
                <a:solidFill>
                  <a:schemeClr val="tx1"/>
                </a:solidFill>
              </a:rPr>
            </a:br>
            <a:r>
              <a:rPr lang="tr-TR" sz="1500" b="1" dirty="0" smtClean="0">
                <a:solidFill>
                  <a:schemeClr val="tx1"/>
                </a:solidFill>
              </a:rPr>
              <a:t>TARIMSAL  YAPILAR  ve  SULAMA  BÖLÜMÜ</a:t>
            </a:r>
          </a:p>
          <a:p>
            <a:pPr marR="0" algn="ctr" eaLnBrk="1" hangingPunct="1">
              <a:lnSpc>
                <a:spcPct val="80000"/>
              </a:lnSpc>
            </a:pPr>
            <a:endParaRPr lang="tr-TR" sz="1500" b="1" dirty="0" smtClean="0"/>
          </a:p>
          <a:p>
            <a:pPr marR="0" algn="ctr" eaLnBrk="1" hangingPunct="1">
              <a:lnSpc>
                <a:spcPct val="80000"/>
              </a:lnSpc>
            </a:pPr>
            <a:endParaRPr lang="tr-TR" sz="2800" b="1" dirty="0" smtClean="0">
              <a:solidFill>
                <a:schemeClr val="tx1"/>
              </a:solidFill>
            </a:endParaRPr>
          </a:p>
          <a:p>
            <a:r>
              <a:rPr lang="tr-TR" sz="4000" dirty="0">
                <a:solidFill>
                  <a:schemeClr val="tx1"/>
                </a:solidFill>
              </a:rPr>
              <a:t>YÜZEY SULARI ÖLÇÜM YAPILARI</a:t>
            </a:r>
          </a:p>
          <a:p>
            <a:pPr marR="0" algn="ctr" eaLnBrk="1" hangingPunct="1">
              <a:lnSpc>
                <a:spcPct val="80000"/>
              </a:lnSpc>
            </a:pPr>
            <a:endParaRPr lang="tr-TR" b="1" dirty="0" smtClean="0"/>
          </a:p>
          <a:p>
            <a:pPr marR="0" algn="ctr" eaLnBrk="1" hangingPunct="1">
              <a:lnSpc>
                <a:spcPct val="80000"/>
              </a:lnSpc>
            </a:pPr>
            <a:r>
              <a:rPr lang="tr-TR" sz="2400" b="1" dirty="0" smtClean="0">
                <a:solidFill>
                  <a:schemeClr val="tx1"/>
                </a:solidFill>
              </a:rPr>
              <a:t> </a:t>
            </a:r>
          </a:p>
          <a:p>
            <a:pPr marR="0" algn="ctr" eaLnBrk="1" hangingPunct="1">
              <a:lnSpc>
                <a:spcPct val="80000"/>
              </a:lnSpc>
            </a:pPr>
            <a:endParaRPr lang="tr-TR" sz="2400" b="1" dirty="0" smtClean="0"/>
          </a:p>
          <a:p>
            <a:pPr marR="0" algn="ctr" eaLnBrk="1" hangingPunct="1">
              <a:lnSpc>
                <a:spcPct val="80000"/>
              </a:lnSpc>
            </a:pPr>
            <a:r>
              <a:rPr lang="tr-TR" sz="2400" dirty="0" smtClean="0">
                <a:solidFill>
                  <a:schemeClr val="tx1"/>
                </a:solidFill>
              </a:rPr>
              <a:t> </a:t>
            </a:r>
          </a:p>
          <a:p>
            <a:r>
              <a:rPr lang="tr-TR" sz="2400" smtClean="0">
                <a:solidFill>
                  <a:schemeClr val="tx1"/>
                </a:solidFill>
              </a:rPr>
              <a:t>Doç</a:t>
            </a:r>
            <a:r>
              <a:rPr lang="tr-TR" sz="2400" dirty="0">
                <a:solidFill>
                  <a:schemeClr val="tx1"/>
                </a:solidFill>
              </a:rPr>
              <a:t>. Dr. Kadir Ersin TEMİZEL</a:t>
            </a:r>
          </a:p>
          <a:p>
            <a:pPr marR="0" algn="ctr" eaLnBrk="1" hangingPunct="1">
              <a:lnSpc>
                <a:spcPct val="80000"/>
              </a:lnSpc>
            </a:pPr>
            <a:endParaRPr lang="tr-TR" sz="2400" dirty="0" smtClean="0">
              <a:solidFill>
                <a:schemeClr val="tx1"/>
              </a:solidFill>
            </a:endParaRPr>
          </a:p>
          <a:p>
            <a:pPr marR="0" eaLnBrk="1" hangingPunct="1">
              <a:lnSpc>
                <a:spcPct val="80000"/>
              </a:lnSpc>
            </a:pPr>
            <a:endParaRPr lang="tr-TR" sz="2400" dirty="0" smtClean="0"/>
          </a:p>
        </p:txBody>
      </p:sp>
      <p:pic>
        <p:nvPicPr>
          <p:cNvPr id="8" name="Resim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6296" y="188913"/>
            <a:ext cx="1632950" cy="1583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ex\Desktop\Adsız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20993"/>
            <a:ext cx="1716311" cy="1623831"/>
          </a:xfrm>
          <a:prstGeom prst="rect">
            <a:avLst/>
          </a:prstGeom>
          <a:noFill/>
          <a:extLst>
            <a:ext uri="{909E8E84-426E-40DD-AFC4-6F175D3DCCD1}">
              <a14:hiddenFill xmlns:a14="http://schemas.microsoft.com/office/drawing/2010/main">
                <a:solidFill>
                  <a:srgbClr val="FFFFFF"/>
                </a:solidFill>
              </a14:hiddenFill>
            </a:ext>
          </a:extLst>
        </p:spPr>
      </p:pic>
      <p:pic>
        <p:nvPicPr>
          <p:cNvPr id="9218" name="Resim 18" descr="BÖLÜM LOGO 2010  ers60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19" y="5013176"/>
            <a:ext cx="1766831"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18" descr="BÖLÜM LOGO 2010  ers60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2366" y="5013176"/>
            <a:ext cx="1766831"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1107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lt Başlık 5"/>
          <p:cNvSpPr>
            <a:spLocks noGrp="1"/>
          </p:cNvSpPr>
          <p:nvPr>
            <p:ph type="subTitle" idx="1"/>
          </p:nvPr>
        </p:nvSpPr>
        <p:spPr>
          <a:xfrm>
            <a:off x="467544" y="548680"/>
            <a:ext cx="8135937" cy="5903912"/>
          </a:xfrm>
        </p:spPr>
        <p:txBody>
          <a:bodyPr>
            <a:normAutofit/>
          </a:bodyPr>
          <a:lstStyle/>
          <a:p>
            <a:pPr marR="0" eaLnBrk="1" hangingPunct="1">
              <a:lnSpc>
                <a:spcPct val="80000"/>
              </a:lnSpc>
            </a:pPr>
            <a:endParaRPr lang="tr-TR" b="1" dirty="0" smtClean="0">
              <a:solidFill>
                <a:schemeClr val="tx1"/>
              </a:solidFill>
            </a:endParaRPr>
          </a:p>
          <a:p>
            <a:pPr marR="0" eaLnBrk="1" hangingPunct="1">
              <a:lnSpc>
                <a:spcPct val="80000"/>
              </a:lnSpc>
            </a:pPr>
            <a:r>
              <a:rPr lang="tr-TR" b="1" dirty="0" smtClean="0">
                <a:solidFill>
                  <a:schemeClr val="tx1"/>
                </a:solidFill>
              </a:rPr>
              <a:t>Sunum Planı</a:t>
            </a:r>
          </a:p>
          <a:p>
            <a:pPr marR="0" algn="just" eaLnBrk="1" hangingPunct="1">
              <a:lnSpc>
                <a:spcPct val="150000"/>
              </a:lnSpc>
            </a:pPr>
            <a:r>
              <a:rPr lang="tr-TR" sz="2400" b="1" dirty="0" smtClean="0">
                <a:solidFill>
                  <a:schemeClr val="tx1"/>
                </a:solidFill>
              </a:rPr>
              <a:t> </a:t>
            </a:r>
            <a:endParaRPr lang="tr-TR" sz="2400" dirty="0" smtClean="0">
              <a:solidFill>
                <a:schemeClr val="tx1"/>
              </a:solidFill>
            </a:endParaRPr>
          </a:p>
          <a:p>
            <a:pPr algn="l">
              <a:lnSpc>
                <a:spcPct val="150000"/>
              </a:lnSpc>
            </a:pPr>
            <a:r>
              <a:rPr lang="tr-TR" sz="2400" b="1" dirty="0" smtClean="0">
                <a:solidFill>
                  <a:schemeClr val="tx1"/>
                </a:solidFill>
              </a:rPr>
              <a:t>	1. GİRİŞ</a:t>
            </a:r>
          </a:p>
          <a:p>
            <a:pPr algn="l">
              <a:lnSpc>
                <a:spcPct val="150000"/>
              </a:lnSpc>
            </a:pPr>
            <a:r>
              <a:rPr lang="tr-TR" sz="2400" b="1" dirty="0" smtClean="0">
                <a:solidFill>
                  <a:schemeClr val="tx1"/>
                </a:solidFill>
              </a:rPr>
              <a:t>	2. DEBİ </a:t>
            </a:r>
            <a:r>
              <a:rPr lang="tr-TR" sz="2400" b="1" dirty="0">
                <a:solidFill>
                  <a:schemeClr val="tx1"/>
                </a:solidFill>
              </a:rPr>
              <a:t>ÖLÇÜM YÖNTEMLERİ</a:t>
            </a:r>
            <a:endParaRPr lang="tr-TR" sz="2400" dirty="0">
              <a:solidFill>
                <a:schemeClr val="tx1"/>
              </a:solidFill>
            </a:endParaRPr>
          </a:p>
          <a:p>
            <a:pPr algn="l">
              <a:lnSpc>
                <a:spcPct val="150000"/>
              </a:lnSpc>
            </a:pPr>
            <a:r>
              <a:rPr lang="tr-TR" sz="2400" b="1" dirty="0" smtClean="0">
                <a:solidFill>
                  <a:schemeClr val="tx1"/>
                </a:solidFill>
              </a:rPr>
              <a:t>	3. SAVAKLAR</a:t>
            </a:r>
            <a:endParaRPr lang="tr-TR" sz="2400" dirty="0">
              <a:solidFill>
                <a:schemeClr val="tx1"/>
              </a:solidFill>
            </a:endParaRPr>
          </a:p>
          <a:p>
            <a:pPr algn="l">
              <a:lnSpc>
                <a:spcPct val="150000"/>
              </a:lnSpc>
            </a:pPr>
            <a:r>
              <a:rPr lang="tr-TR" sz="2400" b="1" dirty="0" smtClean="0">
                <a:solidFill>
                  <a:schemeClr val="tx1"/>
                </a:solidFill>
              </a:rPr>
              <a:t>	4</a:t>
            </a:r>
            <a:r>
              <a:rPr lang="tr-TR" sz="2400" b="1" dirty="0">
                <a:solidFill>
                  <a:schemeClr val="tx1"/>
                </a:solidFill>
              </a:rPr>
              <a:t>. LABİRENT SAVAKLAR</a:t>
            </a:r>
            <a:endParaRPr lang="tr-TR" sz="2400" dirty="0">
              <a:solidFill>
                <a:schemeClr val="tx1"/>
              </a:solidFill>
            </a:endParaRPr>
          </a:p>
          <a:p>
            <a:pPr algn="l">
              <a:lnSpc>
                <a:spcPct val="150000"/>
              </a:lnSpc>
            </a:pPr>
            <a:r>
              <a:rPr lang="tr-TR" sz="2400" b="1" dirty="0" smtClean="0">
                <a:solidFill>
                  <a:schemeClr val="tx1"/>
                </a:solidFill>
              </a:rPr>
              <a:t>	5</a:t>
            </a:r>
            <a:r>
              <a:rPr lang="tr-TR" sz="2400" b="1" dirty="0">
                <a:solidFill>
                  <a:schemeClr val="tx1"/>
                </a:solidFill>
              </a:rPr>
              <a:t>. ORİFİSLER</a:t>
            </a:r>
            <a:endParaRPr lang="tr-TR" sz="2400" dirty="0">
              <a:solidFill>
                <a:schemeClr val="tx1"/>
              </a:solidFill>
            </a:endParaRPr>
          </a:p>
          <a:p>
            <a:pPr algn="l">
              <a:lnSpc>
                <a:spcPct val="150000"/>
              </a:lnSpc>
            </a:pPr>
            <a:r>
              <a:rPr lang="tr-TR" sz="2400" b="1" dirty="0" smtClean="0">
                <a:solidFill>
                  <a:schemeClr val="tx1"/>
                </a:solidFill>
              </a:rPr>
              <a:t>	6. SONUÇ  </a:t>
            </a:r>
            <a:r>
              <a:rPr lang="tr-TR" sz="2400" b="1" dirty="0">
                <a:solidFill>
                  <a:schemeClr val="tx1"/>
                </a:solidFill>
              </a:rPr>
              <a:t>ve ÖNERİLER</a:t>
            </a:r>
          </a:p>
          <a:p>
            <a:pPr marR="0" algn="just" eaLnBrk="1" hangingPunct="1">
              <a:lnSpc>
                <a:spcPct val="80000"/>
              </a:lnSpc>
            </a:pPr>
            <a:endParaRPr lang="tr-TR" sz="2400" dirty="0" smtClean="0">
              <a:solidFill>
                <a:schemeClr val="tx1"/>
              </a:solidFill>
            </a:endParaRPr>
          </a:p>
          <a:p>
            <a:pPr marR="0" eaLnBrk="1" hangingPunct="1">
              <a:lnSpc>
                <a:spcPct val="80000"/>
              </a:lnSpc>
            </a:pPr>
            <a:endParaRPr lang="tr-TR" sz="2400" dirty="0" smtClean="0"/>
          </a:p>
        </p:txBody>
      </p:sp>
    </p:spTree>
    <p:extLst>
      <p:ext uri="{BB962C8B-B14F-4D97-AF65-F5344CB8AC3E}">
        <p14:creationId xmlns:p14="http://schemas.microsoft.com/office/powerpoint/2010/main" val="997126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863588" y="1045890"/>
            <a:ext cx="7416824" cy="4824536"/>
          </a:xfrm>
        </p:spPr>
        <p:txBody>
          <a:bodyPr>
            <a:normAutofit fontScale="92500"/>
          </a:bodyPr>
          <a:lstStyle/>
          <a:p>
            <a:pPr algn="just">
              <a:lnSpc>
                <a:spcPct val="160000"/>
              </a:lnSpc>
            </a:pPr>
            <a:r>
              <a:rPr lang="tr-TR" b="1" dirty="0" smtClean="0">
                <a:solidFill>
                  <a:schemeClr val="tx1"/>
                </a:solidFill>
              </a:rPr>
              <a:t>	Tarımsal </a:t>
            </a:r>
            <a:r>
              <a:rPr lang="tr-TR" b="1" dirty="0">
                <a:solidFill>
                  <a:schemeClr val="tx1"/>
                </a:solidFill>
              </a:rPr>
              <a:t>olarak yetişme ve gelişme dönemlerinin genel olarak sıcak ve kurak geçtiği ülkemizde bitkilerin sulanmaya ihtiyacı vardır</a:t>
            </a:r>
            <a:r>
              <a:rPr lang="tr-TR" b="1" dirty="0" smtClean="0">
                <a:solidFill>
                  <a:schemeClr val="tx1"/>
                </a:solidFill>
              </a:rPr>
              <a:t>.</a:t>
            </a:r>
          </a:p>
          <a:p>
            <a:pPr algn="just">
              <a:lnSpc>
                <a:spcPct val="160000"/>
              </a:lnSpc>
            </a:pPr>
            <a:endParaRPr lang="tr-TR" b="1" dirty="0">
              <a:solidFill>
                <a:schemeClr val="tx1"/>
              </a:solidFill>
            </a:endParaRPr>
          </a:p>
          <a:p>
            <a:pPr algn="just">
              <a:lnSpc>
                <a:spcPct val="160000"/>
              </a:lnSpc>
            </a:pPr>
            <a:r>
              <a:rPr lang="tr-TR" b="1" dirty="0" smtClean="0">
                <a:solidFill>
                  <a:schemeClr val="tx1"/>
                </a:solidFill>
              </a:rPr>
              <a:t>	Su</a:t>
            </a:r>
            <a:r>
              <a:rPr lang="tr-TR" b="1" dirty="0">
                <a:solidFill>
                  <a:schemeClr val="tx1"/>
                </a:solidFill>
              </a:rPr>
              <a:t>, sulamanın yanı sıra enerji üretimi, içme-kullanma ve endüstriyel amaçlarda da kullanılmakta, bu nedenle sınırlı olan su kaynaklarının ekonomik kullanımı önem arz etmektedir.</a:t>
            </a:r>
          </a:p>
          <a:p>
            <a:pPr algn="just">
              <a:lnSpc>
                <a:spcPct val="160000"/>
              </a:lnSpc>
            </a:pPr>
            <a:endParaRPr lang="tr-TR" b="1" dirty="0">
              <a:solidFill>
                <a:schemeClr val="tx1"/>
              </a:solidFill>
            </a:endParaRPr>
          </a:p>
        </p:txBody>
      </p:sp>
      <p:sp>
        <p:nvSpPr>
          <p:cNvPr id="2" name="Metin kutusu 1"/>
          <p:cNvSpPr txBox="1"/>
          <p:nvPr/>
        </p:nvSpPr>
        <p:spPr>
          <a:xfrm>
            <a:off x="971600" y="476672"/>
            <a:ext cx="2880320" cy="923330"/>
          </a:xfrm>
          <a:prstGeom prst="rect">
            <a:avLst/>
          </a:prstGeom>
          <a:noFill/>
        </p:spPr>
        <p:txBody>
          <a:bodyPr wrap="square" rtlCol="0">
            <a:spAutoFit/>
          </a:bodyPr>
          <a:lstStyle/>
          <a:p>
            <a:r>
              <a:rPr lang="tr-TR" sz="3600" b="1" dirty="0"/>
              <a:t>1. GİRİŞ</a:t>
            </a:r>
            <a:endParaRPr lang="tr-TR" sz="3600" dirty="0"/>
          </a:p>
          <a:p>
            <a:endParaRPr lang="tr-TR" dirty="0"/>
          </a:p>
        </p:txBody>
      </p:sp>
    </p:spTree>
    <p:extLst>
      <p:ext uri="{BB962C8B-B14F-4D97-AF65-F5344CB8AC3E}">
        <p14:creationId xmlns:p14="http://schemas.microsoft.com/office/powerpoint/2010/main" val="1633330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611560" y="1124744"/>
            <a:ext cx="7848872" cy="4752528"/>
          </a:xfrm>
        </p:spPr>
        <p:txBody>
          <a:bodyPr>
            <a:normAutofit/>
          </a:bodyPr>
          <a:lstStyle/>
          <a:p>
            <a:pPr algn="just">
              <a:lnSpc>
                <a:spcPct val="150000"/>
              </a:lnSpc>
            </a:pPr>
            <a:r>
              <a:rPr lang="tr-TR" b="1" dirty="0" smtClean="0">
                <a:solidFill>
                  <a:schemeClr val="tx1"/>
                </a:solidFill>
              </a:rPr>
              <a:t>	Her şeyin</a:t>
            </a:r>
            <a:r>
              <a:rPr lang="tr-TR" b="1" dirty="0">
                <a:solidFill>
                  <a:schemeClr val="tx1"/>
                </a:solidFill>
              </a:rPr>
              <a:t>, gözün fark edemeyeceği boyutlarda ölçüldüğü yüzyılımızda, mevcut su kaynaklarını en iyi şekilde kullanarak daha fazla alanı sulamak, sulama planlaması yapabilmek, suyu adaletli dağıtabilmek, fazla su kullanımından dolayı toprağın zarar görmesini ve yine fazla su nedeniyle ürün kaybını önlemek de ancak suyun ölçülmesi ve ölçülü dağıtılmasıyla mümkündür.</a:t>
            </a:r>
          </a:p>
          <a:p>
            <a:pPr algn="just"/>
            <a:endParaRPr lang="tr-TR" b="1" dirty="0">
              <a:solidFill>
                <a:schemeClr val="tx1"/>
              </a:solidFill>
            </a:endParaRPr>
          </a:p>
        </p:txBody>
      </p:sp>
      <p:sp>
        <p:nvSpPr>
          <p:cNvPr id="4" name="Metin kutusu 3"/>
          <p:cNvSpPr txBox="1"/>
          <p:nvPr/>
        </p:nvSpPr>
        <p:spPr>
          <a:xfrm>
            <a:off x="971600" y="476672"/>
            <a:ext cx="2880320" cy="923330"/>
          </a:xfrm>
          <a:prstGeom prst="rect">
            <a:avLst/>
          </a:prstGeom>
          <a:noFill/>
        </p:spPr>
        <p:txBody>
          <a:bodyPr wrap="square" rtlCol="0">
            <a:spAutoFit/>
          </a:bodyPr>
          <a:lstStyle/>
          <a:p>
            <a:r>
              <a:rPr lang="tr-TR" sz="3600" b="1" dirty="0"/>
              <a:t>1. GİRİŞ</a:t>
            </a:r>
            <a:endParaRPr lang="tr-TR" sz="3600" dirty="0"/>
          </a:p>
          <a:p>
            <a:endParaRPr lang="tr-TR" dirty="0"/>
          </a:p>
        </p:txBody>
      </p:sp>
    </p:spTree>
    <p:extLst>
      <p:ext uri="{BB962C8B-B14F-4D97-AF65-F5344CB8AC3E}">
        <p14:creationId xmlns:p14="http://schemas.microsoft.com/office/powerpoint/2010/main" val="3012723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772815"/>
            <a:ext cx="8229600" cy="3672409"/>
          </a:xfrm>
        </p:spPr>
        <p:txBody>
          <a:bodyPr>
            <a:normAutofit/>
          </a:bodyPr>
          <a:lstStyle/>
          <a:p>
            <a:pPr marL="0" indent="0" algn="just">
              <a:lnSpc>
                <a:spcPct val="150000"/>
              </a:lnSpc>
              <a:buNone/>
            </a:pPr>
            <a:r>
              <a:rPr lang="tr-TR" sz="2800" b="1" dirty="0" smtClean="0"/>
              <a:t>	Mühendislik </a:t>
            </a:r>
            <a:r>
              <a:rPr lang="tr-TR" sz="2800" b="1" dirty="0"/>
              <a:t>uygulamalarında açık kanallar ve borulardan akan su miktarının ölçülmesinde çeşitli yöntemler ve aletler kullanılır. Bunlardan bazıları direkt ve dolaylı, bazıları ise kaba ve hassas yöntemlerdir.</a:t>
            </a:r>
          </a:p>
          <a:p>
            <a:pPr marL="0" indent="0" algn="ctr">
              <a:lnSpc>
                <a:spcPct val="150000"/>
              </a:lnSpc>
              <a:buNone/>
            </a:pPr>
            <a:endParaRPr lang="tr-TR" sz="2700" dirty="0"/>
          </a:p>
        </p:txBody>
      </p:sp>
      <p:sp>
        <p:nvSpPr>
          <p:cNvPr id="5" name="Metin kutusu 4"/>
          <p:cNvSpPr txBox="1"/>
          <p:nvPr/>
        </p:nvSpPr>
        <p:spPr>
          <a:xfrm>
            <a:off x="971600" y="476672"/>
            <a:ext cx="2880320" cy="923330"/>
          </a:xfrm>
          <a:prstGeom prst="rect">
            <a:avLst/>
          </a:prstGeom>
          <a:noFill/>
        </p:spPr>
        <p:txBody>
          <a:bodyPr wrap="square" rtlCol="0">
            <a:spAutoFit/>
          </a:bodyPr>
          <a:lstStyle/>
          <a:p>
            <a:r>
              <a:rPr lang="tr-TR" sz="3600" b="1" dirty="0"/>
              <a:t>1. GİRİŞ</a:t>
            </a:r>
            <a:endParaRPr lang="tr-TR" sz="3600" dirty="0"/>
          </a:p>
          <a:p>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7</a:t>
            </a:fld>
            <a:endParaRPr lang="tr-TR"/>
          </a:p>
        </p:txBody>
      </p:sp>
    </p:spTree>
    <p:extLst>
      <p:ext uri="{BB962C8B-B14F-4D97-AF65-F5344CB8AC3E}">
        <p14:creationId xmlns:p14="http://schemas.microsoft.com/office/powerpoint/2010/main" val="25887852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9294"/>
            <a:ext cx="9144000" cy="6858000"/>
          </a:xfrm>
          <a:prstGeom prst="rect">
            <a:avLst/>
          </a:prstGeom>
          <a:noFill/>
          <a:effectLst>
            <a:glow>
              <a:schemeClr val="accent1"/>
            </a:glow>
            <a:reflection stA="45000" endPos="65000" dist="50800" dir="5400000" sy="-100000" algn="bl" rotWithShape="0"/>
            <a:softEdge rad="0"/>
          </a:effectLst>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1124744"/>
            <a:ext cx="8229600" cy="5217443"/>
          </a:xfrm>
        </p:spPr>
        <p:txBody>
          <a:bodyPr/>
          <a:lstStyle/>
          <a:p>
            <a:pPr marL="0" indent="0" algn="just">
              <a:lnSpc>
                <a:spcPct val="150000"/>
              </a:lnSpc>
              <a:buNone/>
            </a:pPr>
            <a:r>
              <a:rPr lang="tr-TR" sz="2800" b="1" dirty="0" smtClean="0"/>
              <a:t>	Bu </a:t>
            </a:r>
            <a:r>
              <a:rPr lang="tr-TR" sz="2800" b="1" dirty="0"/>
              <a:t>yöntemler içerisinde en basit olanı, belirli bir kesitten belirli bir sürede akan su hacmi veya ağırlığının ölçüm kabı kullanarak doğrudan bulunması yöntemidir. Akış ölçümlerinde kullanılan dolaylı yöntemlerde; önce suyun akış hızı bulunur, sonra ölçülen bu değerden  debi hesaplanır.</a:t>
            </a:r>
          </a:p>
          <a:p>
            <a:pPr marL="0" indent="0" algn="ctr">
              <a:buNone/>
            </a:pPr>
            <a:endParaRPr lang="tr-TR" b="1" dirty="0"/>
          </a:p>
        </p:txBody>
      </p:sp>
      <p:sp>
        <p:nvSpPr>
          <p:cNvPr id="5" name="Metin kutusu 4"/>
          <p:cNvSpPr txBox="1"/>
          <p:nvPr/>
        </p:nvSpPr>
        <p:spPr>
          <a:xfrm>
            <a:off x="971600" y="476672"/>
            <a:ext cx="2880320" cy="923330"/>
          </a:xfrm>
          <a:prstGeom prst="rect">
            <a:avLst/>
          </a:prstGeom>
          <a:noFill/>
        </p:spPr>
        <p:txBody>
          <a:bodyPr wrap="square" rtlCol="0">
            <a:spAutoFit/>
          </a:bodyPr>
          <a:lstStyle/>
          <a:p>
            <a:r>
              <a:rPr lang="tr-TR" sz="3600" b="1" dirty="0"/>
              <a:t>1. GİRİŞ</a:t>
            </a:r>
            <a:endParaRPr lang="tr-TR" sz="3600" dirty="0"/>
          </a:p>
          <a:p>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8</a:t>
            </a:fld>
            <a:endParaRPr lang="tr-TR"/>
          </a:p>
        </p:txBody>
      </p:sp>
    </p:spTree>
    <p:extLst>
      <p:ext uri="{BB962C8B-B14F-4D97-AF65-F5344CB8AC3E}">
        <p14:creationId xmlns:p14="http://schemas.microsoft.com/office/powerpoint/2010/main" val="3436732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9294"/>
            <a:ext cx="9144000" cy="6858000"/>
          </a:xfrm>
          <a:prstGeom prst="rect">
            <a:avLst/>
          </a:prstGeom>
          <a:noFill/>
          <a:effectLst>
            <a:glow>
              <a:schemeClr val="accent1"/>
            </a:glow>
            <a:reflection stA="45000" endPos="65000" dist="50800" dir="5400000" sy="-100000" algn="bl" rotWithShape="0"/>
            <a:softEdge rad="0"/>
          </a:effectLst>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683568" y="1124744"/>
            <a:ext cx="7776864" cy="5217443"/>
          </a:xfrm>
        </p:spPr>
        <p:txBody>
          <a:bodyPr/>
          <a:lstStyle/>
          <a:p>
            <a:pPr marL="0" indent="0" algn="just">
              <a:lnSpc>
                <a:spcPct val="150000"/>
              </a:lnSpc>
              <a:buNone/>
            </a:pPr>
            <a:r>
              <a:rPr lang="tr-TR" sz="2800" b="1" dirty="0" smtClean="0"/>
              <a:t>	Hız </a:t>
            </a:r>
            <a:r>
              <a:rPr lang="tr-TR" sz="2800" b="1" dirty="0"/>
              <a:t>ölçümlerinde genel olarak pitot tüpleri, mulineler, yüzücü cisimler, iz </a:t>
            </a:r>
            <a:r>
              <a:rPr lang="tr-TR" sz="2800" b="1" dirty="0" smtClean="0"/>
              <a:t>elementleri </a:t>
            </a:r>
            <a:r>
              <a:rPr lang="tr-TR" sz="2800" b="1" dirty="0"/>
              <a:t>ve suyun borudan çıkış yörüngesinden faydalanılır. Akış hızı ve akış kesiti ölçüldükten sonra, süreklilik denkleminde (Q=A×V) bu değerlerin yerine konulmasıyla akım hesap edilir.</a:t>
            </a:r>
          </a:p>
          <a:p>
            <a:pPr marL="0" indent="0" algn="ctr">
              <a:lnSpc>
                <a:spcPct val="150000"/>
              </a:lnSpc>
              <a:buNone/>
            </a:pPr>
            <a:endParaRPr lang="tr-TR" b="1" dirty="0"/>
          </a:p>
        </p:txBody>
      </p:sp>
      <p:sp>
        <p:nvSpPr>
          <p:cNvPr id="5" name="Metin kutusu 4"/>
          <p:cNvSpPr txBox="1"/>
          <p:nvPr/>
        </p:nvSpPr>
        <p:spPr>
          <a:xfrm>
            <a:off x="971600" y="476672"/>
            <a:ext cx="2880320" cy="923330"/>
          </a:xfrm>
          <a:prstGeom prst="rect">
            <a:avLst/>
          </a:prstGeom>
          <a:noFill/>
        </p:spPr>
        <p:txBody>
          <a:bodyPr wrap="square" rtlCol="0">
            <a:spAutoFit/>
          </a:bodyPr>
          <a:lstStyle/>
          <a:p>
            <a:r>
              <a:rPr lang="tr-TR" sz="3600" b="1" dirty="0"/>
              <a:t>1. GİRİŞ</a:t>
            </a:r>
            <a:endParaRPr lang="tr-TR" sz="3600" dirty="0"/>
          </a:p>
          <a:p>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9</a:t>
            </a:fld>
            <a:endParaRPr lang="tr-TR"/>
          </a:p>
        </p:txBody>
      </p:sp>
    </p:spTree>
    <p:extLst>
      <p:ext uri="{BB962C8B-B14F-4D97-AF65-F5344CB8AC3E}">
        <p14:creationId xmlns:p14="http://schemas.microsoft.com/office/powerpoint/2010/main" val="433831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9294"/>
            <a:ext cx="9144000" cy="6858000"/>
          </a:xfrm>
          <a:prstGeom prst="rect">
            <a:avLst/>
          </a:prstGeom>
          <a:noFill/>
          <a:effectLst>
            <a:glow>
              <a:schemeClr val="accent1"/>
            </a:glow>
            <a:reflection stA="45000" endPos="65000" dist="50800" dir="5400000" sy="-100000" algn="bl" rotWithShape="0"/>
            <a:softEdge rad="0"/>
          </a:effectLst>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611560" y="1131650"/>
            <a:ext cx="7992888" cy="5217443"/>
          </a:xfrm>
        </p:spPr>
        <p:txBody>
          <a:bodyPr>
            <a:normAutofit/>
          </a:bodyPr>
          <a:lstStyle/>
          <a:p>
            <a:pPr marL="0" indent="0" algn="just">
              <a:lnSpc>
                <a:spcPct val="150000"/>
              </a:lnSpc>
              <a:buNone/>
            </a:pPr>
            <a:r>
              <a:rPr lang="tr-TR" sz="2800" b="1" dirty="0" smtClean="0"/>
              <a:t>	Su </a:t>
            </a:r>
            <a:r>
              <a:rPr lang="tr-TR" sz="2800" b="1" dirty="0"/>
              <a:t>yükü ve basınç yoğunluğundan faydalanarak debinin bulunmasında genel olarak </a:t>
            </a:r>
            <a:r>
              <a:rPr lang="tr-TR" sz="2800" b="1" dirty="0" err="1" smtClean="0"/>
              <a:t>orifisler</a:t>
            </a:r>
            <a:r>
              <a:rPr lang="tr-TR" sz="2800" b="1" dirty="0"/>
              <a:t>, </a:t>
            </a:r>
            <a:r>
              <a:rPr lang="tr-TR" sz="2800" b="1" dirty="0" err="1" smtClean="0"/>
              <a:t>venturi</a:t>
            </a:r>
            <a:r>
              <a:rPr lang="tr-TR" sz="2800" b="1" dirty="0" smtClean="0"/>
              <a:t> </a:t>
            </a:r>
            <a:r>
              <a:rPr lang="tr-TR" sz="2800" b="1" dirty="0"/>
              <a:t>boruları ve savaklar kullanılmaktadır.</a:t>
            </a:r>
          </a:p>
          <a:p>
            <a:pPr marL="0" indent="0" algn="ctr">
              <a:lnSpc>
                <a:spcPct val="150000"/>
              </a:lnSpc>
              <a:buNone/>
            </a:pPr>
            <a:endParaRPr lang="tr-TR" sz="3000" b="1" dirty="0"/>
          </a:p>
        </p:txBody>
      </p:sp>
      <p:pic>
        <p:nvPicPr>
          <p:cNvPr id="1026" name="Picture 2" descr="C:\Users\ex\Desktop\Resim1kj.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3740372"/>
            <a:ext cx="2592288" cy="18722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83868" y="3764706"/>
            <a:ext cx="2376264" cy="1823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D:\resim\images (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2160" y="3772225"/>
            <a:ext cx="2466975" cy="1847850"/>
          </a:xfrm>
          <a:prstGeom prst="rect">
            <a:avLst/>
          </a:prstGeom>
          <a:noFill/>
          <a:extLst>
            <a:ext uri="{909E8E84-426E-40DD-AFC4-6F175D3DCCD1}">
              <a14:hiddenFill xmlns:a14="http://schemas.microsoft.com/office/drawing/2010/main">
                <a:solidFill>
                  <a:srgbClr val="FFFFFF"/>
                </a:solidFill>
              </a14:hiddenFill>
            </a:ext>
          </a:extLst>
        </p:spPr>
      </p:pic>
      <p:sp>
        <p:nvSpPr>
          <p:cNvPr id="7" name="Metin kutusu 6"/>
          <p:cNvSpPr txBox="1"/>
          <p:nvPr/>
        </p:nvSpPr>
        <p:spPr>
          <a:xfrm>
            <a:off x="971600" y="476672"/>
            <a:ext cx="2880320" cy="923330"/>
          </a:xfrm>
          <a:prstGeom prst="rect">
            <a:avLst/>
          </a:prstGeom>
          <a:noFill/>
        </p:spPr>
        <p:txBody>
          <a:bodyPr wrap="square" rtlCol="0">
            <a:spAutoFit/>
          </a:bodyPr>
          <a:lstStyle/>
          <a:p>
            <a:r>
              <a:rPr lang="tr-TR" sz="3600" b="1" dirty="0"/>
              <a:t>1. GİRİŞ</a:t>
            </a:r>
            <a:endParaRPr lang="tr-TR" sz="3600" dirty="0"/>
          </a:p>
          <a:p>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solidFill>
                  <a:schemeClr val="tx1"/>
                </a:solidFill>
              </a:rPr>
              <a:pPr/>
              <a:t>10</a:t>
            </a:fld>
            <a:endParaRPr lang="tr-TR" dirty="0">
              <a:solidFill>
                <a:schemeClr val="tx1"/>
              </a:solidFill>
            </a:endParaRPr>
          </a:p>
        </p:txBody>
      </p:sp>
    </p:spTree>
    <p:extLst>
      <p:ext uri="{BB962C8B-B14F-4D97-AF65-F5344CB8AC3E}">
        <p14:creationId xmlns:p14="http://schemas.microsoft.com/office/powerpoint/2010/main" val="2612505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9294"/>
            <a:ext cx="9144000" cy="6858000"/>
          </a:xfrm>
          <a:prstGeom prst="rect">
            <a:avLst/>
          </a:prstGeom>
          <a:noFill/>
          <a:effectLst>
            <a:glow>
              <a:schemeClr val="accent1"/>
            </a:glow>
            <a:reflection stA="45000" endPos="65000" dist="50800" dir="5400000" sy="-100000" algn="bl" rotWithShape="0"/>
            <a:softEdge rad="0"/>
          </a:effectLst>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1115616" y="908720"/>
            <a:ext cx="6768752" cy="5217443"/>
          </a:xfrm>
        </p:spPr>
        <p:txBody>
          <a:bodyPr/>
          <a:lstStyle/>
          <a:p>
            <a:pPr marL="0" indent="0" algn="ctr">
              <a:buNone/>
            </a:pPr>
            <a:endParaRPr lang="tr-TR" sz="4000" b="1" dirty="0" smtClean="0"/>
          </a:p>
          <a:p>
            <a:pPr marL="0" indent="0" algn="ctr">
              <a:buNone/>
            </a:pPr>
            <a:r>
              <a:rPr lang="tr-TR" sz="4000" b="1" dirty="0" smtClean="0"/>
              <a:t>2.DEBİ </a:t>
            </a:r>
            <a:r>
              <a:rPr lang="tr-TR" sz="4000" b="1" dirty="0"/>
              <a:t>ÖLÇÜM YÖNTEMLERİ</a:t>
            </a:r>
            <a:endParaRPr lang="tr-TR" sz="4000" dirty="0"/>
          </a:p>
          <a:p>
            <a:pPr marL="0" lvl="0" indent="0">
              <a:buNone/>
            </a:pPr>
            <a:endParaRPr lang="tr-TR" b="1" dirty="0" smtClean="0"/>
          </a:p>
          <a:p>
            <a:pPr>
              <a:buFont typeface="Wingdings" pitchFamily="2" charset="2"/>
              <a:buChar char="Ø"/>
            </a:pPr>
            <a:r>
              <a:rPr lang="tr-TR" b="1" dirty="0" smtClean="0"/>
              <a:t>Hacimsel yöntem</a:t>
            </a:r>
          </a:p>
          <a:p>
            <a:pPr>
              <a:buFont typeface="Wingdings" pitchFamily="2" charset="2"/>
              <a:buChar char="Ø"/>
            </a:pPr>
            <a:r>
              <a:rPr lang="tr-TR" b="1" dirty="0" smtClean="0"/>
              <a:t>Hız- alan yöntemi</a:t>
            </a:r>
          </a:p>
          <a:p>
            <a:pPr>
              <a:buFont typeface="Wingdings" pitchFamily="2" charset="2"/>
              <a:buChar char="Ø"/>
            </a:pPr>
            <a:r>
              <a:rPr lang="tr-TR" b="1" dirty="0" err="1"/>
              <a:t>Ultrasonik</a:t>
            </a:r>
            <a:r>
              <a:rPr lang="tr-TR" b="1" dirty="0"/>
              <a:t> Debi </a:t>
            </a:r>
            <a:r>
              <a:rPr lang="tr-TR" b="1" dirty="0" smtClean="0"/>
              <a:t>Ölçümü</a:t>
            </a:r>
          </a:p>
          <a:p>
            <a:pPr>
              <a:buFont typeface="Wingdings" pitchFamily="2" charset="2"/>
              <a:buChar char="Ø"/>
            </a:pPr>
            <a:r>
              <a:rPr lang="tr-TR" b="1" dirty="0" smtClean="0"/>
              <a:t>Diğer yöntemler</a:t>
            </a:r>
          </a:p>
          <a:p>
            <a:pPr marL="0" indent="0" algn="ctr">
              <a:buNone/>
            </a:pPr>
            <a:endParaRPr lang="tr-TR"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11</a:t>
            </a:fld>
            <a:endParaRPr lang="tr-TR"/>
          </a:p>
        </p:txBody>
      </p:sp>
    </p:spTree>
    <p:extLst>
      <p:ext uri="{BB962C8B-B14F-4D97-AF65-F5344CB8AC3E}">
        <p14:creationId xmlns:p14="http://schemas.microsoft.com/office/powerpoint/2010/main" val="4241457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755576" y="764705"/>
            <a:ext cx="7272808" cy="4104455"/>
          </a:xfrm>
        </p:spPr>
        <p:txBody>
          <a:bodyPr>
            <a:normAutofit/>
          </a:bodyPr>
          <a:lstStyle/>
          <a:p>
            <a:pPr>
              <a:lnSpc>
                <a:spcPct val="150000"/>
              </a:lnSpc>
              <a:buFont typeface="Wingdings" pitchFamily="2" charset="2"/>
              <a:buChar char="Ø"/>
            </a:pPr>
            <a:r>
              <a:rPr lang="tr-TR" sz="2800" b="1" dirty="0" smtClean="0"/>
              <a:t>Hacimsel </a:t>
            </a:r>
            <a:r>
              <a:rPr lang="tr-TR" sz="2800" b="1" dirty="0"/>
              <a:t>Yöntem</a:t>
            </a:r>
          </a:p>
          <a:p>
            <a:pPr marL="0" indent="0" algn="just">
              <a:lnSpc>
                <a:spcPct val="150000"/>
              </a:lnSpc>
              <a:buNone/>
            </a:pPr>
            <a:r>
              <a:rPr lang="tr-TR" sz="2700" b="1" dirty="0" smtClean="0"/>
              <a:t>	Bu </a:t>
            </a:r>
            <a:r>
              <a:rPr lang="tr-TR" sz="2700" b="1" dirty="0"/>
              <a:t>yöntem su hacminin doğrudan ölçülebileceği yerlerde uygulanabilir. Bu nedenle ancak küçük debili akışların ölçülebilmesi için uygundur. </a:t>
            </a:r>
            <a:endParaRPr lang="tr-TR" sz="2700" b="1" dirty="0" smtClean="0"/>
          </a:p>
          <a:p>
            <a:pPr marL="0" indent="0" algn="just">
              <a:lnSpc>
                <a:spcPct val="150000"/>
              </a:lnSpc>
              <a:buNone/>
            </a:pPr>
            <a:r>
              <a:rPr lang="tr-TR" sz="2700" b="1" dirty="0" smtClean="0"/>
              <a:t>	</a:t>
            </a:r>
            <a:endParaRPr lang="tr-TR" sz="3000" b="1" dirty="0"/>
          </a:p>
        </p:txBody>
      </p:sp>
      <p:sp>
        <p:nvSpPr>
          <p:cNvPr id="2" name="Dikdörtgen 1"/>
          <p:cNvSpPr/>
          <p:nvPr/>
        </p:nvSpPr>
        <p:spPr>
          <a:xfrm>
            <a:off x="793095" y="4221088"/>
            <a:ext cx="4354969" cy="1962076"/>
          </a:xfrm>
          <a:prstGeom prst="rect">
            <a:avLst/>
          </a:prstGeom>
        </p:spPr>
        <p:txBody>
          <a:bodyPr wrap="square">
            <a:spAutoFit/>
          </a:bodyPr>
          <a:lstStyle/>
          <a:p>
            <a:pPr algn="just">
              <a:lnSpc>
                <a:spcPct val="150000"/>
              </a:lnSpc>
            </a:pPr>
            <a:r>
              <a:rPr lang="tr-TR" sz="2700" b="1" dirty="0" smtClean="0"/>
              <a:t>	Genellikle </a:t>
            </a:r>
            <a:r>
              <a:rPr lang="tr-TR" sz="2700" b="1" dirty="0"/>
              <a:t>5 l/s’den daha küçük akım değerleri bu yöntemle ölçülebilir. </a:t>
            </a:r>
            <a:endParaRPr lang="tr-TR" sz="2700" dirty="0"/>
          </a:p>
        </p:txBody>
      </p:sp>
      <p:pic>
        <p:nvPicPr>
          <p:cNvPr id="3074" name="Picture 2" descr="C:\Users\ex\Desktop\dsf.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4" y="3573016"/>
            <a:ext cx="2351906" cy="2824712"/>
          </a:xfrm>
          <a:prstGeom prst="rect">
            <a:avLst/>
          </a:prstGeom>
          <a:noFill/>
          <a:extLst>
            <a:ext uri="{909E8E84-426E-40DD-AFC4-6F175D3DCCD1}">
              <a14:hiddenFill xmlns:a14="http://schemas.microsoft.com/office/drawing/2010/main">
                <a:solidFill>
                  <a:srgbClr val="FFFFFF"/>
                </a:solidFill>
              </a14:hiddenFill>
            </a:ext>
          </a:extLst>
        </p:spPr>
      </p:pic>
      <p:sp>
        <p:nvSpPr>
          <p:cNvPr id="4" name="Slayt Numarası Yer Tutucusu 3"/>
          <p:cNvSpPr>
            <a:spLocks noGrp="1"/>
          </p:cNvSpPr>
          <p:nvPr>
            <p:ph type="sldNum" sz="quarter" idx="12"/>
          </p:nvPr>
        </p:nvSpPr>
        <p:spPr/>
        <p:txBody>
          <a:bodyPr/>
          <a:lstStyle/>
          <a:p>
            <a:fld id="{F302176B-0E47-46AC-8F43-DAB4B8A37D06}" type="slidenum">
              <a:rPr lang="tr-TR" smtClean="0"/>
              <a:pPr/>
              <a:t>12</a:t>
            </a:fld>
            <a:endParaRPr lang="tr-TR"/>
          </a:p>
        </p:txBody>
      </p:sp>
    </p:spTree>
    <p:extLst>
      <p:ext uri="{BB962C8B-B14F-4D97-AF65-F5344CB8AC3E}">
        <p14:creationId xmlns:p14="http://schemas.microsoft.com/office/powerpoint/2010/main" val="284431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791580" y="692696"/>
            <a:ext cx="7560840" cy="4536503"/>
          </a:xfrm>
        </p:spPr>
        <p:txBody>
          <a:bodyPr>
            <a:normAutofit fontScale="92500" lnSpcReduction="20000"/>
          </a:bodyPr>
          <a:lstStyle/>
          <a:p>
            <a:pPr>
              <a:buFont typeface="Wingdings" pitchFamily="2" charset="2"/>
              <a:buChar char="Ø"/>
            </a:pPr>
            <a:r>
              <a:rPr lang="tr-TR" sz="2800" b="1" dirty="0"/>
              <a:t>Hız-Alan </a:t>
            </a:r>
            <a:r>
              <a:rPr lang="tr-TR" sz="2800" b="1" dirty="0" smtClean="0"/>
              <a:t>Yöntemi</a:t>
            </a:r>
            <a:endParaRPr lang="tr-TR" sz="2800" dirty="0"/>
          </a:p>
          <a:p>
            <a:pPr marL="0" indent="0" algn="just">
              <a:lnSpc>
                <a:spcPct val="150000"/>
              </a:lnSpc>
              <a:buNone/>
            </a:pPr>
            <a:r>
              <a:rPr lang="tr-TR" sz="2700" b="1" dirty="0" smtClean="0"/>
              <a:t>	Bir </a:t>
            </a:r>
            <a:r>
              <a:rPr lang="tr-TR" sz="2700" b="1" dirty="0"/>
              <a:t>boru veya kanalın herhangi bir noktasındaki akış miktarı, bu noktada suyun akış yönüne dik olan kesit alanı ve ortalama hızın çarpımı ile bulunur. Su yolunun kesit alanı doğrudan doğruya ölçülerek bulunur. Daha sonra çeşitli yollardan birisi ile ölçülen su hızı ile kesit alanı çarpılmak suretiyle akış debisi </a:t>
            </a:r>
            <a:r>
              <a:rPr lang="tr-TR" sz="2700" b="1" dirty="0" smtClean="0"/>
              <a:t>bulunabilir.</a:t>
            </a:r>
            <a:endParaRPr lang="tr-TR" sz="2700" b="1" dirty="0"/>
          </a:p>
        </p:txBody>
      </p:sp>
      <p:pic>
        <p:nvPicPr>
          <p:cNvPr id="4099" name="Picture 3" descr="C:\Users\ex\Desktop\p076b - Kopya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8" y="4584985"/>
            <a:ext cx="5131693" cy="1939040"/>
          </a:xfrm>
          <a:prstGeom prst="rect">
            <a:avLst/>
          </a:prstGeom>
          <a:noFill/>
          <a:extLst>
            <a:ext uri="{909E8E84-426E-40DD-AFC4-6F175D3DCCD1}">
              <a14:hiddenFill xmlns:a14="http://schemas.microsoft.com/office/drawing/2010/main">
                <a:solidFill>
                  <a:srgbClr val="FFFFFF"/>
                </a:solidFill>
              </a14:hiddenFill>
            </a:ext>
          </a:extLst>
        </p:spPr>
      </p:pic>
      <p:sp>
        <p:nvSpPr>
          <p:cNvPr id="2" name="Slayt Numarası Yer Tutucusu 1"/>
          <p:cNvSpPr>
            <a:spLocks noGrp="1"/>
          </p:cNvSpPr>
          <p:nvPr>
            <p:ph type="sldNum" sz="quarter" idx="12"/>
          </p:nvPr>
        </p:nvSpPr>
        <p:spPr/>
        <p:txBody>
          <a:bodyPr/>
          <a:lstStyle/>
          <a:p>
            <a:fld id="{F302176B-0E47-46AC-8F43-DAB4B8A37D06}" type="slidenum">
              <a:rPr lang="tr-TR" smtClean="0"/>
              <a:pPr/>
              <a:t>13</a:t>
            </a:fld>
            <a:endParaRPr lang="tr-TR"/>
          </a:p>
        </p:txBody>
      </p:sp>
    </p:spTree>
    <p:extLst>
      <p:ext uri="{BB962C8B-B14F-4D97-AF65-F5344CB8AC3E}">
        <p14:creationId xmlns:p14="http://schemas.microsoft.com/office/powerpoint/2010/main" val="1074547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14</a:t>
            </a:fld>
            <a:endParaRPr lang="tr-TR"/>
          </a:p>
        </p:txBody>
      </p:sp>
      <p:pic>
        <p:nvPicPr>
          <p:cNvPr id="3" name="Resim 2"/>
          <p:cNvPicPr>
            <a:picLocks noChangeAspect="1"/>
          </p:cNvPicPr>
          <p:nvPr/>
        </p:nvPicPr>
        <p:blipFill rotWithShape="1">
          <a:blip r:embed="rId2"/>
          <a:srcRect l="5353" t="12999" r="47977" b="41923"/>
          <a:stretch/>
        </p:blipFill>
        <p:spPr>
          <a:xfrm>
            <a:off x="395536" y="1484784"/>
            <a:ext cx="8486406" cy="4608512"/>
          </a:xfrm>
          <a:prstGeom prst="rect">
            <a:avLst/>
          </a:prstGeom>
        </p:spPr>
      </p:pic>
      <p:sp>
        <p:nvSpPr>
          <p:cNvPr id="4" name="Metin kutusu 3"/>
          <p:cNvSpPr txBox="1"/>
          <p:nvPr/>
        </p:nvSpPr>
        <p:spPr>
          <a:xfrm>
            <a:off x="899592" y="260648"/>
            <a:ext cx="5328592" cy="707886"/>
          </a:xfrm>
          <a:prstGeom prst="rect">
            <a:avLst/>
          </a:prstGeom>
          <a:noFill/>
        </p:spPr>
        <p:txBody>
          <a:bodyPr wrap="square" rtlCol="0">
            <a:spAutoFit/>
          </a:bodyPr>
          <a:lstStyle/>
          <a:p>
            <a:r>
              <a:rPr lang="tr-TR" sz="4000" dirty="0" smtClean="0"/>
              <a:t>Örnek</a:t>
            </a:r>
            <a:endParaRPr lang="en-US" sz="4000" dirty="0"/>
          </a:p>
        </p:txBody>
      </p:sp>
    </p:spTree>
    <p:extLst>
      <p:ext uri="{BB962C8B-B14F-4D97-AF65-F5344CB8AC3E}">
        <p14:creationId xmlns:p14="http://schemas.microsoft.com/office/powerpoint/2010/main" val="1106416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Çözüm</a:t>
            </a:r>
            <a:endParaRPr lang="en-US" dirty="0"/>
          </a:p>
        </p:txBody>
      </p:sp>
      <p:sp>
        <p:nvSpPr>
          <p:cNvPr id="3" name="İçerik Yer Tutucusu 2"/>
          <p:cNvSpPr>
            <a:spLocks noGrp="1"/>
          </p:cNvSpPr>
          <p:nvPr>
            <p:ph idx="1"/>
          </p:nvPr>
        </p:nvSpPr>
        <p:spPr/>
        <p:txBody>
          <a:bodyPr/>
          <a:lstStyle/>
          <a:p>
            <a:endParaRPr lang="en-US"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15</a:t>
            </a:fld>
            <a:endParaRPr lang="tr-TR"/>
          </a:p>
        </p:txBody>
      </p:sp>
      <p:pic>
        <p:nvPicPr>
          <p:cNvPr id="5" name="Resim 4"/>
          <p:cNvPicPr>
            <a:picLocks noChangeAspect="1"/>
          </p:cNvPicPr>
          <p:nvPr/>
        </p:nvPicPr>
        <p:blipFill rotWithShape="1">
          <a:blip r:embed="rId2"/>
          <a:srcRect l="4427" t="56280" r="48893" b="6688"/>
          <a:stretch/>
        </p:blipFill>
        <p:spPr>
          <a:xfrm>
            <a:off x="107504" y="1370013"/>
            <a:ext cx="8718049" cy="3888432"/>
          </a:xfrm>
          <a:prstGeom prst="rect">
            <a:avLst/>
          </a:prstGeom>
        </p:spPr>
      </p:pic>
    </p:spTree>
    <p:extLst>
      <p:ext uri="{BB962C8B-B14F-4D97-AF65-F5344CB8AC3E}">
        <p14:creationId xmlns:p14="http://schemas.microsoft.com/office/powerpoint/2010/main" val="4136642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791580" y="1268760"/>
            <a:ext cx="7560840" cy="4320480"/>
          </a:xfrm>
        </p:spPr>
        <p:txBody>
          <a:bodyPr>
            <a:normAutofit/>
          </a:bodyPr>
          <a:lstStyle/>
          <a:p>
            <a:pPr>
              <a:buFont typeface="Wingdings" pitchFamily="2" charset="2"/>
              <a:buChar char="ü"/>
            </a:pPr>
            <a:r>
              <a:rPr lang="tr-TR" sz="2800" b="1" dirty="0"/>
              <a:t>Yüzdürme Yöntemi</a:t>
            </a:r>
            <a:endParaRPr lang="tr-TR" sz="2800" dirty="0"/>
          </a:p>
          <a:p>
            <a:pPr marL="0" indent="0" algn="just">
              <a:lnSpc>
                <a:spcPct val="150000"/>
              </a:lnSpc>
              <a:buNone/>
            </a:pPr>
            <a:r>
              <a:rPr lang="tr-TR" sz="2700" b="1" dirty="0" smtClean="0"/>
              <a:t>	Bir </a:t>
            </a:r>
            <a:r>
              <a:rPr lang="tr-TR" sz="2700" b="1" dirty="0"/>
              <a:t>kanal yatağında yüzdürülen bir cismin akış hızı saptanarak, bundan akım debisi hesaplanabilir. Bu yöntem debi ölçümlerinde yaklaşık değer verir. Pratikte çok kullanılan bir yöntemdir. Fazla masraf ve hassasiyet istenmeyen hallerde uygulanır. </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16</a:t>
            </a:fld>
            <a:endParaRPr lang="tr-TR"/>
          </a:p>
        </p:txBody>
      </p:sp>
    </p:spTree>
    <p:extLst>
      <p:ext uri="{BB962C8B-B14F-4D97-AF65-F5344CB8AC3E}">
        <p14:creationId xmlns:p14="http://schemas.microsoft.com/office/powerpoint/2010/main" val="81894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p:cNvPicPr>
            <a:picLocks noGrp="1"/>
          </p:cNvPicPr>
          <p:nvPr>
            <p:ph idx="1"/>
          </p:nvPr>
        </p:nvPicPr>
        <p:blipFill rotWithShape="1">
          <a:blip r:embed="rId3" cstate="print">
            <a:extLst>
              <a:ext uri="{28A0092B-C50C-407E-A947-70E740481C1C}">
                <a14:useLocalDpi xmlns:a14="http://schemas.microsoft.com/office/drawing/2010/main" val="0"/>
              </a:ext>
            </a:extLst>
          </a:blip>
          <a:srcRect l="22324" t="2954" r="21587" b="14672"/>
          <a:stretch/>
        </p:blipFill>
        <p:spPr bwMode="auto">
          <a:xfrm>
            <a:off x="1495515" y="1082074"/>
            <a:ext cx="5932009" cy="4939214"/>
          </a:xfrm>
          <a:prstGeom prst="rect">
            <a:avLst/>
          </a:prstGeom>
          <a:ln>
            <a:solidFill>
              <a:schemeClr val="tx1"/>
            </a:solidFill>
          </a:ln>
          <a:extLst>
            <a:ext uri="{53640926-AAD7-44D8-BBD7-CCE9431645EC}">
              <a14:shadowObscured xmlns:a14="http://schemas.microsoft.com/office/drawing/2010/main"/>
            </a:ext>
          </a:extLst>
        </p:spPr>
      </p:pic>
      <p:sp>
        <p:nvSpPr>
          <p:cNvPr id="2" name="Slayt Numarası Yer Tutucusu 1"/>
          <p:cNvSpPr>
            <a:spLocks noGrp="1"/>
          </p:cNvSpPr>
          <p:nvPr>
            <p:ph type="sldNum" sz="quarter" idx="12"/>
          </p:nvPr>
        </p:nvSpPr>
        <p:spPr/>
        <p:txBody>
          <a:bodyPr/>
          <a:lstStyle/>
          <a:p>
            <a:fld id="{F302176B-0E47-46AC-8F43-DAB4B8A37D06}" type="slidenum">
              <a:rPr lang="tr-TR" smtClean="0"/>
              <a:pPr/>
              <a:t>17</a:t>
            </a:fld>
            <a:endParaRPr lang="tr-TR"/>
          </a:p>
        </p:txBody>
      </p:sp>
      <p:sp>
        <p:nvSpPr>
          <p:cNvPr id="3" name="Dikdörtgen 2"/>
          <p:cNvSpPr/>
          <p:nvPr/>
        </p:nvSpPr>
        <p:spPr>
          <a:xfrm>
            <a:off x="1495515" y="548680"/>
            <a:ext cx="5904656" cy="369332"/>
          </a:xfrm>
          <a:prstGeom prst="rect">
            <a:avLst/>
          </a:prstGeom>
        </p:spPr>
        <p:txBody>
          <a:bodyPr wrap="square">
            <a:spAutoFit/>
          </a:bodyPr>
          <a:lstStyle/>
          <a:p>
            <a:r>
              <a:rPr lang="tr-TR" b="1" dirty="0">
                <a:solidFill>
                  <a:srgbClr val="002060"/>
                </a:solidFill>
              </a:rPr>
              <a:t>Yüzücü cisimlerle kanaletlerde su hızının belirlenmesi </a:t>
            </a:r>
          </a:p>
        </p:txBody>
      </p:sp>
    </p:spTree>
    <p:extLst>
      <p:ext uri="{BB962C8B-B14F-4D97-AF65-F5344CB8AC3E}">
        <p14:creationId xmlns:p14="http://schemas.microsoft.com/office/powerpoint/2010/main" val="1788057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395536" y="332656"/>
            <a:ext cx="8028892" cy="5112568"/>
          </a:xfrm>
        </p:spPr>
        <p:txBody>
          <a:bodyPr>
            <a:normAutofit fontScale="92500"/>
          </a:bodyPr>
          <a:lstStyle/>
          <a:p>
            <a:pPr>
              <a:buFont typeface="Wingdings" pitchFamily="2" charset="2"/>
              <a:buChar char="ü"/>
            </a:pPr>
            <a:r>
              <a:rPr lang="tr-TR" sz="3000" b="1" dirty="0" smtClean="0"/>
              <a:t>Su Pervaneleri (Mulineler)</a:t>
            </a:r>
            <a:endParaRPr lang="tr-TR" sz="3000" dirty="0" smtClean="0"/>
          </a:p>
          <a:p>
            <a:pPr marL="0" indent="0" algn="just">
              <a:lnSpc>
                <a:spcPct val="150000"/>
              </a:lnSpc>
              <a:buNone/>
            </a:pPr>
            <a:r>
              <a:rPr lang="tr-TR" sz="2700" b="1" dirty="0" smtClean="0"/>
              <a:t>	Su </a:t>
            </a:r>
            <a:r>
              <a:rPr lang="tr-TR" sz="2700" b="1" dirty="0"/>
              <a:t>pervaneleri veya mulineler açık kanallarda ortalama su hızının ölçülmesinde yaygın olarak kullanılan gereçlerdir. Bunlar bir eksen etrafında dönen bir pervane, pervanenin dönme sayısını kaydeden bir sayaç ve aletin sürüklenmesini önlemek için bir ağırlıktan </a:t>
            </a:r>
            <a:r>
              <a:rPr lang="tr-TR" sz="2700" b="1" dirty="0" smtClean="0"/>
              <a:t>oluşurlar.</a:t>
            </a:r>
          </a:p>
          <a:p>
            <a:pPr marL="0" indent="0">
              <a:lnSpc>
                <a:spcPct val="150000"/>
              </a:lnSpc>
              <a:buNone/>
            </a:pPr>
            <a:r>
              <a:rPr lang="tr-TR" sz="2800" dirty="0" smtClean="0"/>
              <a:t>	</a:t>
            </a:r>
            <a:r>
              <a:rPr lang="tr-TR" sz="3000" b="1" dirty="0" smtClean="0"/>
              <a:t>V=</a:t>
            </a:r>
            <a:r>
              <a:rPr lang="tr-TR" sz="3000" b="1" dirty="0" err="1" smtClean="0"/>
              <a:t>a+b×n</a:t>
            </a:r>
            <a:endParaRPr lang="tr-TR" sz="30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18</a:t>
            </a:fld>
            <a:endParaRPr lang="tr-TR"/>
          </a:p>
        </p:txBody>
      </p:sp>
      <p:pic>
        <p:nvPicPr>
          <p:cNvPr id="5" name="Resim 4" descr="C:\Users\ex\Downloads\Documents\fotolar\p076a - Kopya.g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9912" y="4149080"/>
            <a:ext cx="3312368" cy="2376264"/>
          </a:xfrm>
          <a:prstGeom prst="rect">
            <a:avLst/>
          </a:prstGeom>
          <a:noFill/>
          <a:ln>
            <a:solidFill>
              <a:schemeClr val="accent1"/>
            </a:solidFill>
          </a:ln>
        </p:spPr>
      </p:pic>
    </p:spTree>
    <p:extLst>
      <p:ext uri="{BB962C8B-B14F-4D97-AF65-F5344CB8AC3E}">
        <p14:creationId xmlns:p14="http://schemas.microsoft.com/office/powerpoint/2010/main" val="4175182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Resim 4" descr="C:\Users\ex\Desktop\Ocak2012-099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937357"/>
            <a:ext cx="2235764" cy="2897444"/>
          </a:xfrm>
          <a:prstGeom prst="rect">
            <a:avLst/>
          </a:prstGeom>
          <a:noFill/>
          <a:ln>
            <a:noFill/>
          </a:ln>
        </p:spPr>
      </p:pic>
      <p:pic>
        <p:nvPicPr>
          <p:cNvPr id="6" name="Resim 5" descr="C:\Users\ex\Desktop\ocak2012-0999.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4015775"/>
            <a:ext cx="3312368" cy="2343033"/>
          </a:xfrm>
          <a:prstGeom prst="rect">
            <a:avLst/>
          </a:prstGeom>
          <a:noFill/>
          <a:ln>
            <a:noFill/>
          </a:ln>
        </p:spPr>
      </p:pic>
      <p:pic>
        <p:nvPicPr>
          <p:cNvPr id="5122" name="Picture 2" descr="C:\Users\ex\Desktop\Adsı.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8781" y="3834801"/>
            <a:ext cx="3471169" cy="25240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Grp="1" noChangeAspect="1" noChangeArrowheads="1"/>
          </p:cNvPicPr>
          <p:nvPr>
            <p:ph idx="1"/>
          </p:nvPr>
        </p:nvPicPr>
        <p:blipFill>
          <a:blip r:embed="rId6" cstate="print">
            <a:extLst>
              <a:ext uri="{28A0092B-C50C-407E-A947-70E740481C1C}">
                <a14:useLocalDpi xmlns:a14="http://schemas.microsoft.com/office/drawing/2010/main" val="0"/>
              </a:ext>
            </a:extLst>
          </a:blip>
          <a:srcRect/>
          <a:stretch>
            <a:fillRect/>
          </a:stretch>
        </p:blipFill>
        <p:spPr bwMode="auto">
          <a:xfrm>
            <a:off x="3499127" y="937357"/>
            <a:ext cx="2785100" cy="285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9014" y="1061746"/>
            <a:ext cx="3164836" cy="2367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ayt Numarası Yer Tutucusu 1"/>
          <p:cNvSpPr>
            <a:spLocks noGrp="1"/>
          </p:cNvSpPr>
          <p:nvPr>
            <p:ph type="sldNum" sz="quarter" idx="12"/>
          </p:nvPr>
        </p:nvSpPr>
        <p:spPr/>
        <p:txBody>
          <a:bodyPr/>
          <a:lstStyle/>
          <a:p>
            <a:fld id="{F302176B-0E47-46AC-8F43-DAB4B8A37D06}" type="slidenum">
              <a:rPr lang="tr-TR" smtClean="0"/>
              <a:pPr/>
              <a:t>19</a:t>
            </a:fld>
            <a:endParaRPr lang="tr-TR"/>
          </a:p>
        </p:txBody>
      </p:sp>
      <p:sp>
        <p:nvSpPr>
          <p:cNvPr id="3" name="Dikdörtgen 2"/>
          <p:cNvSpPr/>
          <p:nvPr/>
        </p:nvSpPr>
        <p:spPr>
          <a:xfrm>
            <a:off x="880069" y="445314"/>
            <a:ext cx="3048591" cy="369332"/>
          </a:xfrm>
          <a:prstGeom prst="rect">
            <a:avLst/>
          </a:prstGeom>
        </p:spPr>
        <p:txBody>
          <a:bodyPr wrap="none">
            <a:spAutoFit/>
          </a:bodyPr>
          <a:lstStyle/>
          <a:p>
            <a:r>
              <a:rPr lang="tr-TR" b="1" dirty="0" err="1">
                <a:solidFill>
                  <a:srgbClr val="002060"/>
                </a:solidFill>
              </a:rPr>
              <a:t>Muline</a:t>
            </a:r>
            <a:r>
              <a:rPr lang="tr-TR" b="1" dirty="0">
                <a:solidFill>
                  <a:srgbClr val="002060"/>
                </a:solidFill>
              </a:rPr>
              <a:t> aletinden görünümler </a:t>
            </a:r>
          </a:p>
        </p:txBody>
      </p:sp>
    </p:spTree>
    <p:extLst>
      <p:ext uri="{BB962C8B-B14F-4D97-AF65-F5344CB8AC3E}">
        <p14:creationId xmlns:p14="http://schemas.microsoft.com/office/powerpoint/2010/main" val="439769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611560" y="764704"/>
            <a:ext cx="8075240" cy="5361459"/>
          </a:xfrm>
        </p:spPr>
        <p:txBody>
          <a:bodyPr>
            <a:normAutofit/>
          </a:bodyPr>
          <a:lstStyle/>
          <a:p>
            <a:pPr>
              <a:buFont typeface="Wingdings" pitchFamily="2" charset="2"/>
              <a:buChar char="ü"/>
            </a:pPr>
            <a:r>
              <a:rPr lang="tr-TR" sz="2800" b="1" dirty="0" smtClean="0"/>
              <a:t>Kimyasal </a:t>
            </a:r>
            <a:r>
              <a:rPr lang="tr-TR" sz="2800" b="1" dirty="0"/>
              <a:t>Maddeler İle Hız Tespiti (İz Yöntemi)</a:t>
            </a:r>
            <a:endParaRPr lang="tr-TR" sz="2800" dirty="0"/>
          </a:p>
          <a:p>
            <a:pPr marL="0" indent="0" algn="just">
              <a:lnSpc>
                <a:spcPct val="150000"/>
              </a:lnSpc>
              <a:buNone/>
            </a:pPr>
            <a:r>
              <a:rPr lang="tr-TR" sz="2700" b="1" dirty="0" smtClean="0"/>
              <a:t>	Türbülanslı </a:t>
            </a:r>
            <a:r>
              <a:rPr lang="tr-TR" sz="2700" b="1" dirty="0"/>
              <a:t>akışlarda, çok yüksek veya düşük hızlarda akan suda fazla katı madde hareketi olması gibi durumlarda debi ani veya sürekli enjeksiyon yöntemleri ile ölçülür.</a:t>
            </a:r>
          </a:p>
          <a:p>
            <a:pPr marL="0" indent="0" algn="ctr">
              <a:lnSpc>
                <a:spcPct val="150000"/>
              </a:lnSpc>
              <a:buNone/>
            </a:pPr>
            <a:endParaRPr lang="tr-TR" sz="30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20</a:t>
            </a:fld>
            <a:endParaRPr lang="tr-TR"/>
          </a:p>
        </p:txBody>
      </p:sp>
    </p:spTree>
    <p:extLst>
      <p:ext uri="{BB962C8B-B14F-4D97-AF65-F5344CB8AC3E}">
        <p14:creationId xmlns:p14="http://schemas.microsoft.com/office/powerpoint/2010/main" val="4032628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İçerik Yer Tutucusu 1"/>
              <p:cNvSpPr>
                <a:spLocks noGrp="1"/>
              </p:cNvSpPr>
              <p:nvPr>
                <p:ph idx="1"/>
              </p:nvPr>
            </p:nvSpPr>
            <p:spPr>
              <a:xfrm>
                <a:off x="457200" y="476672"/>
                <a:ext cx="8229600" cy="5649491"/>
              </a:xfrm>
            </p:spPr>
            <p:txBody>
              <a:bodyPr>
                <a:normAutofit fontScale="92500" lnSpcReduction="20000"/>
              </a:bodyPr>
              <a:lstStyle/>
              <a:p>
                <a:pPr marL="0" indent="0">
                  <a:buNone/>
                </a:pPr>
                <a:r>
                  <a:rPr lang="tr-TR" b="1" dirty="0" smtClean="0">
                    <a:solidFill>
                      <a:srgbClr val="002060"/>
                    </a:solidFill>
                  </a:rPr>
                  <a:t>   Kimyasal </a:t>
                </a:r>
                <a:r>
                  <a:rPr lang="tr-TR" b="1" dirty="0">
                    <a:solidFill>
                      <a:srgbClr val="002060"/>
                    </a:solidFill>
                  </a:rPr>
                  <a:t>Maddeler İle Hız Tespiti (İz Yöntemi)</a:t>
                </a:r>
                <a:endParaRPr lang="tr-TR" dirty="0">
                  <a:solidFill>
                    <a:srgbClr val="002060"/>
                  </a:solidFill>
                </a:endParaRPr>
              </a:p>
              <a:p>
                <a:endParaRPr lang="tr-TR" b="1" dirty="0" smtClean="0"/>
              </a:p>
              <a:p>
                <a:r>
                  <a:rPr lang="tr-TR" b="1" dirty="0" smtClean="0"/>
                  <a:t>Ani </a:t>
                </a:r>
                <a:r>
                  <a:rPr lang="tr-TR" b="1" dirty="0"/>
                  <a:t>enjeksiyon yöntemi:</a:t>
                </a:r>
                <a:endParaRPr lang="tr-TR" dirty="0"/>
              </a:p>
              <a:p>
                <a:endParaRPr lang="tr-TR" dirty="0" smtClean="0"/>
              </a:p>
              <a:p>
                <a:pPr marL="0" indent="0">
                  <a:buNone/>
                </a:pPr>
                <a14:m>
                  <m:oMathPara xmlns:m="http://schemas.openxmlformats.org/officeDocument/2006/math">
                    <m:oMathParaPr>
                      <m:jc m:val="centerGroup"/>
                    </m:oMathParaPr>
                    <m:oMath xmlns:m="http://schemas.openxmlformats.org/officeDocument/2006/math">
                      <m:r>
                        <m:rPr>
                          <m:sty m:val="p"/>
                        </m:rPr>
                        <a:rPr lang="tr-TR">
                          <a:latin typeface="Cambria Math"/>
                        </a:rPr>
                        <m:t>Q</m:t>
                      </m:r>
                      <m:r>
                        <a:rPr lang="tr-TR">
                          <a:latin typeface="Cambria Math"/>
                        </a:rPr>
                        <m:t>=</m:t>
                      </m:r>
                      <m:f>
                        <m:fPr>
                          <m:ctrlPr>
                            <a:rPr lang="tr-TR" i="1">
                              <a:latin typeface="Cambria Math" panose="02040503050406030204" pitchFamily="18" charset="0"/>
                            </a:rPr>
                          </m:ctrlPr>
                        </m:fPr>
                        <m:num>
                          <m:sSub>
                            <m:sSubPr>
                              <m:ctrlPr>
                                <a:rPr lang="tr-TR" i="1">
                                  <a:latin typeface="Cambria Math" panose="02040503050406030204" pitchFamily="18" charset="0"/>
                                </a:rPr>
                              </m:ctrlPr>
                            </m:sSubPr>
                            <m:e>
                              <m:r>
                                <m:rPr>
                                  <m:sty m:val="p"/>
                                </m:rPr>
                                <a:rPr lang="tr-TR">
                                  <a:latin typeface="Cambria Math"/>
                                </a:rPr>
                                <m:t>V</m:t>
                              </m:r>
                            </m:e>
                            <m:sub>
                              <m:r>
                                <a:rPr lang="tr-TR">
                                  <a:latin typeface="Cambria Math"/>
                                </a:rPr>
                                <m:t>1</m:t>
                              </m:r>
                            </m:sub>
                          </m:sSub>
                          <m:sSub>
                            <m:sSubPr>
                              <m:ctrlPr>
                                <a:rPr lang="tr-TR" i="1">
                                  <a:latin typeface="Cambria Math" panose="02040503050406030204" pitchFamily="18" charset="0"/>
                                </a:rPr>
                              </m:ctrlPr>
                            </m:sSubPr>
                            <m:e>
                              <m:r>
                                <m:rPr>
                                  <m:sty m:val="p"/>
                                </m:rPr>
                                <a:rPr lang="tr-TR">
                                  <a:latin typeface="Cambria Math"/>
                                </a:rPr>
                                <m:t>C</m:t>
                              </m:r>
                            </m:e>
                            <m:sub>
                              <m:r>
                                <a:rPr lang="tr-TR">
                                  <a:latin typeface="Cambria Math"/>
                                </a:rPr>
                                <m:t>1</m:t>
                              </m:r>
                            </m:sub>
                          </m:sSub>
                        </m:num>
                        <m:den>
                          <m:nary>
                            <m:naryPr>
                              <m:chr m:val="∑"/>
                              <m:limLoc m:val="undOvr"/>
                              <m:ctrlPr>
                                <a:rPr lang="tr-TR" i="1">
                                  <a:latin typeface="Cambria Math" panose="02040503050406030204" pitchFamily="18" charset="0"/>
                                </a:rPr>
                              </m:ctrlPr>
                            </m:naryPr>
                            <m:sub>
                              <m:r>
                                <a:rPr lang="tr-TR">
                                  <a:latin typeface="Cambria Math"/>
                                </a:rPr>
                                <m:t>0</m:t>
                              </m:r>
                            </m:sub>
                            <m:sup>
                              <m:r>
                                <a:rPr lang="tr-TR">
                                  <a:latin typeface="Cambria Math"/>
                                </a:rPr>
                                <m:t>∞</m:t>
                              </m:r>
                            </m:sup>
                            <m:e>
                              <m:r>
                                <a:rPr lang="tr-TR" i="1">
                                  <a:latin typeface="Cambria Math"/>
                                </a:rPr>
                                <m:t>−</m:t>
                              </m:r>
                              <m:d>
                                <m:dPr>
                                  <m:ctrlPr>
                                    <a:rPr lang="tr-TR" i="1">
                                      <a:latin typeface="Cambria Math" panose="02040503050406030204" pitchFamily="18" charset="0"/>
                                    </a:rPr>
                                  </m:ctrlPr>
                                </m:dPr>
                                <m:e>
                                  <m:r>
                                    <m:rPr>
                                      <m:sty m:val="p"/>
                                    </m:rPr>
                                    <a:rPr lang="tr-TR">
                                      <a:latin typeface="Cambria Math"/>
                                    </a:rPr>
                                    <m:t>C</m:t>
                                  </m:r>
                                  <m:r>
                                    <a:rPr lang="tr-TR" i="1">
                                      <a:latin typeface="Cambria Math"/>
                                    </a:rPr>
                                    <m:t>−</m:t>
                                  </m:r>
                                  <m:sSub>
                                    <m:sSubPr>
                                      <m:ctrlPr>
                                        <a:rPr lang="tr-TR" i="1">
                                          <a:latin typeface="Cambria Math" panose="02040503050406030204" pitchFamily="18" charset="0"/>
                                        </a:rPr>
                                      </m:ctrlPr>
                                    </m:sSubPr>
                                    <m:e>
                                      <m:r>
                                        <m:rPr>
                                          <m:sty m:val="p"/>
                                        </m:rPr>
                                        <a:rPr lang="tr-TR">
                                          <a:latin typeface="Cambria Math"/>
                                        </a:rPr>
                                        <m:t>C</m:t>
                                      </m:r>
                                    </m:e>
                                    <m:sub>
                                      <m:r>
                                        <a:rPr lang="tr-TR">
                                          <a:latin typeface="Cambria Math"/>
                                        </a:rPr>
                                        <m:t>0</m:t>
                                      </m:r>
                                    </m:sub>
                                  </m:sSub>
                                </m:e>
                              </m:d>
                              <m:r>
                                <a:rPr lang="tr-TR">
                                  <a:latin typeface="Cambria Math"/>
                                </a:rPr>
                                <m:t>∆</m:t>
                              </m:r>
                              <m:r>
                                <m:rPr>
                                  <m:sty m:val="p"/>
                                </m:rPr>
                                <a:rPr lang="tr-TR">
                                  <a:latin typeface="Cambria Math"/>
                                </a:rPr>
                                <m:t>t</m:t>
                              </m:r>
                            </m:e>
                          </m:nary>
                        </m:den>
                      </m:f>
                    </m:oMath>
                  </m:oMathPara>
                </a14:m>
                <a:endParaRPr lang="tr-TR" dirty="0"/>
              </a:p>
              <a:p>
                <a:endParaRPr lang="tr-TR" dirty="0" smtClean="0"/>
              </a:p>
              <a:p>
                <a:r>
                  <a:rPr lang="tr-TR" b="1" dirty="0"/>
                  <a:t>Sürekli enjeksiyon yöntemi:</a:t>
                </a:r>
                <a:r>
                  <a:rPr lang="tr-TR" b="1" i="1" dirty="0"/>
                  <a:t> </a:t>
                </a:r>
                <a:endParaRPr lang="tr-TR" dirty="0"/>
              </a:p>
              <a:p>
                <a:endParaRPr lang="tr-TR" dirty="0" smtClean="0"/>
              </a:p>
              <a:p>
                <a:pPr marL="0" indent="0">
                  <a:buNone/>
                </a:pPr>
                <a:r>
                  <a:rPr lang="tr-TR" dirty="0" smtClean="0"/>
                  <a:t>		QC</a:t>
                </a:r>
                <a:r>
                  <a:rPr lang="tr-TR" baseline="-25000" dirty="0" smtClean="0"/>
                  <a:t>0</a:t>
                </a:r>
                <a:r>
                  <a:rPr lang="tr-TR" dirty="0" smtClean="0"/>
                  <a:t> </a:t>
                </a:r>
                <a:r>
                  <a:rPr lang="tr-TR" dirty="0"/>
                  <a:t>+ Q</a:t>
                </a:r>
                <a:r>
                  <a:rPr lang="tr-TR" baseline="-25000" dirty="0"/>
                  <a:t>1</a:t>
                </a:r>
                <a:r>
                  <a:rPr lang="tr-TR" dirty="0"/>
                  <a:t>C</a:t>
                </a:r>
                <a:r>
                  <a:rPr lang="tr-TR" baseline="-25000" dirty="0"/>
                  <a:t>1</a:t>
                </a:r>
                <a:r>
                  <a:rPr lang="tr-TR" dirty="0"/>
                  <a:t> = (Q+Q</a:t>
                </a:r>
                <a:r>
                  <a:rPr lang="tr-TR" baseline="-25000" dirty="0"/>
                  <a:t>1</a:t>
                </a:r>
                <a:r>
                  <a:rPr lang="tr-TR" dirty="0"/>
                  <a:t>) C</a:t>
                </a:r>
                <a:r>
                  <a:rPr lang="tr-TR" baseline="-25000" dirty="0"/>
                  <a:t>2							</a:t>
                </a:r>
                <a:endParaRPr lang="tr-TR" dirty="0"/>
              </a:p>
            </p:txBody>
          </p:sp>
        </mc:Choice>
        <mc:Fallback xmlns="">
          <p:sp>
            <p:nvSpPr>
              <p:cNvPr id="2" name="İçerik Yer Tutucusu 1"/>
              <p:cNvSpPr>
                <a:spLocks noGrp="1" noRot="1" noChangeAspect="1" noMove="1" noResize="1" noEditPoints="1" noAdjustHandles="1" noChangeArrowheads="1" noChangeShapeType="1" noTextEdit="1"/>
              </p:cNvSpPr>
              <p:nvPr>
                <p:ph idx="1"/>
              </p:nvPr>
            </p:nvSpPr>
            <p:spPr>
              <a:xfrm>
                <a:off x="457200" y="476672"/>
                <a:ext cx="8229600" cy="5649491"/>
              </a:xfrm>
              <a:blipFill rotWithShape="0">
                <a:blip r:embed="rId3"/>
                <a:stretch>
                  <a:fillRect l="-1704" t="-3020"/>
                </a:stretch>
              </a:blipFill>
            </p:spPr>
            <p:txBody>
              <a:bodyPr/>
              <a:lstStyle/>
              <a:p>
                <a:r>
                  <a:rPr lang="en-US">
                    <a:noFill/>
                  </a:rPr>
                  <a:t> </a:t>
                </a:r>
              </a:p>
            </p:txBody>
          </p:sp>
        </mc:Fallback>
      </mc:AlternateContent>
      <p:sp>
        <p:nvSpPr>
          <p:cNvPr id="3" name="Slayt Numarası Yer Tutucusu 2"/>
          <p:cNvSpPr>
            <a:spLocks noGrp="1"/>
          </p:cNvSpPr>
          <p:nvPr>
            <p:ph type="sldNum" sz="quarter" idx="12"/>
          </p:nvPr>
        </p:nvSpPr>
        <p:spPr/>
        <p:txBody>
          <a:bodyPr/>
          <a:lstStyle/>
          <a:p>
            <a:fld id="{F302176B-0E47-46AC-8F43-DAB4B8A37D06}" type="slidenum">
              <a:rPr lang="tr-TR" smtClean="0"/>
              <a:pPr/>
              <a:t>21</a:t>
            </a:fld>
            <a:endParaRPr lang="tr-TR"/>
          </a:p>
        </p:txBody>
      </p:sp>
    </p:spTree>
    <p:extLst>
      <p:ext uri="{BB962C8B-B14F-4D97-AF65-F5344CB8AC3E}">
        <p14:creationId xmlns:p14="http://schemas.microsoft.com/office/powerpoint/2010/main" val="3583770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a:bodyPr>
          <a:lstStyle/>
          <a:p>
            <a:pPr>
              <a:buFont typeface="Wingdings" pitchFamily="2" charset="2"/>
              <a:buChar char="Ø"/>
            </a:pPr>
            <a:r>
              <a:rPr lang="tr-TR" sz="2800" b="1" dirty="0" err="1" smtClean="0"/>
              <a:t>Ultrasonik</a:t>
            </a:r>
            <a:r>
              <a:rPr lang="tr-TR" sz="2800" b="1" dirty="0" smtClean="0"/>
              <a:t> </a:t>
            </a:r>
            <a:r>
              <a:rPr lang="tr-TR" sz="2800" b="1" dirty="0"/>
              <a:t>Debi Ölçümü</a:t>
            </a:r>
            <a:endParaRPr lang="tr-TR" sz="2800" dirty="0"/>
          </a:p>
          <a:p>
            <a:pPr marL="0" indent="0" algn="just">
              <a:lnSpc>
                <a:spcPct val="150000"/>
              </a:lnSpc>
              <a:buNone/>
            </a:pPr>
            <a:r>
              <a:rPr lang="tr-TR" sz="2700" b="1" dirty="0" smtClean="0"/>
              <a:t>	Açık </a:t>
            </a:r>
            <a:r>
              <a:rPr lang="tr-TR" sz="2700" b="1" dirty="0"/>
              <a:t>kanallarda debi ölçmede yaygın olarak kullanılan birçok yöntem mevcuttur. Yapılan araştırmalar sonucunda açık kanallarda ve akarsularda en güvenilir ve kolay debi ölçümünün hız ölçme yöntemlerinden “</a:t>
            </a:r>
            <a:r>
              <a:rPr lang="tr-TR" sz="2700" b="1" dirty="0" err="1"/>
              <a:t>Doppler</a:t>
            </a:r>
            <a:r>
              <a:rPr lang="tr-TR" sz="2700" b="1" dirty="0"/>
              <a:t> yöntemi” kullanılarak yapılabileceği sonucuna varılmıştır.</a:t>
            </a:r>
          </a:p>
          <a:p>
            <a:pPr marL="0" indent="0" algn="just">
              <a:lnSpc>
                <a:spcPct val="150000"/>
              </a:lnSpc>
              <a:buNone/>
            </a:pPr>
            <a:endParaRPr lang="tr-TR" sz="26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22</a:t>
            </a:fld>
            <a:endParaRPr lang="tr-TR"/>
          </a:p>
        </p:txBody>
      </p:sp>
    </p:spTree>
    <p:extLst>
      <p:ext uri="{BB962C8B-B14F-4D97-AF65-F5344CB8AC3E}">
        <p14:creationId xmlns:p14="http://schemas.microsoft.com/office/powerpoint/2010/main" val="1838582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adsiz"/>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043608" y="1484784"/>
            <a:ext cx="6840760" cy="4752528"/>
          </a:xfrm>
          <a:prstGeom prst="rect">
            <a:avLst/>
          </a:prstGeom>
          <a:noFill/>
          <a:ln>
            <a:noFill/>
          </a:ln>
        </p:spPr>
      </p:pic>
      <p:sp>
        <p:nvSpPr>
          <p:cNvPr id="2" name="Dikdörtgen 1"/>
          <p:cNvSpPr/>
          <p:nvPr/>
        </p:nvSpPr>
        <p:spPr>
          <a:xfrm>
            <a:off x="1115616" y="781263"/>
            <a:ext cx="6552728" cy="400110"/>
          </a:xfrm>
          <a:prstGeom prst="rect">
            <a:avLst/>
          </a:prstGeom>
        </p:spPr>
        <p:txBody>
          <a:bodyPr wrap="square">
            <a:spAutoFit/>
          </a:bodyPr>
          <a:lstStyle/>
          <a:p>
            <a:r>
              <a:rPr lang="tr-TR" sz="2000" b="1" dirty="0" err="1">
                <a:solidFill>
                  <a:srgbClr val="002060"/>
                </a:solidFill>
              </a:rPr>
              <a:t>Ultrasonik</a:t>
            </a:r>
            <a:r>
              <a:rPr lang="tr-TR" sz="2000" b="1" dirty="0">
                <a:solidFill>
                  <a:srgbClr val="002060"/>
                </a:solidFill>
              </a:rPr>
              <a:t> </a:t>
            </a:r>
            <a:r>
              <a:rPr lang="tr-TR" sz="2000" b="1" dirty="0" err="1">
                <a:solidFill>
                  <a:srgbClr val="002060"/>
                </a:solidFill>
              </a:rPr>
              <a:t>Doppler</a:t>
            </a:r>
            <a:r>
              <a:rPr lang="tr-TR" sz="2000" b="1" dirty="0">
                <a:solidFill>
                  <a:srgbClr val="002060"/>
                </a:solidFill>
              </a:rPr>
              <a:t> Cihazının Ölçüm Yönteminin Gösterimi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23</a:t>
            </a:fld>
            <a:endParaRPr lang="tr-TR"/>
          </a:p>
        </p:txBody>
      </p:sp>
    </p:spTree>
    <p:extLst>
      <p:ext uri="{BB962C8B-B14F-4D97-AF65-F5344CB8AC3E}">
        <p14:creationId xmlns:p14="http://schemas.microsoft.com/office/powerpoint/2010/main" val="3186397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457200" y="404664"/>
                <a:ext cx="3538736" cy="5361459"/>
              </a:xfrm>
            </p:spPr>
            <p:txBody>
              <a:bodyPr>
                <a:normAutofit fontScale="92500"/>
              </a:bodyPr>
              <a:lstStyle/>
              <a:p>
                <a:pPr>
                  <a:buFont typeface="Wingdings" pitchFamily="2" charset="2"/>
                  <a:buChar char="Ø"/>
                </a:pPr>
                <a:r>
                  <a:rPr lang="tr-TR" sz="2800" b="1" dirty="0"/>
                  <a:t>Diğer Yöntemler</a:t>
                </a:r>
                <a:endParaRPr lang="tr-TR" sz="2800" dirty="0"/>
              </a:p>
              <a:p>
                <a:pPr marL="0" indent="0">
                  <a:buNone/>
                </a:pPr>
                <a:endParaRPr lang="tr-TR" sz="2800" b="1" dirty="0" smtClean="0"/>
              </a:p>
              <a:p>
                <a:pPr>
                  <a:buFont typeface="Wingdings" pitchFamily="2" charset="2"/>
                  <a:buChar char="ü"/>
                </a:pPr>
                <a:r>
                  <a:rPr lang="tr-TR" sz="2800" b="1" dirty="0" smtClean="0">
                    <a:solidFill>
                      <a:schemeClr val="tx2"/>
                    </a:solidFill>
                  </a:rPr>
                  <a:t>Kapaklar</a:t>
                </a:r>
                <a:endParaRPr lang="tr-TR" sz="2800" dirty="0" smtClean="0">
                  <a:solidFill>
                    <a:schemeClr val="tx2"/>
                  </a:solidFill>
                </a:endParaRPr>
              </a:p>
              <a:p>
                <a:pPr marL="0" indent="0" algn="just">
                  <a:lnSpc>
                    <a:spcPct val="150000"/>
                  </a:lnSpc>
                  <a:buNone/>
                </a:pPr>
                <a:r>
                  <a:rPr lang="tr-TR" sz="2700" b="1" dirty="0" smtClean="0"/>
                  <a:t>	Çeşitli </a:t>
                </a:r>
                <a:r>
                  <a:rPr lang="tr-TR" sz="2700" b="1" dirty="0"/>
                  <a:t>kapak tipleri bir </a:t>
                </a:r>
                <a:r>
                  <a:rPr lang="tr-TR" sz="2700" b="1" dirty="0" err="1"/>
                  <a:t>orifis</a:t>
                </a:r>
                <a:r>
                  <a:rPr lang="tr-TR" sz="2700" b="1" dirty="0"/>
                  <a:t> gibi çalıştıkları için, debi ölçümünde kullanılabilirler. </a:t>
                </a:r>
                <a:endParaRPr lang="tr-TR" sz="2700" b="1" dirty="0" smtClean="0"/>
              </a:p>
              <a:p>
                <a:pPr marL="0" indent="0">
                  <a:lnSpc>
                    <a:spcPct val="150000"/>
                  </a:lnSpc>
                  <a:buNone/>
                </a:pPr>
                <a:r>
                  <a:rPr lang="tr-TR" sz="2800" b="1" dirty="0" smtClean="0"/>
                  <a:t>Q</a:t>
                </a:r>
                <a:r>
                  <a:rPr lang="tr-TR" sz="2800" b="1" dirty="0"/>
                  <a:t>=    C×A×</a:t>
                </a:r>
                <a14:m>
                  <m:oMath xmlns:m="http://schemas.openxmlformats.org/officeDocument/2006/math">
                    <m:rad>
                      <m:radPr>
                        <m:degHide m:val="on"/>
                        <m:ctrlPr>
                          <a:rPr lang="tr-TR" sz="2800" b="1" i="1">
                            <a:latin typeface="Cambria Math" panose="02040503050406030204" pitchFamily="18" charset="0"/>
                          </a:rPr>
                        </m:ctrlPr>
                      </m:radPr>
                      <m:deg/>
                      <m:e>
                        <m:r>
                          <a:rPr lang="tr-TR" sz="2800" b="1" i="1">
                            <a:latin typeface="Cambria Math"/>
                          </a:rPr>
                          <m:t>𝟐</m:t>
                        </m:r>
                        <m:r>
                          <a:rPr lang="tr-TR" sz="2800" b="1" i="1">
                            <a:latin typeface="Cambria Math"/>
                          </a:rPr>
                          <m:t>𝒈𝒉</m:t>
                        </m:r>
                      </m:e>
                    </m:rad>
                  </m:oMath>
                </a14:m>
                <a:r>
                  <a:rPr lang="tr-TR" sz="2800" b="1" dirty="0"/>
                  <a:t>	</a:t>
                </a:r>
                <a:endParaRPr lang="tr-TR" sz="2700" b="1"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457200" y="404664"/>
                <a:ext cx="3538736" cy="5361459"/>
              </a:xfrm>
              <a:blipFill rotWithShape="0">
                <a:blip r:embed="rId3"/>
                <a:stretch>
                  <a:fillRect l="-3098" t="-1023" r="-2582"/>
                </a:stretch>
              </a:blipFill>
            </p:spPr>
            <p:txBody>
              <a:bodyPr/>
              <a:lstStyle/>
              <a:p>
                <a:r>
                  <a:rPr lang="en-US">
                    <a:noFill/>
                  </a:rPr>
                  <a:t> </a:t>
                </a:r>
              </a:p>
            </p:txBody>
          </p:sp>
        </mc:Fallback>
      </mc:AlternateContent>
      <p:pic>
        <p:nvPicPr>
          <p:cNvPr id="4" name="Resim 3" descr="C:\Users\ex\Desktop\100___01\IMG_002u.jpg"/>
          <p:cNvPicPr/>
          <p:nvPr/>
        </p:nvPicPr>
        <p:blipFill>
          <a:blip r:embed="rId4" cstate="print">
            <a:biLevel thresh="25000"/>
            <a:extLst>
              <a:ext uri="{28A0092B-C50C-407E-A947-70E740481C1C}">
                <a14:useLocalDpi xmlns:a14="http://schemas.microsoft.com/office/drawing/2010/main" val="0"/>
              </a:ext>
            </a:extLst>
          </a:blip>
          <a:srcRect/>
          <a:stretch>
            <a:fillRect/>
          </a:stretch>
        </p:blipFill>
        <p:spPr bwMode="auto">
          <a:xfrm>
            <a:off x="4399206" y="620688"/>
            <a:ext cx="4400550" cy="2952328"/>
          </a:xfrm>
          <a:prstGeom prst="rect">
            <a:avLst/>
          </a:prstGeom>
          <a:noFill/>
          <a:ln>
            <a:noFill/>
          </a:ln>
        </p:spPr>
      </p:pic>
      <p:pic>
        <p:nvPicPr>
          <p:cNvPr id="6146" name="Picture 2" descr="C:\Users\ex\Desktop\yeni fotolar\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9206" y="3717032"/>
            <a:ext cx="4400550" cy="2933080"/>
          </a:xfrm>
          <a:prstGeom prst="rect">
            <a:avLst/>
          </a:prstGeom>
          <a:noFill/>
          <a:extLst>
            <a:ext uri="{909E8E84-426E-40DD-AFC4-6F175D3DCCD1}">
              <a14:hiddenFill xmlns:a14="http://schemas.microsoft.com/office/drawing/2010/main">
                <a:solidFill>
                  <a:srgbClr val="FFFFFF"/>
                </a:solidFill>
              </a14:hiddenFill>
            </a:ext>
          </a:extLst>
        </p:spPr>
      </p:pic>
      <p:sp>
        <p:nvSpPr>
          <p:cNvPr id="2" name="Slayt Numarası Yer Tutucusu 1"/>
          <p:cNvSpPr>
            <a:spLocks noGrp="1"/>
          </p:cNvSpPr>
          <p:nvPr>
            <p:ph type="sldNum" sz="quarter" idx="12"/>
          </p:nvPr>
        </p:nvSpPr>
        <p:spPr/>
        <p:txBody>
          <a:bodyPr/>
          <a:lstStyle/>
          <a:p>
            <a:fld id="{F302176B-0E47-46AC-8F43-DAB4B8A37D06}" type="slidenum">
              <a:rPr lang="tr-TR" smtClean="0"/>
              <a:pPr/>
              <a:t>24</a:t>
            </a:fld>
            <a:endParaRPr lang="tr-TR"/>
          </a:p>
        </p:txBody>
      </p:sp>
    </p:spTree>
    <p:extLst>
      <p:ext uri="{BB962C8B-B14F-4D97-AF65-F5344CB8AC3E}">
        <p14:creationId xmlns:p14="http://schemas.microsoft.com/office/powerpoint/2010/main" val="2145507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C:\Users\ex\Desktop\Resim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1800" y="3864349"/>
            <a:ext cx="4248472" cy="2836218"/>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251520" y="44624"/>
            <a:ext cx="8579296" cy="4320479"/>
          </a:xfrm>
        </p:spPr>
        <p:txBody>
          <a:bodyPr>
            <a:normAutofit fontScale="77500" lnSpcReduction="20000"/>
          </a:bodyPr>
          <a:lstStyle/>
          <a:p>
            <a:pPr>
              <a:lnSpc>
                <a:spcPct val="150000"/>
              </a:lnSpc>
              <a:buFont typeface="Wingdings" pitchFamily="2" charset="2"/>
              <a:buChar char="ü"/>
            </a:pPr>
            <a:r>
              <a:rPr lang="tr-TR" sz="3000" b="1" dirty="0" smtClean="0">
                <a:solidFill>
                  <a:schemeClr val="tx2"/>
                </a:solidFill>
              </a:rPr>
              <a:t>Kanallar</a:t>
            </a:r>
            <a:endParaRPr lang="tr-TR" sz="3000" b="1" dirty="0">
              <a:solidFill>
                <a:schemeClr val="tx2"/>
              </a:solidFill>
            </a:endParaRPr>
          </a:p>
          <a:p>
            <a:pPr marL="0" indent="0" algn="just">
              <a:lnSpc>
                <a:spcPct val="150000"/>
              </a:lnSpc>
              <a:buNone/>
            </a:pPr>
            <a:r>
              <a:rPr lang="tr-TR" sz="3000" b="1" dirty="0" err="1"/>
              <a:t>Venturi</a:t>
            </a:r>
            <a:r>
              <a:rPr lang="tr-TR" sz="3000" b="1" dirty="0"/>
              <a:t> ölçeğinin benzeri açık kanallarda debiyi ölçmede kullanılabilir, zira bir kanalda daralma sonucu su yüzeyinde meydana gelecek düşme ile hız arasında bir bağlantı vardır. Hızın kritik hızın üstüne çıkmadığı kanallara </a:t>
            </a:r>
            <a:r>
              <a:rPr lang="tr-TR" sz="3000" b="1" dirty="0" err="1"/>
              <a:t>venturi</a:t>
            </a:r>
            <a:r>
              <a:rPr lang="tr-TR" sz="3000" b="1" dirty="0"/>
              <a:t> kanalı denir, bu kanaldan geçen debi geniş ve dar kesitlerindeki su seviyesinin farkına </a:t>
            </a:r>
            <a:r>
              <a:rPr lang="tr-TR" sz="3000" b="1" dirty="0" smtClean="0"/>
              <a:t>bağlıdır. Bu yöntem kullanılarak debi hesaplanabilir.</a:t>
            </a:r>
            <a:endParaRPr lang="tr-TR" sz="30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25</a:t>
            </a:fld>
            <a:endParaRPr lang="tr-TR"/>
          </a:p>
        </p:txBody>
      </p:sp>
    </p:spTree>
    <p:extLst>
      <p:ext uri="{BB962C8B-B14F-4D97-AF65-F5344CB8AC3E}">
        <p14:creationId xmlns:p14="http://schemas.microsoft.com/office/powerpoint/2010/main" val="1123930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827584" y="908720"/>
                <a:ext cx="7859216" cy="5217443"/>
              </a:xfrm>
            </p:spPr>
            <p:txBody>
              <a:bodyPr/>
              <a:lstStyle/>
              <a:p>
                <a:pPr>
                  <a:buFont typeface="Wingdings" pitchFamily="2" charset="2"/>
                  <a:buChar char="ü"/>
                </a:pPr>
                <a:r>
                  <a:rPr lang="tr-TR" sz="2800" b="1" dirty="0" err="1">
                    <a:solidFill>
                      <a:schemeClr val="tx2"/>
                    </a:solidFill>
                  </a:rPr>
                  <a:t>Manning</a:t>
                </a:r>
                <a:r>
                  <a:rPr lang="tr-TR" sz="2800" b="1" dirty="0">
                    <a:solidFill>
                      <a:schemeClr val="tx2"/>
                    </a:solidFill>
                  </a:rPr>
                  <a:t> Eşitliği</a:t>
                </a:r>
                <a:endParaRPr lang="tr-TR" sz="2800" dirty="0">
                  <a:solidFill>
                    <a:schemeClr val="tx2"/>
                  </a:solidFill>
                </a:endParaRPr>
              </a:p>
              <a:p>
                <a:pPr marL="0" indent="0">
                  <a:buNone/>
                </a:pPr>
                <a:r>
                  <a:rPr lang="tr-TR" sz="2700" b="1" dirty="0" smtClean="0"/>
                  <a:t>	</a:t>
                </a:r>
                <a:r>
                  <a:rPr lang="tr-TR" sz="2700" b="1" dirty="0" err="1" smtClean="0"/>
                  <a:t>Manning</a:t>
                </a:r>
                <a:r>
                  <a:rPr lang="tr-TR" sz="2700" b="1" dirty="0" smtClean="0"/>
                  <a:t> </a:t>
                </a:r>
                <a:r>
                  <a:rPr lang="tr-TR" sz="2700" b="1" dirty="0"/>
                  <a:t>eşitliği 1800’lü yıllarda geliştirilmiş, akış debisini eğim alan metoduna dayalı olarak hesaplayan bir denklemdir. </a:t>
                </a:r>
                <a:endParaRPr lang="tr-TR" sz="2700" b="1" dirty="0" smtClean="0"/>
              </a:p>
              <a:p>
                <a:pPr marL="0" indent="0">
                  <a:buNone/>
                </a:pPr>
                <a:r>
                  <a:rPr lang="tr-TR" sz="2800" dirty="0" smtClean="0"/>
                  <a:t>	</a:t>
                </a:r>
                <a:r>
                  <a:rPr lang="tr-TR" sz="2800" b="1" dirty="0" smtClean="0"/>
                  <a:t> </a:t>
                </a:r>
                <a14:m>
                  <m:oMath xmlns:m="http://schemas.openxmlformats.org/officeDocument/2006/math">
                    <m:r>
                      <a:rPr lang="tr-TR" sz="2800" b="1" i="1">
                        <a:latin typeface="Cambria Math" panose="02040503050406030204" pitchFamily="18" charset="0"/>
                      </a:rPr>
                      <m:t>𝑸</m:t>
                    </m:r>
                    <m:r>
                      <a:rPr lang="tr-TR" sz="2800" b="1" i="1">
                        <a:latin typeface="Cambria Math" panose="02040503050406030204" pitchFamily="18" charset="0"/>
                      </a:rPr>
                      <m:t>=</m:t>
                    </m:r>
                    <m:f>
                      <m:fPr>
                        <m:ctrlPr>
                          <a:rPr lang="tr-TR" sz="2800" b="1" i="1">
                            <a:latin typeface="Cambria Math" panose="02040503050406030204" pitchFamily="18" charset="0"/>
                          </a:rPr>
                        </m:ctrlPr>
                      </m:fPr>
                      <m:num>
                        <m:r>
                          <a:rPr lang="tr-TR" sz="2800" b="1" i="1">
                            <a:latin typeface="Cambria Math" panose="02040503050406030204" pitchFamily="18" charset="0"/>
                          </a:rPr>
                          <m:t>𝑨</m:t>
                        </m:r>
                      </m:num>
                      <m:den>
                        <m:r>
                          <a:rPr lang="tr-TR" sz="2800" b="1" i="1">
                            <a:latin typeface="Cambria Math" panose="02040503050406030204" pitchFamily="18" charset="0"/>
                          </a:rPr>
                          <m:t>𝒏</m:t>
                        </m:r>
                      </m:den>
                    </m:f>
                    <m:r>
                      <a:rPr lang="tr-TR" sz="2800" b="1" i="1">
                        <a:latin typeface="Cambria Math" panose="02040503050406030204" pitchFamily="18" charset="0"/>
                      </a:rPr>
                      <m:t>.</m:t>
                    </m:r>
                    <m:sSup>
                      <m:sSupPr>
                        <m:ctrlPr>
                          <a:rPr lang="tr-TR" sz="2800" b="1" i="1">
                            <a:latin typeface="Cambria Math" panose="02040503050406030204" pitchFamily="18" charset="0"/>
                          </a:rPr>
                        </m:ctrlPr>
                      </m:sSupPr>
                      <m:e>
                        <m:r>
                          <a:rPr lang="tr-TR" sz="2800" b="1" i="1">
                            <a:latin typeface="Cambria Math" panose="02040503050406030204" pitchFamily="18" charset="0"/>
                          </a:rPr>
                          <m:t>𝑹</m:t>
                        </m:r>
                      </m:e>
                      <m:sup>
                        <m:r>
                          <a:rPr lang="tr-TR" sz="2800" b="1" i="1">
                            <a:latin typeface="Cambria Math" panose="02040503050406030204" pitchFamily="18" charset="0"/>
                          </a:rPr>
                          <m:t>𝟐</m:t>
                        </m:r>
                        <m:r>
                          <a:rPr lang="tr-TR" sz="2800" b="1" i="1">
                            <a:latin typeface="Cambria Math" panose="02040503050406030204" pitchFamily="18" charset="0"/>
                          </a:rPr>
                          <m:t>/</m:t>
                        </m:r>
                        <m:r>
                          <a:rPr lang="tr-TR" sz="2800" b="1" i="1">
                            <a:latin typeface="Cambria Math" panose="02040503050406030204" pitchFamily="18" charset="0"/>
                          </a:rPr>
                          <m:t>𝟑</m:t>
                        </m:r>
                      </m:sup>
                    </m:sSup>
                    <m:r>
                      <a:rPr lang="tr-TR" sz="2800" b="1" i="1">
                        <a:latin typeface="Cambria Math" panose="02040503050406030204" pitchFamily="18" charset="0"/>
                      </a:rPr>
                      <m:t>.</m:t>
                    </m:r>
                    <m:sSup>
                      <m:sSupPr>
                        <m:ctrlPr>
                          <a:rPr lang="tr-TR" sz="2800" b="1" i="1">
                            <a:latin typeface="Cambria Math" panose="02040503050406030204" pitchFamily="18" charset="0"/>
                          </a:rPr>
                        </m:ctrlPr>
                      </m:sSupPr>
                      <m:e>
                        <m:r>
                          <a:rPr lang="tr-TR" sz="2800" b="1" i="1">
                            <a:latin typeface="Cambria Math" panose="02040503050406030204" pitchFamily="18" charset="0"/>
                          </a:rPr>
                          <m:t>𝑺</m:t>
                        </m:r>
                      </m:e>
                      <m:sup>
                        <m:r>
                          <a:rPr lang="tr-TR" sz="2800" b="1" i="1">
                            <a:latin typeface="Cambria Math" panose="02040503050406030204" pitchFamily="18" charset="0"/>
                          </a:rPr>
                          <m:t>𝟏</m:t>
                        </m:r>
                        <m:r>
                          <a:rPr lang="tr-TR" sz="2800" b="1" i="1">
                            <a:latin typeface="Cambria Math" panose="02040503050406030204" pitchFamily="18" charset="0"/>
                          </a:rPr>
                          <m:t>/</m:t>
                        </m:r>
                        <m:r>
                          <a:rPr lang="tr-TR" sz="2800" b="1" i="1">
                            <a:latin typeface="Cambria Math" panose="02040503050406030204" pitchFamily="18" charset="0"/>
                          </a:rPr>
                          <m:t>𝟐</m:t>
                        </m:r>
                      </m:sup>
                    </m:sSup>
                    <m:r>
                      <a:rPr lang="tr-TR" sz="2800" b="1" i="1">
                        <a:latin typeface="Cambria Math" panose="02040503050406030204" pitchFamily="18" charset="0"/>
                      </a:rPr>
                      <m:t> </m:t>
                    </m:r>
                  </m:oMath>
                </a14:m>
                <a:endParaRPr lang="tr-TR" sz="2400" b="1" i="1" dirty="0" smtClean="0"/>
              </a:p>
              <a:p>
                <a:pPr marL="0" indent="0">
                  <a:buNone/>
                </a:pPr>
                <a:r>
                  <a:rPr lang="tr-TR" sz="2700" b="1" dirty="0" smtClean="0"/>
                  <a:t>	</a:t>
                </a:r>
              </a:p>
              <a:p>
                <a:pPr marL="0" indent="0">
                  <a:buNone/>
                </a:pPr>
                <a:r>
                  <a:rPr lang="tr-TR" sz="2700" dirty="0"/>
                  <a:t>	</a:t>
                </a:r>
                <a:r>
                  <a:rPr lang="tr-TR" sz="2700" dirty="0" smtClean="0"/>
                  <a:t>Burada</a:t>
                </a:r>
                <a:r>
                  <a:rPr lang="tr-TR" sz="2700" dirty="0"/>
                  <a:t>; Q debiyi (m</a:t>
                </a:r>
                <a:r>
                  <a:rPr lang="tr-TR" sz="2700" baseline="30000" dirty="0"/>
                  <a:t>3</a:t>
                </a:r>
                <a:r>
                  <a:rPr lang="tr-TR" sz="2700" dirty="0"/>
                  <a:t>/s), A kesit alanı(m</a:t>
                </a:r>
                <a:r>
                  <a:rPr lang="tr-TR" sz="2700" baseline="30000" dirty="0"/>
                  <a:t>2</a:t>
                </a:r>
                <a:r>
                  <a:rPr lang="tr-TR" sz="2700" dirty="0"/>
                  <a:t>), R kesit alanın ıslak çevreye oranı olan hidrolik yarıçapı (m), S ise eğimi  (m/m) göstermektedir.</a:t>
                </a:r>
              </a:p>
              <a:p>
                <a:pPr marL="0" indent="0">
                  <a:buNone/>
                </a:pPr>
                <a:endParaRPr lang="tr-TR" sz="2400" b="1" i="1"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827584" y="908720"/>
                <a:ext cx="7859216" cy="5217443"/>
              </a:xfrm>
              <a:blipFill rotWithShape="0">
                <a:blip r:embed="rId2"/>
                <a:stretch>
                  <a:fillRect l="-1474" t="-1168" r="-1319"/>
                </a:stretch>
              </a:blipFill>
            </p:spPr>
            <p:txBody>
              <a:bodyPr/>
              <a:lstStyle/>
              <a:p>
                <a:r>
                  <a:rPr lang="en-US">
                    <a:noFill/>
                  </a:rPr>
                  <a:t> </a:t>
                </a:r>
              </a:p>
            </p:txBody>
          </p:sp>
        </mc:Fallback>
      </mc:AlternateContent>
      <p:sp>
        <p:nvSpPr>
          <p:cNvPr id="4" name="Slayt Numarası Yer Tutucusu 3"/>
          <p:cNvSpPr>
            <a:spLocks noGrp="1"/>
          </p:cNvSpPr>
          <p:nvPr>
            <p:ph type="sldNum" sz="quarter" idx="12"/>
          </p:nvPr>
        </p:nvSpPr>
        <p:spPr/>
        <p:txBody>
          <a:bodyPr/>
          <a:lstStyle/>
          <a:p>
            <a:fld id="{F302176B-0E47-46AC-8F43-DAB4B8A37D06}" type="slidenum">
              <a:rPr lang="tr-TR" smtClean="0"/>
              <a:pPr/>
              <a:t>26</a:t>
            </a:fld>
            <a:endParaRPr lang="tr-TR"/>
          </a:p>
        </p:txBody>
      </p:sp>
    </p:spTree>
    <p:extLst>
      <p:ext uri="{BB962C8B-B14F-4D97-AF65-F5344CB8AC3E}">
        <p14:creationId xmlns:p14="http://schemas.microsoft.com/office/powerpoint/2010/main" val="1933355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608974" y="764704"/>
                <a:ext cx="7926052" cy="5112568"/>
              </a:xfrm>
            </p:spPr>
            <p:txBody>
              <a:bodyPr>
                <a:normAutofit fontScale="92500"/>
              </a:bodyPr>
              <a:lstStyle/>
              <a:p>
                <a:pPr>
                  <a:buFont typeface="Wingdings" pitchFamily="2" charset="2"/>
                  <a:buChar char="ü"/>
                </a:pPr>
                <a:r>
                  <a:rPr lang="tr-TR" sz="2800" b="1" dirty="0">
                    <a:solidFill>
                      <a:schemeClr val="tx2"/>
                    </a:solidFill>
                  </a:rPr>
                  <a:t>Kaliforniya Boru Metodu</a:t>
                </a:r>
                <a:endParaRPr lang="tr-TR" sz="2800" dirty="0">
                  <a:solidFill>
                    <a:schemeClr val="tx2"/>
                  </a:solidFill>
                </a:endParaRPr>
              </a:p>
              <a:p>
                <a:pPr marL="0" indent="0" algn="just">
                  <a:lnSpc>
                    <a:spcPct val="150000"/>
                  </a:lnSpc>
                  <a:buNone/>
                </a:pPr>
                <a:r>
                  <a:rPr lang="tr-TR" sz="2700" b="1" dirty="0" smtClean="0"/>
                  <a:t>	Açık </a:t>
                </a:r>
                <a:r>
                  <a:rPr lang="tr-TR" sz="2700" b="1" dirty="0"/>
                  <a:t>veya kapalı kanallardaki küçük debiler, havaya açık olan ve kısmen dolu olarak akan kısa bir boruya çevrilmek suretiyle ölçülebilir.</a:t>
                </a:r>
              </a:p>
              <a:p>
                <a:pPr marL="0" indent="0">
                  <a:buNone/>
                </a:pPr>
                <a:r>
                  <a:rPr lang="tr-TR" sz="2800" b="1" dirty="0" smtClean="0"/>
                  <a:t>	Q=4,8</a:t>
                </a:r>
                <a:r>
                  <a:rPr lang="tr-TR" sz="2800" b="1" dirty="0"/>
                  <a:t>×(1-</a:t>
                </a:r>
                <a14:m>
                  <m:oMath xmlns:m="http://schemas.openxmlformats.org/officeDocument/2006/math">
                    <m:r>
                      <a:rPr lang="tr-TR" sz="2800" b="1">
                        <a:latin typeface="Cambria Math"/>
                      </a:rPr>
                      <m:t> </m:t>
                    </m:r>
                    <m:f>
                      <m:fPr>
                        <m:ctrlPr>
                          <a:rPr lang="tr-TR" sz="2800" b="1" i="1">
                            <a:latin typeface="Cambria Math" panose="02040503050406030204" pitchFamily="18" charset="0"/>
                          </a:rPr>
                        </m:ctrlPr>
                      </m:fPr>
                      <m:num>
                        <m:r>
                          <a:rPr lang="tr-TR" sz="2800" b="1" i="1">
                            <a:latin typeface="Cambria Math"/>
                          </a:rPr>
                          <m:t>𝒛</m:t>
                        </m:r>
                      </m:num>
                      <m:den>
                        <m:r>
                          <a:rPr lang="tr-TR" sz="2800" b="1">
                            <a:latin typeface="Cambria Math"/>
                          </a:rPr>
                          <m:t> </m:t>
                        </m:r>
                        <m:r>
                          <a:rPr lang="tr-TR" sz="2800" b="1" i="1">
                            <a:latin typeface="Cambria Math"/>
                          </a:rPr>
                          <m:t>𝑫</m:t>
                        </m:r>
                      </m:den>
                    </m:f>
                  </m:oMath>
                </a14:m>
                <a:r>
                  <a:rPr lang="tr-TR" sz="2800" b="1" dirty="0"/>
                  <a:t>)</a:t>
                </a:r>
                <a:r>
                  <a:rPr lang="tr-TR" sz="2800" b="1" baseline="30000" dirty="0" smtClean="0"/>
                  <a:t>1,88</a:t>
                </a:r>
                <a:r>
                  <a:rPr lang="tr-TR" sz="2800" b="1" dirty="0" smtClean="0"/>
                  <a:t>×D</a:t>
                </a:r>
                <a:r>
                  <a:rPr lang="tr-TR" sz="2800" b="1" baseline="30000" dirty="0" smtClean="0"/>
                  <a:t>2,48</a:t>
                </a:r>
              </a:p>
              <a:p>
                <a:pPr marL="0" indent="0" algn="just">
                  <a:lnSpc>
                    <a:spcPct val="150000"/>
                  </a:lnSpc>
                  <a:buNone/>
                </a:pPr>
                <a:r>
                  <a:rPr lang="tr-TR" sz="2700" b="1" dirty="0" smtClean="0"/>
                  <a:t>	</a:t>
                </a:r>
                <a:r>
                  <a:rPr lang="tr-TR" sz="2700" dirty="0" smtClean="0"/>
                  <a:t>Burada </a:t>
                </a:r>
                <a:r>
                  <a:rPr lang="tr-TR" sz="2700" dirty="0"/>
                  <a:t>Q debi, z boru çıkışında borunun iç yüzünün tepesi ile su yüzeyi arasında ölçülen mesafe, D borunun iç çapıdır. </a:t>
                </a:r>
              </a:p>
              <a:p>
                <a:pPr marL="0" indent="0" algn="ctr">
                  <a:lnSpc>
                    <a:spcPct val="150000"/>
                  </a:lnSpc>
                  <a:buNone/>
                </a:pPr>
                <a:endParaRPr lang="tr-TR" sz="3000" b="1"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608974" y="764704"/>
                <a:ext cx="7926052" cy="5112568"/>
              </a:xfrm>
              <a:blipFill rotWithShape="0">
                <a:blip r:embed="rId3"/>
                <a:stretch>
                  <a:fillRect l="-1308" t="-1073" r="-1231"/>
                </a:stretch>
              </a:blipFill>
            </p:spPr>
            <p:txBody>
              <a:bodyPr/>
              <a:lstStyle/>
              <a:p>
                <a:r>
                  <a:rPr lang="en-US">
                    <a:noFill/>
                  </a:rPr>
                  <a:t> </a:t>
                </a:r>
              </a:p>
            </p:txBody>
          </p:sp>
        </mc:Fallback>
      </mc:AlternateContent>
      <p:sp>
        <p:nvSpPr>
          <p:cNvPr id="2" name="Slayt Numarası Yer Tutucusu 1"/>
          <p:cNvSpPr>
            <a:spLocks noGrp="1"/>
          </p:cNvSpPr>
          <p:nvPr>
            <p:ph type="sldNum" sz="quarter" idx="12"/>
          </p:nvPr>
        </p:nvSpPr>
        <p:spPr/>
        <p:txBody>
          <a:bodyPr/>
          <a:lstStyle/>
          <a:p>
            <a:fld id="{F302176B-0E47-46AC-8F43-DAB4B8A37D06}" type="slidenum">
              <a:rPr lang="tr-TR" smtClean="0"/>
              <a:pPr/>
              <a:t>27</a:t>
            </a:fld>
            <a:endParaRPr lang="tr-TR"/>
          </a:p>
        </p:txBody>
      </p:sp>
    </p:spTree>
    <p:extLst>
      <p:ext uri="{BB962C8B-B14F-4D97-AF65-F5344CB8AC3E}">
        <p14:creationId xmlns:p14="http://schemas.microsoft.com/office/powerpoint/2010/main" val="806642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a:buFont typeface="Wingdings" pitchFamily="2" charset="2"/>
              <a:buChar char="ü"/>
            </a:pPr>
            <a:r>
              <a:rPr lang="tr-TR" sz="2800" b="1" dirty="0">
                <a:solidFill>
                  <a:schemeClr val="tx2"/>
                </a:solidFill>
              </a:rPr>
              <a:t>Yörünge Metodu</a:t>
            </a:r>
            <a:endParaRPr lang="tr-TR" sz="2800" dirty="0">
              <a:solidFill>
                <a:schemeClr val="tx2"/>
              </a:solidFill>
            </a:endParaRPr>
          </a:p>
          <a:p>
            <a:pPr marL="0" indent="0" algn="just">
              <a:lnSpc>
                <a:spcPct val="150000"/>
              </a:lnSpc>
              <a:buNone/>
            </a:pPr>
            <a:r>
              <a:rPr lang="tr-TR" sz="2400" b="1" dirty="0" smtClean="0"/>
              <a:t>	Bu </a:t>
            </a:r>
            <a:r>
              <a:rPr lang="tr-TR" sz="2400" b="1" dirty="0"/>
              <a:t>metot basit olarak borunun ağzından akan su jetinin yatay ve düşey koordinatlarının belirlenmesi esasına dayanır. Boru düşey veya yatay durabilir. Buradaki temel güçlük koordinatların doğru bir şekilde tespit edilmesidir.</a:t>
            </a:r>
          </a:p>
          <a:p>
            <a:pPr marL="0" indent="0" algn="just">
              <a:lnSpc>
                <a:spcPct val="150000"/>
              </a:lnSpc>
              <a:buNone/>
            </a:pPr>
            <a:r>
              <a:rPr lang="tr-TR" sz="2800" b="1" dirty="0" smtClean="0"/>
              <a:t>	</a:t>
            </a:r>
            <a:endParaRPr lang="tr-TR" sz="30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28</a:t>
            </a:fld>
            <a:endParaRPr lang="tr-TR"/>
          </a:p>
        </p:txBody>
      </p:sp>
      <p:pic>
        <p:nvPicPr>
          <p:cNvPr id="5" name="Resim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9808" y="3717032"/>
            <a:ext cx="3827009" cy="2654010"/>
          </a:xfrm>
          <a:prstGeom prst="rect">
            <a:avLst/>
          </a:prstGeom>
          <a:noFill/>
        </p:spPr>
      </p:pic>
      <mc:AlternateContent xmlns:mc="http://schemas.openxmlformats.org/markup-compatibility/2006" xmlns:a14="http://schemas.microsoft.com/office/drawing/2010/main">
        <mc:Choice Requires="a14">
          <p:sp>
            <p:nvSpPr>
              <p:cNvPr id="4" name="Dikdörtgen 3"/>
              <p:cNvSpPr/>
              <p:nvPr/>
            </p:nvSpPr>
            <p:spPr>
              <a:xfrm>
                <a:off x="683568" y="4653136"/>
                <a:ext cx="2954655" cy="698012"/>
              </a:xfrm>
              <a:prstGeom prst="rect">
                <a:avLst/>
              </a:prstGeom>
            </p:spPr>
            <p:txBody>
              <a:bodyPr wrap="none">
                <a:spAutoFit/>
              </a:bodyPr>
              <a:lstStyle/>
              <a:p>
                <a:r>
                  <a:rPr lang="tr-TR" sz="2400" b="1" dirty="0"/>
                  <a:t>Q=1,739×C×</a:t>
                </a:r>
                <a14:m>
                  <m:oMath xmlns:m="http://schemas.openxmlformats.org/officeDocument/2006/math">
                    <m:f>
                      <m:fPr>
                        <m:ctrlPr>
                          <a:rPr lang="tr-TR" sz="2400" b="1" i="1">
                            <a:latin typeface="Cambria Math" panose="02040503050406030204" pitchFamily="18" charset="0"/>
                          </a:rPr>
                        </m:ctrlPr>
                      </m:fPr>
                      <m:num>
                        <m:sSup>
                          <m:sSupPr>
                            <m:ctrlPr>
                              <a:rPr lang="tr-TR" sz="2400" b="1" i="1">
                                <a:latin typeface="Cambria Math" panose="02040503050406030204" pitchFamily="18" charset="0"/>
                              </a:rPr>
                            </m:ctrlPr>
                          </m:sSupPr>
                          <m:e>
                            <m:r>
                              <a:rPr lang="tr-TR" sz="2400" b="1" i="1">
                                <a:latin typeface="Cambria Math"/>
                              </a:rPr>
                              <m:t>𝑫</m:t>
                            </m:r>
                          </m:e>
                          <m:sup>
                            <m:r>
                              <a:rPr lang="tr-TR" sz="2400" b="1" i="1">
                                <a:latin typeface="Cambria Math"/>
                              </a:rPr>
                              <m:t>𝟐</m:t>
                            </m:r>
                          </m:sup>
                        </m:sSup>
                        <m:r>
                          <a:rPr lang="tr-TR" sz="2400" b="1" i="1">
                            <a:latin typeface="Cambria Math"/>
                          </a:rPr>
                          <m:t>𝑿</m:t>
                        </m:r>
                      </m:num>
                      <m:den>
                        <m:rad>
                          <m:radPr>
                            <m:degHide m:val="on"/>
                            <m:ctrlPr>
                              <a:rPr lang="tr-TR" sz="2400" b="1" i="1">
                                <a:latin typeface="Cambria Math" panose="02040503050406030204" pitchFamily="18" charset="0"/>
                              </a:rPr>
                            </m:ctrlPr>
                          </m:radPr>
                          <m:deg/>
                          <m:e>
                            <m:r>
                              <a:rPr lang="tr-TR" sz="2400" b="1" i="1">
                                <a:latin typeface="Cambria Math"/>
                              </a:rPr>
                              <m:t>𝒀</m:t>
                            </m:r>
                          </m:e>
                        </m:rad>
                      </m:den>
                    </m:f>
                  </m:oMath>
                </a14:m>
                <a:r>
                  <a:rPr lang="tr-TR" sz="2400" b="1" dirty="0"/>
                  <a:t>	</a:t>
                </a:r>
                <a:endParaRPr lang="tr-TR" sz="2800" b="1" dirty="0"/>
              </a:p>
            </p:txBody>
          </p:sp>
        </mc:Choice>
        <mc:Fallback xmlns="">
          <p:sp>
            <p:nvSpPr>
              <p:cNvPr id="4" name="Dikdörtgen 3"/>
              <p:cNvSpPr>
                <a:spLocks noRot="1" noChangeAspect="1" noMove="1" noResize="1" noEditPoints="1" noAdjustHandles="1" noChangeArrowheads="1" noChangeShapeType="1" noTextEdit="1"/>
              </p:cNvSpPr>
              <p:nvPr/>
            </p:nvSpPr>
            <p:spPr>
              <a:xfrm>
                <a:off x="683568" y="4653136"/>
                <a:ext cx="2954655" cy="698012"/>
              </a:xfrm>
              <a:prstGeom prst="rect">
                <a:avLst/>
              </a:prstGeom>
              <a:blipFill rotWithShape="0">
                <a:blip r:embed="rId4"/>
                <a:stretch>
                  <a:fillRect l="-3093" b="-4348"/>
                </a:stretch>
              </a:blipFill>
            </p:spPr>
            <p:txBody>
              <a:bodyPr/>
              <a:lstStyle/>
              <a:p>
                <a:r>
                  <a:rPr lang="en-US">
                    <a:noFill/>
                  </a:rPr>
                  <a:t> </a:t>
                </a:r>
              </a:p>
            </p:txBody>
          </p:sp>
        </mc:Fallback>
      </mc:AlternateContent>
    </p:spTree>
    <p:extLst>
      <p:ext uri="{BB962C8B-B14F-4D97-AF65-F5344CB8AC3E}">
        <p14:creationId xmlns:p14="http://schemas.microsoft.com/office/powerpoint/2010/main" val="7823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nSpc>
                <a:spcPct val="150000"/>
              </a:lnSpc>
              <a:buNone/>
            </a:pPr>
            <a:r>
              <a:rPr lang="tr-TR" sz="2800" b="1" dirty="0"/>
              <a:t>3</a:t>
            </a:r>
            <a:r>
              <a:rPr lang="tr-TR" sz="2800" b="1" dirty="0" smtClean="0"/>
              <a:t>.SAVAKLAR</a:t>
            </a:r>
          </a:p>
          <a:p>
            <a:pPr marL="0" indent="0" algn="just">
              <a:lnSpc>
                <a:spcPct val="150000"/>
              </a:lnSpc>
              <a:buNone/>
            </a:pPr>
            <a:r>
              <a:rPr lang="tr-TR" sz="2700" b="1" dirty="0" smtClean="0"/>
              <a:t>	Savaklar</a:t>
            </a:r>
            <a:r>
              <a:rPr lang="tr-TR" sz="2700" b="1" dirty="0"/>
              <a:t>; herhangi bir açık kanal üzerinde, akışa karşı inşa edilmiş, üzerinden veya düzgün geometrik şekilli açıklığı içinden suyu akıtan bir engel olarak tanımlanabilir.  Savaklar, düşey düzlemde akışı büzerek akış rejimini değiştirirler.</a:t>
            </a:r>
          </a:p>
          <a:p>
            <a:pPr marL="0" indent="0" algn="just">
              <a:lnSpc>
                <a:spcPct val="150000"/>
              </a:lnSpc>
              <a:buNone/>
            </a:pPr>
            <a:endParaRPr lang="tr-TR" sz="30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29</a:t>
            </a:fld>
            <a:endParaRPr lang="tr-TR"/>
          </a:p>
        </p:txBody>
      </p:sp>
    </p:spTree>
    <p:extLst>
      <p:ext uri="{BB962C8B-B14F-4D97-AF65-F5344CB8AC3E}">
        <p14:creationId xmlns:p14="http://schemas.microsoft.com/office/powerpoint/2010/main" val="3697680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lnSpcReduction="10000"/>
          </a:bodyPr>
          <a:lstStyle/>
          <a:p>
            <a:pPr marL="0" indent="0" algn="just">
              <a:lnSpc>
                <a:spcPct val="150000"/>
              </a:lnSpc>
              <a:buNone/>
            </a:pPr>
            <a:r>
              <a:rPr lang="tr-TR" sz="2700" b="1" dirty="0" smtClean="0"/>
              <a:t>	Savaklar </a:t>
            </a:r>
            <a:r>
              <a:rPr lang="tr-TR" sz="2700" b="1" dirty="0"/>
              <a:t>uygun inşa edildiğinde, debiyi basit ve güvenilir olarak belirlerler. Savak </a:t>
            </a:r>
            <a:r>
              <a:rPr lang="tr-TR" sz="2700" b="1" dirty="0" smtClean="0"/>
              <a:t>ile </a:t>
            </a:r>
            <a:r>
              <a:rPr lang="tr-TR" sz="2700" b="1" dirty="0"/>
              <a:t>debi ölçmek için; sadece savak havuzundaki akımın üst yüzeyi ve savak </a:t>
            </a:r>
            <a:r>
              <a:rPr lang="tr-TR" sz="2700" b="1" dirty="0" err="1"/>
              <a:t>kreti</a:t>
            </a:r>
            <a:r>
              <a:rPr lang="tr-TR" sz="2700" b="1" dirty="0"/>
              <a:t> arasındaki düşey mesafeyi (savak yükü) ölçmek yeterlidir. Ölçülen bu mesafe o şekil ve ölçüdeki savak için bulunmuş olan formülde ya da düzenlenmiş olan tablodaki yerine konulduğunda debi kolayca bulunur.</a:t>
            </a:r>
          </a:p>
          <a:p>
            <a:pPr marL="0" indent="0" algn="ctr">
              <a:lnSpc>
                <a:spcPct val="150000"/>
              </a:lnSpc>
              <a:buNone/>
            </a:pPr>
            <a:endParaRPr lang="tr-TR" sz="30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30</a:t>
            </a:fld>
            <a:endParaRPr lang="tr-TR"/>
          </a:p>
        </p:txBody>
      </p:sp>
    </p:spTree>
    <p:extLst>
      <p:ext uri="{BB962C8B-B14F-4D97-AF65-F5344CB8AC3E}">
        <p14:creationId xmlns:p14="http://schemas.microsoft.com/office/powerpoint/2010/main" val="3822906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algn="ctr">
              <a:lnSpc>
                <a:spcPct val="150000"/>
              </a:lnSpc>
              <a:buFont typeface="Wingdings" pitchFamily="2" charset="2"/>
              <a:buChar char="Ø"/>
            </a:pPr>
            <a:r>
              <a:rPr lang="tr-TR" sz="2800" b="1" dirty="0" smtClean="0"/>
              <a:t>Düşey </a:t>
            </a:r>
            <a:r>
              <a:rPr lang="tr-TR" sz="2800" b="1" dirty="0"/>
              <a:t>Eksende Daraltmalı </a:t>
            </a:r>
            <a:r>
              <a:rPr lang="tr-TR" sz="2800" b="1" dirty="0" smtClean="0"/>
              <a:t>Savaklar</a:t>
            </a:r>
          </a:p>
          <a:p>
            <a:pPr algn="ctr">
              <a:lnSpc>
                <a:spcPct val="150000"/>
              </a:lnSpc>
              <a:buFont typeface="Wingdings" pitchFamily="2" charset="2"/>
              <a:buChar char="Ø"/>
            </a:pPr>
            <a:r>
              <a:rPr lang="tr-TR" sz="2800" b="1" dirty="0"/>
              <a:t>Yatay Eksende Daraltmalı </a:t>
            </a:r>
            <a:r>
              <a:rPr lang="tr-TR" sz="2800" b="1" dirty="0" smtClean="0"/>
              <a:t>Savaklar</a:t>
            </a:r>
          </a:p>
          <a:p>
            <a:pPr marL="0" indent="0" algn="just">
              <a:lnSpc>
                <a:spcPct val="150000"/>
              </a:lnSpc>
              <a:buNone/>
            </a:pPr>
            <a:endParaRPr lang="tr-TR" sz="3000" b="1" dirty="0"/>
          </a:p>
        </p:txBody>
      </p:sp>
      <p:pic>
        <p:nvPicPr>
          <p:cNvPr id="2" name="Picture 2" descr="C:\Users\ex\Downloads\Documents\fotolar\Adsı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207" y="2852936"/>
            <a:ext cx="7236804" cy="3168352"/>
          </a:xfrm>
          <a:prstGeom prst="rect">
            <a:avLst/>
          </a:prstGeom>
          <a:noFill/>
          <a:extLst>
            <a:ext uri="{909E8E84-426E-40DD-AFC4-6F175D3DCCD1}">
              <a14:hiddenFill xmlns:a14="http://schemas.microsoft.com/office/drawing/2010/main">
                <a:solidFill>
                  <a:srgbClr val="FFFFFF"/>
                </a:solidFill>
              </a14:hiddenFill>
            </a:ext>
          </a:extLst>
        </p:spPr>
      </p:pic>
      <p:sp>
        <p:nvSpPr>
          <p:cNvPr id="4" name="Slayt Numarası Yer Tutucusu 3"/>
          <p:cNvSpPr>
            <a:spLocks noGrp="1"/>
          </p:cNvSpPr>
          <p:nvPr>
            <p:ph type="sldNum" sz="quarter" idx="12"/>
          </p:nvPr>
        </p:nvSpPr>
        <p:spPr/>
        <p:txBody>
          <a:bodyPr/>
          <a:lstStyle/>
          <a:p>
            <a:fld id="{F302176B-0E47-46AC-8F43-DAB4B8A37D06}" type="slidenum">
              <a:rPr lang="tr-TR" smtClean="0"/>
              <a:pPr/>
              <a:t>31</a:t>
            </a:fld>
            <a:endParaRPr lang="tr-TR"/>
          </a:p>
        </p:txBody>
      </p:sp>
    </p:spTree>
    <p:extLst>
      <p:ext uri="{BB962C8B-B14F-4D97-AF65-F5344CB8AC3E}">
        <p14:creationId xmlns:p14="http://schemas.microsoft.com/office/powerpoint/2010/main" val="3805965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ex\Desktop\TOPLAMA\tezim\resim\145.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17088" y="380793"/>
            <a:ext cx="2592288" cy="347745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ex\Desktop\TOPLAMA\tezim\resim\443d45b432d6d86da026409983bf45f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3132966"/>
            <a:ext cx="3456384" cy="33923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5429" y="4020140"/>
            <a:ext cx="3446571" cy="2538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descr="C:\Users\ex\Desktop\TOPLAMA\tezim\resim\V-notch.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20759" y="380793"/>
            <a:ext cx="3299103" cy="2472143"/>
          </a:xfrm>
          <a:prstGeom prst="rect">
            <a:avLst/>
          </a:prstGeom>
          <a:noFill/>
          <a:extLst>
            <a:ext uri="{909E8E84-426E-40DD-AFC4-6F175D3DCCD1}">
              <a14:hiddenFill xmlns:a14="http://schemas.microsoft.com/office/drawing/2010/main">
                <a:solidFill>
                  <a:srgbClr val="FFFFFF"/>
                </a:solidFill>
              </a14:hiddenFill>
            </a:ext>
          </a:extLst>
        </p:spPr>
      </p:pic>
      <p:sp>
        <p:nvSpPr>
          <p:cNvPr id="2" name="Slayt Numarası Yer Tutucusu 1"/>
          <p:cNvSpPr>
            <a:spLocks noGrp="1"/>
          </p:cNvSpPr>
          <p:nvPr>
            <p:ph type="sldNum" sz="quarter" idx="12"/>
          </p:nvPr>
        </p:nvSpPr>
        <p:spPr/>
        <p:txBody>
          <a:bodyPr/>
          <a:lstStyle/>
          <a:p>
            <a:fld id="{F302176B-0E47-46AC-8F43-DAB4B8A37D06}" type="slidenum">
              <a:rPr lang="tr-TR" smtClean="0"/>
              <a:pPr/>
              <a:t>32</a:t>
            </a:fld>
            <a:endParaRPr lang="tr-TR"/>
          </a:p>
        </p:txBody>
      </p:sp>
    </p:spTree>
    <p:extLst>
      <p:ext uri="{BB962C8B-B14F-4D97-AF65-F5344CB8AC3E}">
        <p14:creationId xmlns:p14="http://schemas.microsoft.com/office/powerpoint/2010/main" val="21892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ctr">
              <a:lnSpc>
                <a:spcPct val="150000"/>
              </a:lnSpc>
              <a:buNone/>
            </a:pPr>
            <a:r>
              <a:rPr lang="tr-TR" sz="2800" b="1" dirty="0">
                <a:solidFill>
                  <a:srgbClr val="002060"/>
                </a:solidFill>
              </a:rPr>
              <a:t>Düşey Eksende Daraltmalı </a:t>
            </a:r>
            <a:r>
              <a:rPr lang="tr-TR" sz="2800" b="1" dirty="0" smtClean="0">
                <a:solidFill>
                  <a:srgbClr val="002060"/>
                </a:solidFill>
              </a:rPr>
              <a:t>Savaklar</a:t>
            </a:r>
          </a:p>
          <a:p>
            <a:pPr marL="0" indent="0" algn="ctr">
              <a:lnSpc>
                <a:spcPct val="150000"/>
              </a:lnSpc>
              <a:buNone/>
            </a:pPr>
            <a:endParaRPr lang="tr-TR" sz="2700" b="1" dirty="0" smtClean="0"/>
          </a:p>
          <a:p>
            <a:pPr marL="914400" lvl="2" indent="0">
              <a:lnSpc>
                <a:spcPct val="150000"/>
              </a:lnSpc>
              <a:buNone/>
            </a:pPr>
            <a:r>
              <a:rPr lang="tr-TR" sz="2700" b="1" dirty="0" smtClean="0"/>
              <a:t>1. Standart tam büzülmeli dikdörtgen savak</a:t>
            </a:r>
            <a:endParaRPr lang="tr-TR" sz="2700" b="1" dirty="0"/>
          </a:p>
          <a:p>
            <a:pPr marL="914400" lvl="2" indent="0">
              <a:lnSpc>
                <a:spcPct val="150000"/>
              </a:lnSpc>
              <a:buNone/>
            </a:pPr>
            <a:r>
              <a:rPr lang="tr-TR" sz="2700" b="1" dirty="0" smtClean="0"/>
              <a:t>2. Standart </a:t>
            </a:r>
            <a:r>
              <a:rPr lang="tr-TR" sz="2700" b="1" dirty="0"/>
              <a:t>yan </a:t>
            </a:r>
            <a:r>
              <a:rPr lang="tr-TR" sz="2700" b="1" dirty="0" err="1"/>
              <a:t>büzülmesiz</a:t>
            </a:r>
            <a:r>
              <a:rPr lang="tr-TR" sz="2700" b="1" dirty="0"/>
              <a:t> dikdörtgen savak</a:t>
            </a:r>
          </a:p>
          <a:p>
            <a:pPr marL="914400" lvl="2" indent="0">
              <a:lnSpc>
                <a:spcPct val="150000"/>
              </a:lnSpc>
              <a:buNone/>
            </a:pPr>
            <a:r>
              <a:rPr lang="tr-TR" sz="2700" b="1" dirty="0" smtClean="0"/>
              <a:t>3. Standart </a:t>
            </a:r>
            <a:r>
              <a:rPr lang="tr-TR" sz="2700" b="1" dirty="0" err="1"/>
              <a:t>Cipolletti</a:t>
            </a:r>
            <a:r>
              <a:rPr lang="tr-TR" sz="2700" b="1" dirty="0"/>
              <a:t> (Yamuk, Trapez) savak</a:t>
            </a:r>
          </a:p>
          <a:p>
            <a:pPr marL="914400" lvl="2" indent="0">
              <a:lnSpc>
                <a:spcPct val="150000"/>
              </a:lnSpc>
              <a:buNone/>
            </a:pPr>
            <a:r>
              <a:rPr lang="tr-TR" sz="2700" b="1" dirty="0" smtClean="0"/>
              <a:t>4. Standart </a:t>
            </a:r>
            <a:r>
              <a:rPr lang="tr-TR" sz="2700" b="1" dirty="0"/>
              <a:t>dik açılı (V) üçgen savak</a:t>
            </a:r>
          </a:p>
          <a:p>
            <a:pPr marL="0" indent="0" algn="ctr">
              <a:lnSpc>
                <a:spcPct val="150000"/>
              </a:lnSpc>
              <a:buNone/>
            </a:pPr>
            <a:endParaRPr lang="tr-TR" sz="30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33</a:t>
            </a:fld>
            <a:endParaRPr lang="tr-TR"/>
          </a:p>
        </p:txBody>
      </p:sp>
    </p:spTree>
    <p:extLst>
      <p:ext uri="{BB962C8B-B14F-4D97-AF65-F5344CB8AC3E}">
        <p14:creationId xmlns:p14="http://schemas.microsoft.com/office/powerpoint/2010/main" val="884014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548680"/>
            <a:ext cx="8229600" cy="5577483"/>
          </a:xfrm>
        </p:spPr>
        <p:txBody>
          <a:bodyPr>
            <a:normAutofit/>
          </a:bodyPr>
          <a:lstStyle/>
          <a:p>
            <a:pPr marL="0" indent="0" algn="just">
              <a:lnSpc>
                <a:spcPct val="150000"/>
              </a:lnSpc>
              <a:buNone/>
            </a:pPr>
            <a:r>
              <a:rPr lang="tr-TR" sz="2800" b="1" dirty="0" smtClean="0">
                <a:solidFill>
                  <a:srgbClr val="C00000"/>
                </a:solidFill>
              </a:rPr>
              <a:t>	1. Standart </a:t>
            </a:r>
            <a:r>
              <a:rPr lang="tr-TR" sz="2800" b="1" dirty="0">
                <a:solidFill>
                  <a:srgbClr val="C00000"/>
                </a:solidFill>
              </a:rPr>
              <a:t>Tam Büzülmeli Dikdörtgen Savak</a:t>
            </a:r>
          </a:p>
        </p:txBody>
      </p:sp>
      <p:pic>
        <p:nvPicPr>
          <p:cNvPr id="3074" name="Picture 2" descr="D:\resim\weir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8616" y="4149080"/>
            <a:ext cx="3240360" cy="2448272"/>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98616" y="1528339"/>
            <a:ext cx="3240360" cy="2448272"/>
          </a:xfrm>
          <a:prstGeom prst="rect">
            <a:avLst/>
          </a:prstGeom>
          <a:noFill/>
        </p:spPr>
      </p:pic>
      <p:pic>
        <p:nvPicPr>
          <p:cNvPr id="7" name="Resim 6" descr="C:\Users\ex\Desktop\resim\rectangular_weir.gi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260" y="1516654"/>
            <a:ext cx="3259224" cy="2279987"/>
          </a:xfrm>
          <a:prstGeom prst="rect">
            <a:avLst/>
          </a:prstGeom>
          <a:noFill/>
          <a:ln>
            <a:noFill/>
          </a:ln>
        </p:spPr>
      </p:pic>
      <p:sp>
        <p:nvSpPr>
          <p:cNvPr id="2" name="Dikdörtgen 1"/>
          <p:cNvSpPr/>
          <p:nvPr/>
        </p:nvSpPr>
        <p:spPr>
          <a:xfrm>
            <a:off x="815259" y="4293096"/>
            <a:ext cx="3241593" cy="461665"/>
          </a:xfrm>
          <a:prstGeom prst="rect">
            <a:avLst/>
          </a:prstGeom>
        </p:spPr>
        <p:txBody>
          <a:bodyPr wrap="none">
            <a:spAutoFit/>
          </a:bodyPr>
          <a:lstStyle/>
          <a:p>
            <a:r>
              <a:rPr lang="tr-TR" sz="2400" b="1" dirty="0"/>
              <a:t>Q= 1838,4×(L-0,2H)×H</a:t>
            </a:r>
            <a:r>
              <a:rPr lang="tr-TR" sz="2400" b="1" baseline="30000" dirty="0"/>
              <a:t>1,5</a:t>
            </a:r>
            <a:endParaRPr lang="tr-TR" sz="2400" b="1" dirty="0"/>
          </a:p>
        </p:txBody>
      </p:sp>
      <p:sp>
        <p:nvSpPr>
          <p:cNvPr id="4" name="Dikdörtgen 3"/>
          <p:cNvSpPr/>
          <p:nvPr/>
        </p:nvSpPr>
        <p:spPr>
          <a:xfrm>
            <a:off x="834124" y="4900284"/>
            <a:ext cx="3240360" cy="1697068"/>
          </a:xfrm>
          <a:prstGeom prst="rect">
            <a:avLst/>
          </a:prstGeom>
        </p:spPr>
        <p:txBody>
          <a:bodyPr wrap="square">
            <a:spAutoFit/>
          </a:bodyPr>
          <a:lstStyle/>
          <a:p>
            <a:pPr>
              <a:lnSpc>
                <a:spcPct val="150000"/>
              </a:lnSpc>
            </a:pPr>
            <a:r>
              <a:rPr lang="tr-TR" sz="2400" b="1" dirty="0"/>
              <a:t>Q= Debi (l/s)</a:t>
            </a:r>
          </a:p>
          <a:p>
            <a:pPr>
              <a:lnSpc>
                <a:spcPct val="150000"/>
              </a:lnSpc>
            </a:pPr>
            <a:r>
              <a:rPr lang="tr-TR" sz="2400" b="1" dirty="0"/>
              <a:t>L= </a:t>
            </a:r>
            <a:r>
              <a:rPr lang="tr-TR" sz="2400" b="1" dirty="0" err="1"/>
              <a:t>Kret</a:t>
            </a:r>
            <a:r>
              <a:rPr lang="tr-TR" sz="2400" b="1" dirty="0"/>
              <a:t> uzunluğu (m)</a:t>
            </a:r>
          </a:p>
          <a:p>
            <a:pPr>
              <a:lnSpc>
                <a:spcPct val="150000"/>
              </a:lnSpc>
            </a:pPr>
            <a:r>
              <a:rPr lang="tr-TR" sz="2400" b="1" dirty="0"/>
              <a:t>H= Savak yükü (m)</a:t>
            </a:r>
          </a:p>
        </p:txBody>
      </p:sp>
      <p:sp>
        <p:nvSpPr>
          <p:cNvPr id="5" name="Slayt Numarası Yer Tutucusu 4"/>
          <p:cNvSpPr>
            <a:spLocks noGrp="1"/>
          </p:cNvSpPr>
          <p:nvPr>
            <p:ph type="sldNum" sz="quarter" idx="12"/>
          </p:nvPr>
        </p:nvSpPr>
        <p:spPr/>
        <p:txBody>
          <a:bodyPr/>
          <a:lstStyle/>
          <a:p>
            <a:fld id="{F302176B-0E47-46AC-8F43-DAB4B8A37D06}" type="slidenum">
              <a:rPr lang="tr-TR" smtClean="0"/>
              <a:pPr/>
              <a:t>34</a:t>
            </a:fld>
            <a:endParaRPr lang="tr-TR"/>
          </a:p>
        </p:txBody>
      </p:sp>
    </p:spTree>
    <p:extLst>
      <p:ext uri="{BB962C8B-B14F-4D97-AF65-F5344CB8AC3E}">
        <p14:creationId xmlns:p14="http://schemas.microsoft.com/office/powerpoint/2010/main" val="121564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İçerik Yer Tutucusu 3"/>
          <p:cNvGraphicFramePr>
            <a:graphicFrameLocks noGrp="1"/>
          </p:cNvGraphicFramePr>
          <p:nvPr>
            <p:ph idx="1"/>
            <p:extLst/>
          </p:nvPr>
        </p:nvGraphicFramePr>
        <p:xfrm>
          <a:off x="457200" y="1052736"/>
          <a:ext cx="8229600" cy="5577012"/>
        </p:xfrm>
        <a:graphic>
          <a:graphicData uri="http://schemas.openxmlformats.org/drawingml/2006/chart">
            <c:chart xmlns:c="http://schemas.openxmlformats.org/drawingml/2006/chart" xmlns:r="http://schemas.openxmlformats.org/officeDocument/2006/relationships" r:id="rId3"/>
          </a:graphicData>
        </a:graphic>
      </p:graphicFrame>
      <p:sp>
        <p:nvSpPr>
          <p:cNvPr id="2" name="Metin kutusu 1"/>
          <p:cNvSpPr txBox="1"/>
          <p:nvPr/>
        </p:nvSpPr>
        <p:spPr>
          <a:xfrm>
            <a:off x="827584" y="260648"/>
            <a:ext cx="7848872" cy="369332"/>
          </a:xfrm>
          <a:prstGeom prst="rect">
            <a:avLst/>
          </a:prstGeom>
          <a:noFill/>
        </p:spPr>
        <p:txBody>
          <a:bodyPr wrap="square" rtlCol="0">
            <a:spAutoFit/>
          </a:bodyPr>
          <a:lstStyle/>
          <a:p>
            <a:r>
              <a:rPr lang="tr-TR" b="1" dirty="0">
                <a:solidFill>
                  <a:srgbClr val="002060"/>
                </a:solidFill>
              </a:rPr>
              <a:t>Tam büzülmeli dikdörtgen savakta yüklere göre </a:t>
            </a:r>
            <a:r>
              <a:rPr lang="tr-TR" b="1" dirty="0" err="1">
                <a:solidFill>
                  <a:srgbClr val="002060"/>
                </a:solidFill>
              </a:rPr>
              <a:t>kret</a:t>
            </a:r>
            <a:r>
              <a:rPr lang="tr-TR" b="1" dirty="0">
                <a:solidFill>
                  <a:srgbClr val="002060"/>
                </a:solidFill>
              </a:rPr>
              <a:t> uzunluğu debi ilişkisi</a:t>
            </a:r>
          </a:p>
        </p:txBody>
      </p:sp>
      <p:cxnSp>
        <p:nvCxnSpPr>
          <p:cNvPr id="5" name="Düz Ok Bağlayıcısı 4"/>
          <p:cNvCxnSpPr/>
          <p:nvPr/>
        </p:nvCxnSpPr>
        <p:spPr>
          <a:xfrm flipV="1">
            <a:off x="5940152" y="2924944"/>
            <a:ext cx="0" cy="223224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Düz Ok Bağlayıcısı 6"/>
          <p:cNvCxnSpPr/>
          <p:nvPr/>
        </p:nvCxnSpPr>
        <p:spPr>
          <a:xfrm flipH="1">
            <a:off x="1187624" y="2924944"/>
            <a:ext cx="475252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5652120" y="6121006"/>
            <a:ext cx="57606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pPr/>
              <a:t>35</a:t>
            </a:fld>
            <a:endParaRPr lang="tr-TR"/>
          </a:p>
        </p:txBody>
      </p:sp>
    </p:spTree>
    <p:extLst>
      <p:ext uri="{BB962C8B-B14F-4D97-AF65-F5344CB8AC3E}">
        <p14:creationId xmlns:p14="http://schemas.microsoft.com/office/powerpoint/2010/main" val="1425679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23"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800" b="1" dirty="0" smtClean="0">
                <a:solidFill>
                  <a:srgbClr val="C00000"/>
                </a:solidFill>
              </a:rPr>
              <a:t>	2. Standart </a:t>
            </a:r>
            <a:r>
              <a:rPr lang="tr-TR" sz="2800" b="1" dirty="0">
                <a:solidFill>
                  <a:srgbClr val="C00000"/>
                </a:solidFill>
              </a:rPr>
              <a:t>Yan </a:t>
            </a:r>
            <a:r>
              <a:rPr lang="tr-TR" sz="2800" b="1" dirty="0" err="1" smtClean="0">
                <a:solidFill>
                  <a:srgbClr val="C00000"/>
                </a:solidFill>
              </a:rPr>
              <a:t>Büzülmesiz</a:t>
            </a:r>
            <a:r>
              <a:rPr lang="tr-TR" sz="2800" b="1" dirty="0" smtClean="0">
                <a:solidFill>
                  <a:srgbClr val="C00000"/>
                </a:solidFill>
              </a:rPr>
              <a:t> </a:t>
            </a:r>
            <a:r>
              <a:rPr lang="tr-TR" sz="2800" b="1" dirty="0">
                <a:solidFill>
                  <a:srgbClr val="C00000"/>
                </a:solidFill>
              </a:rPr>
              <a:t>Dikdörtgen </a:t>
            </a:r>
            <a:r>
              <a:rPr lang="tr-TR" sz="2800" b="1" dirty="0" smtClean="0">
                <a:solidFill>
                  <a:srgbClr val="C00000"/>
                </a:solidFill>
              </a:rPr>
              <a:t>Savaklar</a:t>
            </a:r>
          </a:p>
          <a:p>
            <a:pPr marL="0" indent="0" algn="just">
              <a:lnSpc>
                <a:spcPct val="150000"/>
              </a:lnSpc>
              <a:buNone/>
            </a:pPr>
            <a:r>
              <a:rPr lang="tr-TR" sz="2700" b="1" dirty="0" smtClean="0"/>
              <a:t>	Bu </a:t>
            </a:r>
            <a:r>
              <a:rPr lang="tr-TR" sz="2700" b="1" dirty="0"/>
              <a:t>tip savaklarda </a:t>
            </a:r>
            <a:r>
              <a:rPr lang="tr-TR" sz="2700" b="1" dirty="0" err="1"/>
              <a:t>kret</a:t>
            </a:r>
            <a:r>
              <a:rPr lang="tr-TR" sz="2700" b="1" dirty="0"/>
              <a:t>, yaklaşım kanalı tabanı üzerine yerleştirilmiş ince bir plaktan ibarettir. Yanlar, yaklaşım kanalının kenarları olup, herhangi bir büzülme söz konusu değildir</a:t>
            </a:r>
            <a:r>
              <a:rPr lang="tr-TR" sz="2700" b="1" dirty="0" smtClean="0"/>
              <a:t>.</a:t>
            </a:r>
          </a:p>
          <a:p>
            <a:pPr marL="0" indent="0" algn="just">
              <a:lnSpc>
                <a:spcPct val="150000"/>
              </a:lnSpc>
              <a:buNone/>
            </a:pPr>
            <a:r>
              <a:rPr lang="tr-TR" sz="2700" b="1" dirty="0" smtClean="0"/>
              <a:t>	</a:t>
            </a:r>
            <a:endParaRPr lang="tr-TR" sz="27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36</a:t>
            </a:fld>
            <a:endParaRPr lang="tr-TR"/>
          </a:p>
        </p:txBody>
      </p:sp>
      <p:pic>
        <p:nvPicPr>
          <p:cNvPr id="5" name="Picture 3" descr="D:\resim\weir1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864" y="4005064"/>
            <a:ext cx="4464496"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109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resim\krokodil_copy.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620688"/>
            <a:ext cx="4140370" cy="2304256"/>
          </a:xfrm>
          <a:prstGeom prst="rect">
            <a:avLst/>
          </a:prstGeom>
          <a:noFill/>
          <a:ln>
            <a:noFill/>
          </a:ln>
        </p:spPr>
      </p:pic>
      <p:pic>
        <p:nvPicPr>
          <p:cNvPr id="3076" name="Picture 4" descr="C:\Users\ex\Desktop\TOPLAMA\tezim\resim\VertederoenelrioSegur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3181852"/>
            <a:ext cx="4264106" cy="295133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014041" y="1916832"/>
            <a:ext cx="2741456" cy="523220"/>
          </a:xfrm>
          <a:prstGeom prst="rect">
            <a:avLst/>
          </a:prstGeom>
        </p:spPr>
        <p:txBody>
          <a:bodyPr wrap="none">
            <a:spAutoFit/>
          </a:bodyPr>
          <a:lstStyle/>
          <a:p>
            <a:r>
              <a:rPr lang="tr-TR" sz="2800" b="1" dirty="0"/>
              <a:t>Q= 1838,4×L×H</a:t>
            </a:r>
            <a:r>
              <a:rPr lang="tr-TR" sz="2800" b="1" baseline="30000" dirty="0"/>
              <a:t>1,5</a:t>
            </a:r>
            <a:endParaRPr lang="tr-TR" sz="2800" b="1" dirty="0"/>
          </a:p>
        </p:txBody>
      </p:sp>
      <p:sp>
        <p:nvSpPr>
          <p:cNvPr id="5" name="Dikdörtgen 4"/>
          <p:cNvSpPr/>
          <p:nvPr/>
        </p:nvSpPr>
        <p:spPr>
          <a:xfrm>
            <a:off x="875954" y="3202634"/>
            <a:ext cx="3017631" cy="1697068"/>
          </a:xfrm>
          <a:prstGeom prst="rect">
            <a:avLst/>
          </a:prstGeom>
        </p:spPr>
        <p:txBody>
          <a:bodyPr wrap="square">
            <a:spAutoFit/>
          </a:bodyPr>
          <a:lstStyle/>
          <a:p>
            <a:pPr>
              <a:lnSpc>
                <a:spcPct val="150000"/>
              </a:lnSpc>
            </a:pPr>
            <a:r>
              <a:rPr lang="tr-TR" sz="2400" b="1" dirty="0"/>
              <a:t>Q= Debi (l/s)</a:t>
            </a:r>
          </a:p>
          <a:p>
            <a:pPr>
              <a:lnSpc>
                <a:spcPct val="150000"/>
              </a:lnSpc>
            </a:pPr>
            <a:r>
              <a:rPr lang="tr-TR" sz="2400" b="1" dirty="0"/>
              <a:t>L= </a:t>
            </a:r>
            <a:r>
              <a:rPr lang="tr-TR" sz="2400" b="1" dirty="0" err="1"/>
              <a:t>Kret</a:t>
            </a:r>
            <a:r>
              <a:rPr lang="tr-TR" sz="2400" b="1" dirty="0"/>
              <a:t> uzunluğu (m)</a:t>
            </a:r>
          </a:p>
          <a:p>
            <a:pPr>
              <a:lnSpc>
                <a:spcPct val="150000"/>
              </a:lnSpc>
            </a:pPr>
            <a:r>
              <a:rPr lang="tr-TR" sz="2400" b="1" dirty="0"/>
              <a:t>H= Savak yükü (m)</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37</a:t>
            </a:fld>
            <a:endParaRPr lang="tr-TR"/>
          </a:p>
        </p:txBody>
      </p:sp>
    </p:spTree>
    <p:extLst>
      <p:ext uri="{BB962C8B-B14F-4D97-AF65-F5344CB8AC3E}">
        <p14:creationId xmlns:p14="http://schemas.microsoft.com/office/powerpoint/2010/main" val="3357012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548680"/>
            <a:ext cx="8229600" cy="5361459"/>
          </a:xfrm>
        </p:spPr>
        <p:txBody>
          <a:bodyPr>
            <a:normAutofit/>
          </a:bodyPr>
          <a:lstStyle/>
          <a:p>
            <a:pPr marL="0" indent="0" algn="just">
              <a:lnSpc>
                <a:spcPct val="150000"/>
              </a:lnSpc>
              <a:buNone/>
            </a:pPr>
            <a:r>
              <a:rPr lang="tr-TR" sz="2800" b="1" dirty="0" smtClean="0">
                <a:solidFill>
                  <a:srgbClr val="C00000"/>
                </a:solidFill>
              </a:rPr>
              <a:t>	3. Standart </a:t>
            </a:r>
            <a:r>
              <a:rPr lang="tr-TR" sz="2800" b="1" dirty="0" err="1" smtClean="0">
                <a:solidFill>
                  <a:srgbClr val="C00000"/>
                </a:solidFill>
              </a:rPr>
              <a:t>Cipolletti</a:t>
            </a:r>
            <a:r>
              <a:rPr lang="tr-TR" sz="2800" b="1" dirty="0" smtClean="0">
                <a:solidFill>
                  <a:srgbClr val="C00000"/>
                </a:solidFill>
              </a:rPr>
              <a:t> </a:t>
            </a:r>
            <a:r>
              <a:rPr lang="tr-TR" sz="2800" b="1" dirty="0">
                <a:solidFill>
                  <a:srgbClr val="C00000"/>
                </a:solidFill>
              </a:rPr>
              <a:t>Savaklar (Yamuk Savaklar</a:t>
            </a:r>
            <a:r>
              <a:rPr lang="tr-TR" sz="2800" b="1" dirty="0" smtClean="0">
                <a:solidFill>
                  <a:srgbClr val="C00000"/>
                </a:solidFill>
              </a:rPr>
              <a:t>)</a:t>
            </a:r>
          </a:p>
          <a:p>
            <a:pPr marL="0" indent="0" algn="just">
              <a:lnSpc>
                <a:spcPct val="150000"/>
              </a:lnSpc>
              <a:buNone/>
            </a:pPr>
            <a:r>
              <a:rPr lang="tr-TR" sz="2400" b="1" dirty="0" smtClean="0"/>
              <a:t>	</a:t>
            </a:r>
            <a:r>
              <a:rPr lang="tr-TR" sz="2400" b="1" dirty="0" err="1" smtClean="0"/>
              <a:t>Cipolletti</a:t>
            </a:r>
            <a:r>
              <a:rPr lang="tr-TR" sz="2400" b="1" dirty="0" smtClean="0"/>
              <a:t> </a:t>
            </a:r>
            <a:r>
              <a:rPr lang="tr-TR" sz="2400" b="1" dirty="0"/>
              <a:t>savaklar, şekil itibariyle büzülmeli savaklardır. </a:t>
            </a:r>
            <a:r>
              <a:rPr lang="tr-TR" sz="2400" b="1" dirty="0" err="1"/>
              <a:t>Cipolletti</a:t>
            </a:r>
            <a:r>
              <a:rPr lang="tr-TR" sz="2400" b="1" dirty="0"/>
              <a:t>, büzülmenin debiye olan etkisini savak yan yüzlerini </a:t>
            </a:r>
            <a:r>
              <a:rPr lang="tr-TR" sz="2400" b="1" dirty="0" err="1"/>
              <a:t>eğimlendirerek</a:t>
            </a:r>
            <a:r>
              <a:rPr lang="tr-TR" sz="2400" b="1" dirty="0"/>
              <a:t> azaltmayı düşünmüş ve yamuk şekilli savak böylece ortaya </a:t>
            </a:r>
            <a:r>
              <a:rPr lang="tr-TR" sz="2400" b="1" dirty="0" smtClean="0"/>
              <a:t>çıkmıştır. </a:t>
            </a:r>
            <a:endParaRPr lang="tr-TR" sz="24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38</a:t>
            </a:fld>
            <a:endParaRPr lang="tr-TR"/>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3236" y="3212976"/>
            <a:ext cx="3850382" cy="2995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7092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descr="C:\Users\ex\Desktop\resim\imageATK.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799162"/>
            <a:ext cx="3312368" cy="2629838"/>
          </a:xfrm>
          <a:prstGeom prst="rect">
            <a:avLst/>
          </a:prstGeom>
          <a:noFill/>
          <a:ln>
            <a:noFill/>
          </a:ln>
        </p:spPr>
      </p:pic>
      <p:pic>
        <p:nvPicPr>
          <p:cNvPr id="5" name="Resim 4" descr="C:\Users\ex\Desktop\resim\imageDT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799162"/>
            <a:ext cx="3312368" cy="2629838"/>
          </a:xfrm>
          <a:prstGeom prst="rect">
            <a:avLst/>
          </a:prstGeom>
          <a:noFill/>
          <a:ln>
            <a:noFill/>
          </a:ln>
        </p:spPr>
      </p:pic>
      <p:pic>
        <p:nvPicPr>
          <p:cNvPr id="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34524" y="3861048"/>
            <a:ext cx="3481892" cy="2639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962224" y="3984218"/>
            <a:ext cx="2133918" cy="461665"/>
          </a:xfrm>
          <a:prstGeom prst="rect">
            <a:avLst/>
          </a:prstGeom>
        </p:spPr>
        <p:txBody>
          <a:bodyPr wrap="none">
            <a:spAutoFit/>
          </a:bodyPr>
          <a:lstStyle/>
          <a:p>
            <a:r>
              <a:rPr lang="tr-TR" sz="2400" b="1" dirty="0"/>
              <a:t>Q= 1859×L×H</a:t>
            </a:r>
            <a:r>
              <a:rPr lang="tr-TR" sz="2400" b="1" baseline="30000" dirty="0"/>
              <a:t>1,5</a:t>
            </a:r>
            <a:endParaRPr lang="tr-TR" sz="2400" b="1" dirty="0"/>
          </a:p>
        </p:txBody>
      </p:sp>
      <p:sp>
        <p:nvSpPr>
          <p:cNvPr id="7" name="Dikdörtgen 6"/>
          <p:cNvSpPr/>
          <p:nvPr/>
        </p:nvSpPr>
        <p:spPr>
          <a:xfrm>
            <a:off x="963534" y="4436996"/>
            <a:ext cx="2816378" cy="1754326"/>
          </a:xfrm>
          <a:prstGeom prst="rect">
            <a:avLst/>
          </a:prstGeom>
        </p:spPr>
        <p:txBody>
          <a:bodyPr wrap="square">
            <a:spAutoFit/>
          </a:bodyPr>
          <a:lstStyle/>
          <a:p>
            <a:pPr>
              <a:lnSpc>
                <a:spcPct val="150000"/>
              </a:lnSpc>
            </a:pPr>
            <a:r>
              <a:rPr lang="tr-TR" sz="2400" b="1" dirty="0"/>
              <a:t>Q= Debi (l/s)</a:t>
            </a:r>
          </a:p>
          <a:p>
            <a:pPr>
              <a:lnSpc>
                <a:spcPct val="150000"/>
              </a:lnSpc>
            </a:pPr>
            <a:r>
              <a:rPr lang="tr-TR" sz="2400" b="1" dirty="0"/>
              <a:t>L= </a:t>
            </a:r>
            <a:r>
              <a:rPr lang="tr-TR" sz="2400" b="1" dirty="0" err="1"/>
              <a:t>Kret</a:t>
            </a:r>
            <a:r>
              <a:rPr lang="tr-TR" sz="2400" b="1" dirty="0"/>
              <a:t> uzunluğu (m)</a:t>
            </a:r>
          </a:p>
          <a:p>
            <a:pPr>
              <a:lnSpc>
                <a:spcPct val="150000"/>
              </a:lnSpc>
            </a:pPr>
            <a:r>
              <a:rPr lang="tr-TR" sz="2400" b="1" dirty="0"/>
              <a:t>H= Savak yükü (m)</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39</a:t>
            </a:fld>
            <a:endParaRPr lang="tr-TR"/>
          </a:p>
        </p:txBody>
      </p:sp>
    </p:spTree>
    <p:extLst>
      <p:ext uri="{BB962C8B-B14F-4D97-AF65-F5344CB8AC3E}">
        <p14:creationId xmlns:p14="http://schemas.microsoft.com/office/powerpoint/2010/main" val="1753355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800" b="1" dirty="0">
                <a:solidFill>
                  <a:srgbClr val="C00000"/>
                </a:solidFill>
              </a:rPr>
              <a:t>	</a:t>
            </a:r>
            <a:r>
              <a:rPr lang="tr-TR" sz="2800" b="1" dirty="0" smtClean="0">
                <a:solidFill>
                  <a:srgbClr val="C00000"/>
                </a:solidFill>
              </a:rPr>
              <a:t>4. Standart Dik </a:t>
            </a:r>
            <a:r>
              <a:rPr lang="tr-TR" sz="2800" b="1" dirty="0">
                <a:solidFill>
                  <a:srgbClr val="C00000"/>
                </a:solidFill>
              </a:rPr>
              <a:t>Açılı Üçgen </a:t>
            </a:r>
            <a:r>
              <a:rPr lang="tr-TR" sz="2800" b="1" dirty="0" smtClean="0">
                <a:solidFill>
                  <a:srgbClr val="C00000"/>
                </a:solidFill>
              </a:rPr>
              <a:t>Savaklar</a:t>
            </a:r>
          </a:p>
          <a:p>
            <a:pPr marL="0" indent="0" algn="just">
              <a:lnSpc>
                <a:spcPct val="150000"/>
              </a:lnSpc>
              <a:buNone/>
            </a:pPr>
            <a:endParaRPr lang="tr-TR" sz="2800" b="1" dirty="0"/>
          </a:p>
        </p:txBody>
      </p:sp>
      <p:pic>
        <p:nvPicPr>
          <p:cNvPr id="4" name="Resim 3" descr="C:\Users\ex\Desktop\Resim2u.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2276872"/>
            <a:ext cx="5976664" cy="4032448"/>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40</a:t>
            </a:fld>
            <a:endParaRPr lang="tr-TR"/>
          </a:p>
        </p:txBody>
      </p:sp>
    </p:spTree>
    <p:extLst>
      <p:ext uri="{BB962C8B-B14F-4D97-AF65-F5344CB8AC3E}">
        <p14:creationId xmlns:p14="http://schemas.microsoft.com/office/powerpoint/2010/main" val="17842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64"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resim\imageQM4.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601638"/>
            <a:ext cx="2520280" cy="2016055"/>
          </a:xfrm>
          <a:prstGeom prst="rect">
            <a:avLst/>
          </a:prstGeom>
          <a:noFill/>
          <a:ln>
            <a:noFill/>
          </a:ln>
        </p:spPr>
      </p:pic>
      <p:pic>
        <p:nvPicPr>
          <p:cNvPr id="5" name="Resim 4" descr="C:\Users\ex\Desktop\resim\imageQ1V.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3888" y="620688"/>
            <a:ext cx="2376264" cy="2016224"/>
          </a:xfrm>
          <a:prstGeom prst="rect">
            <a:avLst/>
          </a:prstGeom>
          <a:noFill/>
          <a:ln>
            <a:noFill/>
          </a:ln>
        </p:spPr>
      </p:pic>
      <p:pic>
        <p:nvPicPr>
          <p:cNvPr id="4098" name="Picture 2" descr="D:\resim\images (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168" y="664152"/>
            <a:ext cx="2466975" cy="197276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D:\resim\images (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84167" y="2924944"/>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D:\resim\images (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73177" y="2924944"/>
            <a:ext cx="2466975" cy="172819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D:\resim\images (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5576" y="2924944"/>
            <a:ext cx="2520280" cy="1728192"/>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745704" y="5243489"/>
            <a:ext cx="2190023" cy="461665"/>
          </a:xfrm>
          <a:prstGeom prst="rect">
            <a:avLst/>
          </a:prstGeom>
        </p:spPr>
        <p:txBody>
          <a:bodyPr wrap="none">
            <a:spAutoFit/>
          </a:bodyPr>
          <a:lstStyle/>
          <a:p>
            <a:r>
              <a:rPr lang="tr-TR" sz="2400" b="1" dirty="0"/>
              <a:t>Q= 1342,5×H</a:t>
            </a:r>
            <a:r>
              <a:rPr lang="tr-TR" sz="2400" b="1" baseline="30000" dirty="0"/>
              <a:t>2,47</a:t>
            </a:r>
            <a:endParaRPr lang="tr-TR" sz="2400" b="1" dirty="0"/>
          </a:p>
        </p:txBody>
      </p:sp>
      <p:sp>
        <p:nvSpPr>
          <p:cNvPr id="6" name="Dikdörtgen 5"/>
          <p:cNvSpPr/>
          <p:nvPr/>
        </p:nvSpPr>
        <p:spPr>
          <a:xfrm>
            <a:off x="3236545" y="5094826"/>
            <a:ext cx="2646040" cy="1200329"/>
          </a:xfrm>
          <a:prstGeom prst="rect">
            <a:avLst/>
          </a:prstGeom>
        </p:spPr>
        <p:txBody>
          <a:bodyPr wrap="square">
            <a:spAutoFit/>
          </a:bodyPr>
          <a:lstStyle/>
          <a:p>
            <a:pPr>
              <a:lnSpc>
                <a:spcPct val="150000"/>
              </a:lnSpc>
            </a:pPr>
            <a:r>
              <a:rPr lang="tr-TR" sz="2400" b="1" dirty="0"/>
              <a:t>Q= Debi (l/s)</a:t>
            </a:r>
          </a:p>
          <a:p>
            <a:pPr>
              <a:lnSpc>
                <a:spcPct val="150000"/>
              </a:lnSpc>
            </a:pPr>
            <a:r>
              <a:rPr lang="tr-TR" sz="2400" b="1" dirty="0"/>
              <a:t>H= Savak yükü (m)</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41</a:t>
            </a:fld>
            <a:endParaRPr lang="tr-TR"/>
          </a:p>
        </p:txBody>
      </p:sp>
    </p:spTree>
    <p:extLst>
      <p:ext uri="{BB962C8B-B14F-4D97-AF65-F5344CB8AC3E}">
        <p14:creationId xmlns:p14="http://schemas.microsoft.com/office/powerpoint/2010/main" val="3383160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800" b="1" dirty="0" smtClean="0">
                <a:solidFill>
                  <a:srgbClr val="002060"/>
                </a:solidFill>
              </a:rPr>
              <a:t>	Yatay </a:t>
            </a:r>
            <a:r>
              <a:rPr lang="tr-TR" sz="2800" b="1" dirty="0">
                <a:solidFill>
                  <a:srgbClr val="002060"/>
                </a:solidFill>
              </a:rPr>
              <a:t>Eksende Daraltmalı </a:t>
            </a:r>
            <a:r>
              <a:rPr lang="tr-TR" sz="2800" b="1" dirty="0" smtClean="0">
                <a:solidFill>
                  <a:srgbClr val="002060"/>
                </a:solidFill>
              </a:rPr>
              <a:t>Savaklar</a:t>
            </a:r>
          </a:p>
          <a:p>
            <a:pPr marL="0" indent="0" algn="just">
              <a:lnSpc>
                <a:spcPct val="150000"/>
              </a:lnSpc>
              <a:buNone/>
            </a:pPr>
            <a:r>
              <a:rPr lang="tr-TR" sz="2700" b="1" dirty="0" smtClean="0"/>
              <a:t>	Bu </a:t>
            </a:r>
            <a:r>
              <a:rPr lang="tr-TR" sz="2700" b="1" dirty="0"/>
              <a:t>savakların şekil ve biçimleri, akış kesitini yatay bir düzlemde büzerek akış hızını artıracak şekilde yapılmıştır. Borulardaki </a:t>
            </a:r>
            <a:r>
              <a:rPr lang="tr-TR" sz="2700" b="1" dirty="0" err="1"/>
              <a:t>venturi</a:t>
            </a:r>
            <a:r>
              <a:rPr lang="tr-TR" sz="2700" b="1" dirty="0"/>
              <a:t> tüplerinin açık kanallarda uygulama şeklidir. Belli bir debiyi geçirmek için, düşey eksende daraltmalı savaklara nazaran daha az enerji yüküne ihtiyaç gösterir.</a:t>
            </a:r>
          </a:p>
          <a:p>
            <a:pPr marL="0" indent="0" algn="just">
              <a:lnSpc>
                <a:spcPct val="150000"/>
              </a:lnSpc>
              <a:buNone/>
            </a:pPr>
            <a:endParaRPr lang="tr-TR" sz="2800" dirty="0"/>
          </a:p>
          <a:p>
            <a:pPr marL="0" indent="0" algn="just">
              <a:lnSpc>
                <a:spcPct val="150000"/>
              </a:lnSpc>
              <a:buNone/>
            </a:pPr>
            <a:endParaRPr lang="tr-TR" sz="28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42</a:t>
            </a:fld>
            <a:endParaRPr lang="tr-TR"/>
          </a:p>
        </p:txBody>
      </p:sp>
    </p:spTree>
    <p:extLst>
      <p:ext uri="{BB962C8B-B14F-4D97-AF65-F5344CB8AC3E}">
        <p14:creationId xmlns:p14="http://schemas.microsoft.com/office/powerpoint/2010/main" val="4230425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ctr">
              <a:lnSpc>
                <a:spcPct val="150000"/>
              </a:lnSpc>
              <a:buNone/>
            </a:pPr>
            <a:r>
              <a:rPr lang="tr-TR" sz="2800" b="1" dirty="0" smtClean="0">
                <a:solidFill>
                  <a:srgbClr val="002060"/>
                </a:solidFill>
              </a:rPr>
              <a:t>Yatay </a:t>
            </a:r>
            <a:r>
              <a:rPr lang="tr-TR" sz="2800" b="1" dirty="0">
                <a:solidFill>
                  <a:srgbClr val="002060"/>
                </a:solidFill>
              </a:rPr>
              <a:t>Eksende Daraltmalı </a:t>
            </a:r>
            <a:r>
              <a:rPr lang="tr-TR" sz="2800" b="1" dirty="0" smtClean="0">
                <a:solidFill>
                  <a:srgbClr val="002060"/>
                </a:solidFill>
              </a:rPr>
              <a:t>Savaklar</a:t>
            </a:r>
          </a:p>
          <a:p>
            <a:pPr marL="0" indent="0" algn="ctr">
              <a:lnSpc>
                <a:spcPct val="150000"/>
              </a:lnSpc>
              <a:buNone/>
            </a:pPr>
            <a:endParaRPr lang="tr-TR" sz="2800" b="1" dirty="0" smtClean="0"/>
          </a:p>
          <a:p>
            <a:pPr marL="914400" lvl="2" indent="0">
              <a:buNone/>
            </a:pPr>
            <a:r>
              <a:rPr lang="tr-TR" sz="2800" dirty="0" smtClean="0"/>
              <a:t>1. </a:t>
            </a:r>
            <a:r>
              <a:rPr lang="tr-TR" sz="2800" dirty="0" err="1" smtClean="0"/>
              <a:t>Parshall</a:t>
            </a:r>
            <a:r>
              <a:rPr lang="tr-TR" sz="2800" dirty="0" smtClean="0"/>
              <a:t> </a:t>
            </a:r>
            <a:r>
              <a:rPr lang="tr-TR" sz="2800" dirty="0"/>
              <a:t>savakları</a:t>
            </a:r>
          </a:p>
          <a:p>
            <a:pPr marL="914400" lvl="2" indent="0">
              <a:buNone/>
            </a:pPr>
            <a:r>
              <a:rPr lang="tr-TR" sz="2800" dirty="0" smtClean="0"/>
              <a:t>2. Kesik </a:t>
            </a:r>
            <a:r>
              <a:rPr lang="tr-TR" sz="2800" dirty="0"/>
              <a:t>boğazlı savaklar</a:t>
            </a:r>
          </a:p>
          <a:p>
            <a:pPr marL="914400" lvl="2" indent="0">
              <a:buNone/>
            </a:pPr>
            <a:r>
              <a:rPr lang="tr-TR" sz="2800" dirty="0" smtClean="0"/>
              <a:t>3. Uzun </a:t>
            </a:r>
            <a:r>
              <a:rPr lang="tr-TR" sz="2800" dirty="0"/>
              <a:t>boğazlı savaklar</a:t>
            </a:r>
          </a:p>
          <a:p>
            <a:pPr marL="914400" lvl="2" indent="0">
              <a:buNone/>
            </a:pPr>
            <a:r>
              <a:rPr lang="tr-TR" sz="2800" dirty="0" smtClean="0"/>
              <a:t>4. H</a:t>
            </a:r>
            <a:r>
              <a:rPr lang="tr-TR" sz="2800" b="1" dirty="0" smtClean="0"/>
              <a:t> </a:t>
            </a:r>
            <a:r>
              <a:rPr lang="tr-TR" sz="2800" dirty="0"/>
              <a:t>Savakları</a:t>
            </a:r>
          </a:p>
          <a:p>
            <a:pPr marL="914400" lvl="2" indent="0">
              <a:buNone/>
            </a:pPr>
            <a:r>
              <a:rPr lang="tr-TR" sz="2800" dirty="0" smtClean="0"/>
              <a:t>5. </a:t>
            </a:r>
            <a:r>
              <a:rPr lang="tr-TR" sz="2800" dirty="0" err="1" smtClean="0"/>
              <a:t>Palmer</a:t>
            </a:r>
            <a:r>
              <a:rPr lang="tr-TR" sz="2800" dirty="0" smtClean="0"/>
              <a:t> </a:t>
            </a:r>
            <a:r>
              <a:rPr lang="tr-TR" sz="2800" dirty="0"/>
              <a:t>Bowlus Savakları</a:t>
            </a:r>
          </a:p>
          <a:p>
            <a:pPr marL="914400" lvl="2" indent="0">
              <a:buNone/>
            </a:pPr>
            <a:r>
              <a:rPr lang="tr-TR" sz="2800" dirty="0" smtClean="0"/>
              <a:t>6. </a:t>
            </a:r>
            <a:r>
              <a:rPr lang="tr-TR" sz="2800" dirty="0" err="1" smtClean="0"/>
              <a:t>Leopold-Lagco</a:t>
            </a:r>
            <a:r>
              <a:rPr lang="tr-TR" sz="2800" dirty="0" smtClean="0"/>
              <a:t> Savakları</a:t>
            </a:r>
            <a:endParaRPr lang="tr-TR" sz="2800" dirty="0"/>
          </a:p>
          <a:p>
            <a:pPr marL="914400" lvl="2" indent="0">
              <a:buNone/>
            </a:pPr>
            <a:r>
              <a:rPr lang="tr-TR" sz="2800" dirty="0" smtClean="0"/>
              <a:t>7. Trapez </a:t>
            </a:r>
            <a:r>
              <a:rPr lang="tr-TR" sz="2800" dirty="0"/>
              <a:t>Savaklar</a:t>
            </a:r>
          </a:p>
          <a:p>
            <a:pPr marL="0" indent="0">
              <a:lnSpc>
                <a:spcPct val="150000"/>
              </a:lnSpc>
              <a:buNone/>
            </a:pPr>
            <a:endParaRPr lang="tr-TR" sz="28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43</a:t>
            </a:fld>
            <a:endParaRPr lang="tr-TR"/>
          </a:p>
        </p:txBody>
      </p:sp>
    </p:spTree>
    <p:extLst>
      <p:ext uri="{BB962C8B-B14F-4D97-AF65-F5344CB8AC3E}">
        <p14:creationId xmlns:p14="http://schemas.microsoft.com/office/powerpoint/2010/main" val="3141490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fontScale="92500"/>
          </a:bodyPr>
          <a:lstStyle/>
          <a:p>
            <a:pPr marL="0" indent="0">
              <a:buNone/>
            </a:pPr>
            <a:r>
              <a:rPr lang="tr-TR" sz="2800" b="1" dirty="0" smtClean="0">
                <a:solidFill>
                  <a:srgbClr val="FF0000"/>
                </a:solidFill>
              </a:rPr>
              <a:t>	 1. </a:t>
            </a:r>
            <a:r>
              <a:rPr lang="tr-TR" sz="2800" b="1" dirty="0" err="1" smtClean="0">
                <a:solidFill>
                  <a:srgbClr val="FF0000"/>
                </a:solidFill>
              </a:rPr>
              <a:t>Parshall</a:t>
            </a:r>
            <a:r>
              <a:rPr lang="tr-TR" sz="2800" b="1" dirty="0" smtClean="0">
                <a:solidFill>
                  <a:srgbClr val="FF0000"/>
                </a:solidFill>
              </a:rPr>
              <a:t> </a:t>
            </a:r>
            <a:r>
              <a:rPr lang="tr-TR" sz="2800" b="1" dirty="0">
                <a:solidFill>
                  <a:srgbClr val="FF0000"/>
                </a:solidFill>
              </a:rPr>
              <a:t>Savakları</a:t>
            </a:r>
            <a:endParaRPr lang="tr-TR" sz="2800" dirty="0">
              <a:solidFill>
                <a:srgbClr val="FF0000"/>
              </a:solidFill>
            </a:endParaRPr>
          </a:p>
          <a:p>
            <a:pPr marL="0" indent="0">
              <a:lnSpc>
                <a:spcPct val="150000"/>
              </a:lnSpc>
              <a:buNone/>
            </a:pPr>
            <a:r>
              <a:rPr lang="tr-TR" sz="2800" b="1" dirty="0"/>
              <a:t>	</a:t>
            </a:r>
            <a:r>
              <a:rPr lang="tr-TR" sz="2700" b="1" dirty="0"/>
              <a:t>Amerikan orijinli aletler olup, 1922 de Colorado </a:t>
            </a:r>
            <a:r>
              <a:rPr lang="tr-TR" sz="2700" b="1" dirty="0" err="1"/>
              <a:t>State</a:t>
            </a:r>
            <a:r>
              <a:rPr lang="tr-TR" sz="2700" b="1" dirty="0"/>
              <a:t> Üniversitesinde Dr. </a:t>
            </a:r>
            <a:r>
              <a:rPr lang="tr-TR" sz="2700" b="1" dirty="0" err="1"/>
              <a:t>Ralph</a:t>
            </a:r>
            <a:r>
              <a:rPr lang="tr-TR" sz="2700" b="1" dirty="0"/>
              <a:t> L. </a:t>
            </a:r>
            <a:r>
              <a:rPr lang="tr-TR" sz="2700" b="1" dirty="0" err="1"/>
              <a:t>Parshall</a:t>
            </a:r>
            <a:r>
              <a:rPr lang="tr-TR" sz="2700" b="1" dirty="0"/>
              <a:t> tarafından geliştirilmiştir. Daraltılmış kesitten geçen akış ve su seviyeleri arasındaki bilinen ilişki nedeniyle debi, su seviyesinin ölçümüyle kolayca bulunabilir. Bu savaklar ölçüm için büyük bir </a:t>
            </a:r>
            <a:r>
              <a:rPr lang="tr-TR" sz="2700" b="1" dirty="0" err="1"/>
              <a:t>düşüye</a:t>
            </a:r>
            <a:r>
              <a:rPr lang="tr-TR" sz="2700" b="1" dirty="0"/>
              <a:t> ihtiyaç göstermediklerinden hafif eğimli kanallarda elverişli bir şekilde kullanılabilir. </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44</a:t>
            </a:fld>
            <a:endParaRPr lang="tr-TR"/>
          </a:p>
        </p:txBody>
      </p:sp>
    </p:spTree>
    <p:extLst>
      <p:ext uri="{BB962C8B-B14F-4D97-AF65-F5344CB8AC3E}">
        <p14:creationId xmlns:p14="http://schemas.microsoft.com/office/powerpoint/2010/main" val="2670323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332656"/>
            <a:ext cx="8229600" cy="5361459"/>
          </a:xfrm>
        </p:spPr>
        <p:txBody>
          <a:bodyPr>
            <a:normAutofit/>
          </a:bodyPr>
          <a:lstStyle/>
          <a:p>
            <a:pPr marL="0" indent="0" algn="just">
              <a:lnSpc>
                <a:spcPct val="150000"/>
              </a:lnSpc>
              <a:buNone/>
            </a:pPr>
            <a:r>
              <a:rPr lang="tr-TR" sz="2700" b="1" dirty="0" smtClean="0"/>
              <a:t>	</a:t>
            </a:r>
            <a:r>
              <a:rPr lang="tr-TR" sz="2700" b="1" dirty="0" err="1" smtClean="0"/>
              <a:t>Parshall</a:t>
            </a:r>
            <a:r>
              <a:rPr lang="tr-TR" sz="2700" b="1" dirty="0" smtClean="0"/>
              <a:t> </a:t>
            </a:r>
            <a:r>
              <a:rPr lang="tr-TR" sz="2700" b="1" dirty="0"/>
              <a:t>savağı, ön, boğaz ve arka kısmı olmak üzere üç bölümden oluşur. Ön kısmın tabanı yatay olup, </a:t>
            </a:r>
            <a:r>
              <a:rPr lang="tr-TR" sz="2700" b="1" dirty="0" err="1"/>
              <a:t>kret</a:t>
            </a:r>
            <a:r>
              <a:rPr lang="tr-TR" sz="2700" b="1" dirty="0"/>
              <a:t> olarak </a:t>
            </a:r>
            <a:r>
              <a:rPr lang="tr-TR" sz="2700" b="1" dirty="0" smtClean="0"/>
              <a:t>adlandırılır.</a:t>
            </a:r>
            <a:endParaRPr lang="tr-TR" sz="2700" b="1" dirty="0"/>
          </a:p>
        </p:txBody>
      </p:sp>
      <p:pic>
        <p:nvPicPr>
          <p:cNvPr id="4" name="Resim 3" descr="C:\Users\ex\Desktop\100___01\IMG_002.jpg"/>
          <p:cNvPicPr/>
          <p:nvPr/>
        </p:nvPicPr>
        <p:blipFill>
          <a:blip r:embed="rId3" cstate="print">
            <a:biLevel thresh="50000"/>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763688" y="2492896"/>
            <a:ext cx="5544615" cy="3888432"/>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45</a:t>
            </a:fld>
            <a:endParaRPr lang="tr-TR"/>
          </a:p>
        </p:txBody>
      </p:sp>
    </p:spTree>
    <p:extLst>
      <p:ext uri="{BB962C8B-B14F-4D97-AF65-F5344CB8AC3E}">
        <p14:creationId xmlns:p14="http://schemas.microsoft.com/office/powerpoint/2010/main" val="3079589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700" b="1" dirty="0" smtClean="0"/>
              <a:t>	</a:t>
            </a:r>
            <a:r>
              <a:rPr lang="tr-TR" sz="2700" b="1" dirty="0" err="1" smtClean="0"/>
              <a:t>Parshall</a:t>
            </a:r>
            <a:r>
              <a:rPr lang="tr-TR" sz="2700" b="1" dirty="0" smtClean="0"/>
              <a:t> </a:t>
            </a:r>
            <a:r>
              <a:rPr lang="tr-TR" sz="2700" b="1" dirty="0"/>
              <a:t>savaklarının nominal büyüklükleri boğaz genişliği (L) ile belirtilir. Bu ölçü aynı zamanda ölçülen debi miktarını da sınırlar.</a:t>
            </a:r>
          </a:p>
          <a:p>
            <a:pPr marL="0" indent="0">
              <a:buNone/>
            </a:pPr>
            <a:r>
              <a:rPr lang="tr-TR" sz="2800" dirty="0" smtClean="0"/>
              <a:t>	</a:t>
            </a:r>
            <a:r>
              <a:rPr lang="tr-TR" sz="2700" b="1" dirty="0" err="1" smtClean="0"/>
              <a:t>Parshall</a:t>
            </a:r>
            <a:r>
              <a:rPr lang="tr-TR" sz="2700" b="1" dirty="0" smtClean="0"/>
              <a:t> </a:t>
            </a:r>
            <a:r>
              <a:rPr lang="tr-TR" sz="2700" b="1" dirty="0"/>
              <a:t>savakları boğaz genişliklerine (L) göre üç gruba ayrılırlar: </a:t>
            </a:r>
          </a:p>
          <a:p>
            <a:pPr lvl="2">
              <a:lnSpc>
                <a:spcPct val="150000"/>
              </a:lnSpc>
            </a:pPr>
            <a:r>
              <a:rPr lang="tr-TR" b="1" dirty="0"/>
              <a:t>Küçük </a:t>
            </a:r>
            <a:r>
              <a:rPr lang="tr-TR" b="1" dirty="0" err="1"/>
              <a:t>parshall</a:t>
            </a:r>
            <a:r>
              <a:rPr lang="tr-TR" b="1" dirty="0"/>
              <a:t> savakları (7,6 - 22,9 cm)</a:t>
            </a:r>
          </a:p>
          <a:p>
            <a:pPr lvl="2"/>
            <a:r>
              <a:rPr lang="tr-TR" b="1" dirty="0"/>
              <a:t>Orta büyüklükte </a:t>
            </a:r>
            <a:r>
              <a:rPr lang="tr-TR" b="1" dirty="0" err="1"/>
              <a:t>parshall</a:t>
            </a:r>
            <a:r>
              <a:rPr lang="tr-TR" b="1" dirty="0"/>
              <a:t> savakları (30 – 244 cm)</a:t>
            </a:r>
          </a:p>
          <a:p>
            <a:pPr lvl="2"/>
            <a:r>
              <a:rPr lang="tr-TR" b="1" dirty="0"/>
              <a:t>Büyük </a:t>
            </a:r>
            <a:r>
              <a:rPr lang="tr-TR" b="1" dirty="0" err="1"/>
              <a:t>parshall</a:t>
            </a:r>
            <a:r>
              <a:rPr lang="tr-TR" b="1" dirty="0"/>
              <a:t> savakları (305 – 1524 cm)</a:t>
            </a:r>
          </a:p>
          <a:p>
            <a:pPr marL="0" indent="0" algn="just">
              <a:lnSpc>
                <a:spcPct val="150000"/>
              </a:lnSpc>
              <a:buNone/>
            </a:pPr>
            <a:endParaRPr lang="tr-TR" sz="28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46</a:t>
            </a:fld>
            <a:endParaRPr lang="tr-TR"/>
          </a:p>
        </p:txBody>
      </p:sp>
    </p:spTree>
    <p:extLst>
      <p:ext uri="{BB962C8B-B14F-4D97-AF65-F5344CB8AC3E}">
        <p14:creationId xmlns:p14="http://schemas.microsoft.com/office/powerpoint/2010/main" val="2972983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nSpc>
                <a:spcPct val="150000"/>
              </a:lnSpc>
              <a:buNone/>
            </a:pPr>
            <a:r>
              <a:rPr lang="tr-TR" sz="2700" b="1" dirty="0" smtClean="0"/>
              <a:t>	</a:t>
            </a:r>
            <a:r>
              <a:rPr lang="tr-TR" sz="2700" b="1" dirty="0" err="1" smtClean="0"/>
              <a:t>Parshall</a:t>
            </a:r>
            <a:r>
              <a:rPr lang="tr-TR" sz="2700" b="1" dirty="0" smtClean="0"/>
              <a:t> </a:t>
            </a:r>
            <a:r>
              <a:rPr lang="tr-TR" sz="2700" b="1" dirty="0"/>
              <a:t>savaklarında akım serbest ya da batıktır. Eğer mansap su yükündeki (</a:t>
            </a:r>
            <a:r>
              <a:rPr lang="tr-TR" sz="2700" b="1" dirty="0" err="1"/>
              <a:t>Hb</a:t>
            </a:r>
            <a:r>
              <a:rPr lang="tr-TR" sz="2700" b="1" dirty="0"/>
              <a:t>) bir değişim, memba su yükünü (Ha) etkilemiyorsa savaktaki akım serbest akımdır.</a:t>
            </a:r>
          </a:p>
          <a:p>
            <a:pPr marL="0" indent="0">
              <a:lnSpc>
                <a:spcPct val="150000"/>
              </a:lnSpc>
              <a:buNone/>
            </a:pPr>
            <a:r>
              <a:rPr lang="tr-TR" sz="2700" b="1" dirty="0" smtClean="0"/>
              <a:t>	Serbest </a:t>
            </a:r>
            <a:r>
              <a:rPr lang="tr-TR" sz="2700" b="1" dirty="0"/>
              <a:t>akım halinde, debinin formüller ya da tablolar yardımı ile bulunabilmesi için sadece memba ölçü kuyusunda memba su yükünün ölçülmesi yeterlidir.</a:t>
            </a:r>
          </a:p>
          <a:p>
            <a:pPr marL="0" indent="0" algn="just">
              <a:lnSpc>
                <a:spcPct val="150000"/>
              </a:lnSpc>
              <a:buNone/>
            </a:pPr>
            <a:endParaRPr lang="tr-TR" sz="28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47</a:t>
            </a:fld>
            <a:endParaRPr lang="tr-TR"/>
          </a:p>
        </p:txBody>
      </p:sp>
    </p:spTree>
    <p:extLst>
      <p:ext uri="{BB962C8B-B14F-4D97-AF65-F5344CB8AC3E}">
        <p14:creationId xmlns:p14="http://schemas.microsoft.com/office/powerpoint/2010/main" val="386201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548680"/>
            <a:ext cx="8229600" cy="5361459"/>
          </a:xfrm>
        </p:spPr>
        <p:txBody>
          <a:bodyPr>
            <a:normAutofit/>
          </a:bodyPr>
          <a:lstStyle/>
          <a:p>
            <a:pPr marL="0" indent="0" algn="just">
              <a:lnSpc>
                <a:spcPct val="150000"/>
              </a:lnSpc>
              <a:buNone/>
            </a:pPr>
            <a:r>
              <a:rPr lang="tr-TR" sz="2400" b="1" dirty="0" smtClean="0"/>
              <a:t>	</a:t>
            </a:r>
            <a:r>
              <a:rPr lang="tr-TR" sz="2400" b="1" dirty="0" err="1" smtClean="0"/>
              <a:t>Parshall</a:t>
            </a:r>
            <a:r>
              <a:rPr lang="tr-TR" sz="2400" b="1" dirty="0" smtClean="0"/>
              <a:t> </a:t>
            </a:r>
            <a:r>
              <a:rPr lang="tr-TR" sz="2400" b="1" dirty="0"/>
              <a:t>savaklarında, </a:t>
            </a:r>
            <a:r>
              <a:rPr lang="tr-TR" sz="2400" b="1" dirty="0" err="1"/>
              <a:t>batıklığın</a:t>
            </a:r>
            <a:r>
              <a:rPr lang="tr-TR" sz="2400" b="1" dirty="0"/>
              <a:t> debi üzerine etkisi % 50-60 </a:t>
            </a:r>
            <a:r>
              <a:rPr lang="tr-TR" sz="2400" b="1" dirty="0" err="1"/>
              <a:t>batıklık</a:t>
            </a:r>
            <a:r>
              <a:rPr lang="tr-TR" sz="2400" b="1" dirty="0"/>
              <a:t> oranına kadar pek büyük olmamaktadır. </a:t>
            </a:r>
            <a:r>
              <a:rPr lang="tr-TR" sz="2400" b="1" dirty="0" err="1"/>
              <a:t>Batıklığın</a:t>
            </a:r>
            <a:r>
              <a:rPr lang="tr-TR" sz="2400" b="1" dirty="0"/>
              <a:t> bu oranı aşması durumunda debiyi belirleyebilmek için memba ölçü kuyusundaki su yükü (Ha) ile birlikte mansap ölçü kuyusundaki su yükünün de (</a:t>
            </a:r>
            <a:r>
              <a:rPr lang="tr-TR" sz="2400" b="1" dirty="0" err="1"/>
              <a:t>Hb</a:t>
            </a:r>
            <a:r>
              <a:rPr lang="tr-TR" sz="2400" b="1" dirty="0"/>
              <a:t>) ölçülmesi gereklidir.</a:t>
            </a:r>
          </a:p>
          <a:p>
            <a:pPr marL="0" indent="0" algn="just">
              <a:lnSpc>
                <a:spcPct val="150000"/>
              </a:lnSpc>
              <a:buNone/>
            </a:pPr>
            <a:endParaRPr lang="tr-TR" sz="2800" b="1" dirty="0"/>
          </a:p>
        </p:txBody>
      </p:sp>
      <p:pic>
        <p:nvPicPr>
          <p:cNvPr id="5" name="Resim 4" descr="C:\Users\ex\Desktop\100___01\IMG_0031n.jpg"/>
          <p:cNvPicPr/>
          <p:nvPr/>
        </p:nvPicPr>
        <p:blipFill>
          <a:blip r:embed="rId3" cstate="print">
            <a:biLevel thresh="50000"/>
            <a:extLst>
              <a:ext uri="{BEBA8EAE-BF5A-486C-A8C5-ECC9F3942E4B}">
                <a14:imgProps xmlns:a14="http://schemas.microsoft.com/office/drawing/2010/main">
                  <a14:imgLayer r:embed="rId4">
                    <a14:imgEffect>
                      <a14:artisticPhotocopy/>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195736" y="3429000"/>
            <a:ext cx="4104456" cy="2991991"/>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48</a:t>
            </a:fld>
            <a:endParaRPr lang="tr-TR"/>
          </a:p>
        </p:txBody>
      </p:sp>
    </p:spTree>
    <p:extLst>
      <p:ext uri="{BB962C8B-B14F-4D97-AF65-F5344CB8AC3E}">
        <p14:creationId xmlns:p14="http://schemas.microsoft.com/office/powerpoint/2010/main" val="1292985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tezim\resim\LinerExit.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404664"/>
            <a:ext cx="2857500" cy="2143125"/>
          </a:xfrm>
          <a:prstGeom prst="rect">
            <a:avLst/>
          </a:prstGeom>
          <a:noFill/>
          <a:ln>
            <a:noFill/>
          </a:ln>
        </p:spPr>
      </p:pic>
      <p:pic>
        <p:nvPicPr>
          <p:cNvPr id="5" name="Resim 4" descr="C:\Users\ex\Desktop\tezim\ocak2012-100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8062" y="476672"/>
            <a:ext cx="2464098" cy="2016224"/>
          </a:xfrm>
          <a:prstGeom prst="rect">
            <a:avLst/>
          </a:prstGeom>
          <a:noFill/>
          <a:ln>
            <a:noFill/>
          </a:ln>
        </p:spPr>
      </p:pic>
      <p:pic>
        <p:nvPicPr>
          <p:cNvPr id="6" name="Resim 5" descr="C:\Users\ex\Desktop\tezim\resim\x2h05919.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6176" y="473370"/>
            <a:ext cx="2088232" cy="2019525"/>
          </a:xfrm>
          <a:prstGeom prst="rect">
            <a:avLst/>
          </a:prstGeom>
          <a:noFill/>
          <a:ln>
            <a:noFill/>
          </a:ln>
        </p:spPr>
      </p:pic>
      <p:pic>
        <p:nvPicPr>
          <p:cNvPr id="7" name="Resim 6" descr="C:\Users\ex\Desktop\ocak2012-1002.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552" y="2708920"/>
            <a:ext cx="2448272" cy="1944216"/>
          </a:xfrm>
          <a:prstGeom prst="rect">
            <a:avLst/>
          </a:prstGeom>
          <a:noFill/>
          <a:ln>
            <a:noFill/>
          </a:ln>
        </p:spPr>
      </p:pic>
      <p:pic>
        <p:nvPicPr>
          <p:cNvPr id="8" name="Resim 7" descr="C:\Users\ex\Desktop\tezim\resim\Aforadordegargantalarga.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12395" y="2708920"/>
            <a:ext cx="2254130" cy="1944216"/>
          </a:xfrm>
          <a:prstGeom prst="rect">
            <a:avLst/>
          </a:prstGeom>
          <a:noFill/>
          <a:ln>
            <a:noFill/>
          </a:ln>
        </p:spPr>
      </p:pic>
      <p:pic>
        <p:nvPicPr>
          <p:cNvPr id="9" name="Resim 8" descr="C:\Users\ex\Desktop\images_hawthorne_ww_parshall2.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01220" y="2696255"/>
            <a:ext cx="2422437" cy="1944216"/>
          </a:xfrm>
          <a:prstGeom prst="rect">
            <a:avLst/>
          </a:prstGeom>
          <a:noFill/>
          <a:ln>
            <a:noFill/>
          </a:ln>
        </p:spPr>
      </p:pic>
      <p:sp>
        <p:nvSpPr>
          <p:cNvPr id="15" name="Metin kutusu 14"/>
          <p:cNvSpPr txBox="1"/>
          <p:nvPr/>
        </p:nvSpPr>
        <p:spPr>
          <a:xfrm>
            <a:off x="539552" y="5460032"/>
            <a:ext cx="3008510" cy="461665"/>
          </a:xfrm>
          <a:prstGeom prst="rect">
            <a:avLst/>
          </a:prstGeom>
          <a:noFill/>
        </p:spPr>
        <p:txBody>
          <a:bodyPr wrap="square" rtlCol="0">
            <a:spAutoFit/>
          </a:bodyPr>
          <a:lstStyle/>
          <a:p>
            <a:r>
              <a:rPr lang="tr-TR" sz="2400" dirty="0" smtClean="0"/>
              <a:t>Q=4×b×Ha</a:t>
            </a:r>
            <a:r>
              <a:rPr lang="tr-TR" sz="2400" b="1" baseline="30000" dirty="0" smtClean="0"/>
              <a:t>(1,522×b^0,0266)</a:t>
            </a:r>
            <a:endParaRPr lang="tr-TR" sz="2400" b="1" baseline="30000" dirty="0"/>
          </a:p>
        </p:txBody>
      </p:sp>
      <p:sp>
        <p:nvSpPr>
          <p:cNvPr id="16" name="Dikdörtgen 15"/>
          <p:cNvSpPr/>
          <p:nvPr/>
        </p:nvSpPr>
        <p:spPr>
          <a:xfrm>
            <a:off x="3727407" y="5042931"/>
            <a:ext cx="3142262" cy="1295868"/>
          </a:xfrm>
          <a:prstGeom prst="rect">
            <a:avLst/>
          </a:prstGeom>
        </p:spPr>
        <p:txBody>
          <a:bodyPr wrap="square">
            <a:spAutoFit/>
          </a:bodyPr>
          <a:lstStyle/>
          <a:p>
            <a:pPr>
              <a:lnSpc>
                <a:spcPct val="150000"/>
              </a:lnSpc>
            </a:pPr>
            <a:r>
              <a:rPr lang="tr-TR" b="1" dirty="0"/>
              <a:t>Q=Debi (m</a:t>
            </a:r>
            <a:r>
              <a:rPr lang="tr-TR" b="1" baseline="30000" dirty="0"/>
              <a:t>3</a:t>
            </a:r>
            <a:r>
              <a:rPr lang="tr-TR" b="1" dirty="0"/>
              <a:t>/s)</a:t>
            </a:r>
          </a:p>
          <a:p>
            <a:pPr>
              <a:lnSpc>
                <a:spcPct val="150000"/>
              </a:lnSpc>
            </a:pPr>
            <a:r>
              <a:rPr lang="tr-TR" b="1" dirty="0"/>
              <a:t>b= Boğaz genişliği (m)</a:t>
            </a:r>
          </a:p>
          <a:p>
            <a:pPr>
              <a:lnSpc>
                <a:spcPct val="150000"/>
              </a:lnSpc>
            </a:pPr>
            <a:r>
              <a:rPr lang="tr-TR" b="1" dirty="0"/>
              <a:t>Ha= Savak yük (m)</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49</a:t>
            </a:fld>
            <a:endParaRPr lang="tr-TR"/>
          </a:p>
        </p:txBody>
      </p:sp>
    </p:spTree>
    <p:extLst>
      <p:ext uri="{BB962C8B-B14F-4D97-AF65-F5344CB8AC3E}">
        <p14:creationId xmlns:p14="http://schemas.microsoft.com/office/powerpoint/2010/main" val="3433734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2" name="İçerik Yer Tutucusu 1"/>
              <p:cNvGraphicFramePr>
                <a:graphicFrameLocks noGrp="1"/>
              </p:cNvGraphicFramePr>
              <p:nvPr>
                <p:ph idx="1"/>
                <p:extLst/>
              </p:nvPr>
            </p:nvGraphicFramePr>
            <p:xfrm>
              <a:off x="1331640" y="1268760"/>
              <a:ext cx="6696744" cy="4608512"/>
            </p:xfrm>
            <a:graphic>
              <a:graphicData uri="http://schemas.openxmlformats.org/drawingml/2006/table">
                <a:tbl>
                  <a:tblPr firstRow="1" firstCol="1" bandRow="1">
                    <a:tableStyleId>{5C22544A-7EE6-4342-B048-85BDC9FD1C3A}</a:tableStyleId>
                  </a:tblPr>
                  <a:tblGrid>
                    <a:gridCol w="2465393"/>
                    <a:gridCol w="4231351"/>
                  </a:tblGrid>
                  <a:tr h="693489">
                    <a:tc>
                      <a:txBody>
                        <a:bodyPr/>
                        <a:lstStyle/>
                        <a:p>
                          <a:pPr algn="ctr">
                            <a:lnSpc>
                              <a:spcPct val="150000"/>
                            </a:lnSpc>
                            <a:spcAft>
                              <a:spcPts val="0"/>
                            </a:spcAft>
                          </a:pPr>
                          <a:r>
                            <a:rPr lang="tr-TR" sz="2400" dirty="0">
                              <a:effectLst/>
                            </a:rPr>
                            <a:t>Tip (L)</a:t>
                          </a:r>
                          <a:endParaRPr lang="tr-TR" sz="32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2400" dirty="0">
                              <a:effectLst/>
                            </a:rPr>
                            <a:t>Eşitlik</a:t>
                          </a:r>
                          <a:endParaRPr lang="tr-TR" sz="3200" dirty="0">
                            <a:effectLst/>
                            <a:latin typeface="Calibri"/>
                            <a:ea typeface="Calibri"/>
                            <a:cs typeface="Times New Roman"/>
                          </a:endParaRPr>
                        </a:p>
                      </a:txBody>
                      <a:tcPr marL="68580" marR="68580" marT="0" marB="0"/>
                    </a:tc>
                  </a:tr>
                  <a:tr h="617448">
                    <a:tc>
                      <a:txBody>
                        <a:bodyPr/>
                        <a:lstStyle/>
                        <a:p>
                          <a:pPr algn="ctr">
                            <a:lnSpc>
                              <a:spcPct val="150000"/>
                            </a:lnSpc>
                            <a:spcAft>
                              <a:spcPts val="0"/>
                            </a:spcAft>
                          </a:pPr>
                          <a:r>
                            <a:rPr lang="tr-TR" sz="1800">
                              <a:effectLst/>
                            </a:rPr>
                            <a:t>2,54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0,048×Ha</a:t>
                          </a:r>
                          <a:r>
                            <a:rPr lang="tr-TR" sz="1800" baseline="30000">
                              <a:effectLst/>
                            </a:rPr>
                            <a:t>1,55</a:t>
                          </a:r>
                          <a:endParaRPr lang="tr-TR" sz="2400">
                            <a:effectLst/>
                            <a:latin typeface="Calibri"/>
                            <a:ea typeface="Calibri"/>
                            <a:cs typeface="Times New Roman"/>
                          </a:endParaRPr>
                        </a:p>
                      </a:txBody>
                      <a:tcPr marL="68580" marR="68580" marT="0" marB="0"/>
                    </a:tc>
                  </a:tr>
                  <a:tr h="626574">
                    <a:tc>
                      <a:txBody>
                        <a:bodyPr/>
                        <a:lstStyle/>
                        <a:p>
                          <a:pPr algn="ctr">
                            <a:lnSpc>
                              <a:spcPct val="150000"/>
                            </a:lnSpc>
                            <a:spcAft>
                              <a:spcPts val="0"/>
                            </a:spcAft>
                          </a:pPr>
                          <a:r>
                            <a:rPr lang="tr-TR" sz="1800">
                              <a:effectLst/>
                            </a:rPr>
                            <a:t>5,08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0,096×Ha</a:t>
                          </a:r>
                          <a:r>
                            <a:rPr lang="tr-TR" sz="1800" baseline="30000">
                              <a:effectLst/>
                            </a:rPr>
                            <a:t>1,55</a:t>
                          </a:r>
                          <a:endParaRPr lang="tr-TR" sz="2400">
                            <a:effectLst/>
                            <a:latin typeface="Calibri"/>
                            <a:ea typeface="Calibri"/>
                            <a:cs typeface="Times New Roman"/>
                          </a:endParaRPr>
                        </a:p>
                      </a:txBody>
                      <a:tcPr marL="68580" marR="68580" marT="0" marB="0"/>
                    </a:tc>
                  </a:tr>
                  <a:tr h="635699">
                    <a:tc>
                      <a:txBody>
                        <a:bodyPr/>
                        <a:lstStyle/>
                        <a:p>
                          <a:pPr algn="ctr">
                            <a:lnSpc>
                              <a:spcPct val="150000"/>
                            </a:lnSpc>
                            <a:spcAft>
                              <a:spcPts val="0"/>
                            </a:spcAft>
                          </a:pPr>
                          <a:r>
                            <a:rPr lang="tr-TR" sz="1800">
                              <a:effectLst/>
                            </a:rPr>
                            <a:t>7,62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0,141×Ha</a:t>
                          </a:r>
                          <a:r>
                            <a:rPr lang="tr-TR" sz="1800" baseline="30000">
                              <a:effectLst/>
                            </a:rPr>
                            <a:t>1,55</a:t>
                          </a:r>
                          <a:endParaRPr lang="tr-TR" sz="2400">
                            <a:effectLst/>
                            <a:latin typeface="Calibri"/>
                            <a:ea typeface="Calibri"/>
                            <a:cs typeface="Times New Roman"/>
                          </a:endParaRPr>
                        </a:p>
                      </a:txBody>
                      <a:tcPr marL="68580" marR="68580" marT="0" marB="0"/>
                    </a:tc>
                  </a:tr>
                  <a:tr h="623532">
                    <a:tc>
                      <a:txBody>
                        <a:bodyPr/>
                        <a:lstStyle/>
                        <a:p>
                          <a:pPr algn="ctr">
                            <a:lnSpc>
                              <a:spcPct val="150000"/>
                            </a:lnSpc>
                            <a:spcAft>
                              <a:spcPts val="0"/>
                            </a:spcAft>
                          </a:pPr>
                          <a:r>
                            <a:rPr lang="tr-TR" sz="1800">
                              <a:effectLst/>
                            </a:rPr>
                            <a:t>15,24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0,264×Ha</a:t>
                          </a:r>
                          <a:r>
                            <a:rPr lang="tr-TR" sz="1800" baseline="30000">
                              <a:effectLst/>
                            </a:rPr>
                            <a:t>1,58</a:t>
                          </a:r>
                          <a:endParaRPr lang="tr-TR" sz="2400">
                            <a:effectLst/>
                            <a:latin typeface="Calibri"/>
                            <a:ea typeface="Calibri"/>
                            <a:cs typeface="Times New Roman"/>
                          </a:endParaRPr>
                        </a:p>
                      </a:txBody>
                      <a:tcPr marL="68580" marR="68580" marT="0" marB="0"/>
                    </a:tc>
                  </a:tr>
                  <a:tr h="632658">
                    <a:tc>
                      <a:txBody>
                        <a:bodyPr/>
                        <a:lstStyle/>
                        <a:p>
                          <a:pPr algn="ctr">
                            <a:lnSpc>
                              <a:spcPct val="150000"/>
                            </a:lnSpc>
                            <a:spcAft>
                              <a:spcPts val="0"/>
                            </a:spcAft>
                          </a:pPr>
                          <a:r>
                            <a:rPr lang="tr-TR" sz="1800">
                              <a:effectLst/>
                            </a:rPr>
                            <a:t>22,86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dirty="0">
                              <a:effectLst/>
                            </a:rPr>
                            <a:t>Q= 0,466×Ha</a:t>
                          </a:r>
                          <a:r>
                            <a:rPr lang="tr-TR" sz="1800" baseline="30000" dirty="0">
                              <a:effectLst/>
                            </a:rPr>
                            <a:t>1,53</a:t>
                          </a:r>
                          <a:endParaRPr lang="tr-TR" sz="2400" dirty="0">
                            <a:effectLst/>
                            <a:latin typeface="Calibri"/>
                            <a:ea typeface="Calibri"/>
                            <a:cs typeface="Times New Roman"/>
                          </a:endParaRPr>
                        </a:p>
                      </a:txBody>
                      <a:tcPr marL="68580" marR="68580" marT="0" marB="0"/>
                    </a:tc>
                  </a:tr>
                  <a:tr h="779112">
                    <a:tc>
                      <a:txBody>
                        <a:bodyPr/>
                        <a:lstStyle/>
                        <a:p>
                          <a:pPr algn="ctr">
                            <a:lnSpc>
                              <a:spcPct val="150000"/>
                            </a:lnSpc>
                            <a:spcAft>
                              <a:spcPts val="0"/>
                            </a:spcAft>
                          </a:pPr>
                          <a:r>
                            <a:rPr lang="tr-TR" sz="1800" dirty="0">
                              <a:effectLst/>
                            </a:rPr>
                            <a:t>30,48-91,44 cm</a:t>
                          </a:r>
                          <a:endParaRPr lang="tr-TR" sz="24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dirty="0">
                              <a:effectLst/>
                            </a:rPr>
                            <a:t>Q=</a:t>
                          </a:r>
                          <a14:m>
                            <m:oMath xmlns:m="http://schemas.openxmlformats.org/officeDocument/2006/math">
                              <m:f>
                                <m:fPr>
                                  <m:ctrlPr>
                                    <a:rPr lang="tr-TR" sz="1800" i="1">
                                      <a:effectLst/>
                                      <a:latin typeface="Cambria Math" panose="02040503050406030204" pitchFamily="18" charset="0"/>
                                    </a:rPr>
                                  </m:ctrlPr>
                                </m:fPr>
                                <m:num>
                                  <m:r>
                                    <a:rPr lang="tr-TR" sz="1800">
                                      <a:effectLst/>
                                      <a:latin typeface="Cambria Math"/>
                                    </a:rPr>
                                    <m:t>3,711</m:t>
                                  </m:r>
                                </m:num>
                                <m:den>
                                  <m:r>
                                    <a:rPr lang="tr-TR" sz="1800">
                                      <a:effectLst/>
                                      <a:latin typeface="Cambria Math"/>
                                    </a:rPr>
                                    <m:t>115,66×</m:t>
                                  </m:r>
                                  <m:sSup>
                                    <m:sSupPr>
                                      <m:ctrlPr>
                                        <a:rPr lang="tr-TR" sz="1800" i="1">
                                          <a:effectLst/>
                                          <a:latin typeface="Cambria Math" panose="02040503050406030204" pitchFamily="18" charset="0"/>
                                        </a:rPr>
                                      </m:ctrlPr>
                                    </m:sSupPr>
                                    <m:e>
                                      <m:r>
                                        <m:rPr>
                                          <m:sty m:val="p"/>
                                        </m:rPr>
                                        <a:rPr lang="tr-TR" sz="1800">
                                          <a:effectLst/>
                                          <a:latin typeface="Cambria Math"/>
                                        </a:rPr>
                                        <m:t>L</m:t>
                                      </m:r>
                                    </m:e>
                                    <m:sup>
                                      <m:r>
                                        <a:rPr lang="tr-TR" sz="1800">
                                          <a:effectLst/>
                                          <a:latin typeface="Cambria Math"/>
                                        </a:rPr>
                                        <m:t>0,026</m:t>
                                      </m:r>
                                    </m:sup>
                                  </m:sSup>
                                </m:den>
                              </m:f>
                            </m:oMath>
                          </a14:m>
                          <a:r>
                            <a:rPr lang="tr-TR" sz="1800" dirty="0">
                              <a:effectLst/>
                            </a:rPr>
                            <a:t>×L×Ha</a:t>
                          </a:r>
                          <a:r>
                            <a:rPr lang="tr-TR" sz="1800" baseline="30000" dirty="0">
                              <a:effectLst/>
                            </a:rPr>
                            <a:t>1,39</a:t>
                          </a:r>
                          <a:r>
                            <a:rPr lang="tr-TR" sz="1800" dirty="0">
                              <a:effectLst/>
                            </a:rPr>
                            <a:t>×L</a:t>
                          </a:r>
                          <a:r>
                            <a:rPr lang="tr-TR" sz="1800" baseline="30000" dirty="0">
                              <a:effectLst/>
                            </a:rPr>
                            <a:t>0,026</a:t>
                          </a:r>
                          <a:endParaRPr lang="tr-TR" sz="2400" dirty="0">
                            <a:effectLst/>
                            <a:latin typeface="Calibri"/>
                            <a:ea typeface="Calibri"/>
                            <a:cs typeface="Times New Roman"/>
                          </a:endParaRPr>
                        </a:p>
                      </a:txBody>
                      <a:tcPr marL="68580" marR="68580" marT="0" marB="0"/>
                    </a:tc>
                  </a:tr>
                </a:tbl>
              </a:graphicData>
            </a:graphic>
          </p:graphicFrame>
        </mc:Choice>
        <mc:Fallback xmlns="">
          <p:graphicFrame>
            <p:nvGraphicFramePr>
              <p:cNvPr id="2" name="İçerik Yer Tutucusu 1"/>
              <p:cNvGraphicFramePr>
                <a:graphicFrameLocks noGrp="1"/>
              </p:cNvGraphicFramePr>
              <p:nvPr>
                <p:ph idx="1"/>
                <p:extLst/>
              </p:nvPr>
            </p:nvGraphicFramePr>
            <p:xfrm>
              <a:off x="1331640" y="1268760"/>
              <a:ext cx="6696744" cy="4608512"/>
            </p:xfrm>
            <a:graphic>
              <a:graphicData uri="http://schemas.openxmlformats.org/drawingml/2006/table">
                <a:tbl>
                  <a:tblPr firstRow="1" firstCol="1" bandRow="1">
                    <a:tableStyleId>{5C22544A-7EE6-4342-B048-85BDC9FD1C3A}</a:tableStyleId>
                  </a:tblPr>
                  <a:tblGrid>
                    <a:gridCol w="2465393"/>
                    <a:gridCol w="4231351"/>
                  </a:tblGrid>
                  <a:tr h="693489">
                    <a:tc>
                      <a:txBody>
                        <a:bodyPr/>
                        <a:lstStyle/>
                        <a:p>
                          <a:pPr algn="ctr">
                            <a:lnSpc>
                              <a:spcPct val="150000"/>
                            </a:lnSpc>
                            <a:spcAft>
                              <a:spcPts val="0"/>
                            </a:spcAft>
                          </a:pPr>
                          <a:r>
                            <a:rPr lang="tr-TR" sz="2400" dirty="0">
                              <a:effectLst/>
                            </a:rPr>
                            <a:t>Tip (L)</a:t>
                          </a:r>
                          <a:endParaRPr lang="tr-TR" sz="32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2400" dirty="0">
                              <a:effectLst/>
                            </a:rPr>
                            <a:t>Eşitlik</a:t>
                          </a:r>
                          <a:endParaRPr lang="tr-TR" sz="3200" dirty="0">
                            <a:effectLst/>
                            <a:latin typeface="Calibri"/>
                            <a:ea typeface="Calibri"/>
                            <a:cs typeface="Times New Roman"/>
                          </a:endParaRPr>
                        </a:p>
                      </a:txBody>
                      <a:tcPr marL="68580" marR="68580" marT="0" marB="0"/>
                    </a:tc>
                  </a:tr>
                  <a:tr h="617448">
                    <a:tc>
                      <a:txBody>
                        <a:bodyPr/>
                        <a:lstStyle/>
                        <a:p>
                          <a:pPr algn="ctr">
                            <a:lnSpc>
                              <a:spcPct val="150000"/>
                            </a:lnSpc>
                            <a:spcAft>
                              <a:spcPts val="0"/>
                            </a:spcAft>
                          </a:pPr>
                          <a:r>
                            <a:rPr lang="tr-TR" sz="1800">
                              <a:effectLst/>
                            </a:rPr>
                            <a:t>2,54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0,048×Ha</a:t>
                          </a:r>
                          <a:r>
                            <a:rPr lang="tr-TR" sz="1800" baseline="30000">
                              <a:effectLst/>
                            </a:rPr>
                            <a:t>1,55</a:t>
                          </a:r>
                          <a:endParaRPr lang="tr-TR" sz="2400">
                            <a:effectLst/>
                            <a:latin typeface="Calibri"/>
                            <a:ea typeface="Calibri"/>
                            <a:cs typeface="Times New Roman"/>
                          </a:endParaRPr>
                        </a:p>
                      </a:txBody>
                      <a:tcPr marL="68580" marR="68580" marT="0" marB="0"/>
                    </a:tc>
                  </a:tr>
                  <a:tr h="626574">
                    <a:tc>
                      <a:txBody>
                        <a:bodyPr/>
                        <a:lstStyle/>
                        <a:p>
                          <a:pPr algn="ctr">
                            <a:lnSpc>
                              <a:spcPct val="150000"/>
                            </a:lnSpc>
                            <a:spcAft>
                              <a:spcPts val="0"/>
                            </a:spcAft>
                          </a:pPr>
                          <a:r>
                            <a:rPr lang="tr-TR" sz="1800">
                              <a:effectLst/>
                            </a:rPr>
                            <a:t>5,08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0,096×Ha</a:t>
                          </a:r>
                          <a:r>
                            <a:rPr lang="tr-TR" sz="1800" baseline="30000">
                              <a:effectLst/>
                            </a:rPr>
                            <a:t>1,55</a:t>
                          </a:r>
                          <a:endParaRPr lang="tr-TR" sz="2400">
                            <a:effectLst/>
                            <a:latin typeface="Calibri"/>
                            <a:ea typeface="Calibri"/>
                            <a:cs typeface="Times New Roman"/>
                          </a:endParaRPr>
                        </a:p>
                      </a:txBody>
                      <a:tcPr marL="68580" marR="68580" marT="0" marB="0"/>
                    </a:tc>
                  </a:tr>
                  <a:tr h="635699">
                    <a:tc>
                      <a:txBody>
                        <a:bodyPr/>
                        <a:lstStyle/>
                        <a:p>
                          <a:pPr algn="ctr">
                            <a:lnSpc>
                              <a:spcPct val="150000"/>
                            </a:lnSpc>
                            <a:spcAft>
                              <a:spcPts val="0"/>
                            </a:spcAft>
                          </a:pPr>
                          <a:r>
                            <a:rPr lang="tr-TR" sz="1800">
                              <a:effectLst/>
                            </a:rPr>
                            <a:t>7,62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0,141×Ha</a:t>
                          </a:r>
                          <a:r>
                            <a:rPr lang="tr-TR" sz="1800" baseline="30000">
                              <a:effectLst/>
                            </a:rPr>
                            <a:t>1,55</a:t>
                          </a:r>
                          <a:endParaRPr lang="tr-TR" sz="2400">
                            <a:effectLst/>
                            <a:latin typeface="Calibri"/>
                            <a:ea typeface="Calibri"/>
                            <a:cs typeface="Times New Roman"/>
                          </a:endParaRPr>
                        </a:p>
                      </a:txBody>
                      <a:tcPr marL="68580" marR="68580" marT="0" marB="0"/>
                    </a:tc>
                  </a:tr>
                  <a:tr h="623532">
                    <a:tc>
                      <a:txBody>
                        <a:bodyPr/>
                        <a:lstStyle/>
                        <a:p>
                          <a:pPr algn="ctr">
                            <a:lnSpc>
                              <a:spcPct val="150000"/>
                            </a:lnSpc>
                            <a:spcAft>
                              <a:spcPts val="0"/>
                            </a:spcAft>
                          </a:pPr>
                          <a:r>
                            <a:rPr lang="tr-TR" sz="1800">
                              <a:effectLst/>
                            </a:rPr>
                            <a:t>15,24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0,264×Ha</a:t>
                          </a:r>
                          <a:r>
                            <a:rPr lang="tr-TR" sz="1800" baseline="30000">
                              <a:effectLst/>
                            </a:rPr>
                            <a:t>1,58</a:t>
                          </a:r>
                          <a:endParaRPr lang="tr-TR" sz="2400">
                            <a:effectLst/>
                            <a:latin typeface="Calibri"/>
                            <a:ea typeface="Calibri"/>
                            <a:cs typeface="Times New Roman"/>
                          </a:endParaRPr>
                        </a:p>
                      </a:txBody>
                      <a:tcPr marL="68580" marR="68580" marT="0" marB="0"/>
                    </a:tc>
                  </a:tr>
                  <a:tr h="632658">
                    <a:tc>
                      <a:txBody>
                        <a:bodyPr/>
                        <a:lstStyle/>
                        <a:p>
                          <a:pPr algn="ctr">
                            <a:lnSpc>
                              <a:spcPct val="150000"/>
                            </a:lnSpc>
                            <a:spcAft>
                              <a:spcPts val="0"/>
                            </a:spcAft>
                          </a:pPr>
                          <a:r>
                            <a:rPr lang="tr-TR" sz="1800">
                              <a:effectLst/>
                            </a:rPr>
                            <a:t>22,86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dirty="0">
                              <a:effectLst/>
                            </a:rPr>
                            <a:t>Q= 0,466×Ha</a:t>
                          </a:r>
                          <a:r>
                            <a:rPr lang="tr-TR" sz="1800" baseline="30000" dirty="0">
                              <a:effectLst/>
                            </a:rPr>
                            <a:t>1,53</a:t>
                          </a:r>
                          <a:endParaRPr lang="tr-TR" sz="2400" dirty="0">
                            <a:effectLst/>
                            <a:latin typeface="Calibri"/>
                            <a:ea typeface="Calibri"/>
                            <a:cs typeface="Times New Roman"/>
                          </a:endParaRPr>
                        </a:p>
                      </a:txBody>
                      <a:tcPr marL="68580" marR="68580" marT="0" marB="0"/>
                    </a:tc>
                  </a:tr>
                  <a:tr h="779112">
                    <a:tc>
                      <a:txBody>
                        <a:bodyPr/>
                        <a:lstStyle/>
                        <a:p>
                          <a:pPr algn="ctr">
                            <a:lnSpc>
                              <a:spcPct val="150000"/>
                            </a:lnSpc>
                            <a:spcAft>
                              <a:spcPts val="0"/>
                            </a:spcAft>
                          </a:pPr>
                          <a:r>
                            <a:rPr lang="tr-TR" sz="1800" dirty="0">
                              <a:effectLst/>
                            </a:rPr>
                            <a:t>30,48-91,44 cm</a:t>
                          </a:r>
                          <a:endParaRPr lang="tr-TR" sz="2400" dirty="0">
                            <a:effectLst/>
                            <a:latin typeface="Calibri"/>
                            <a:ea typeface="Calibri"/>
                            <a:cs typeface="Times New Roman"/>
                          </a:endParaRPr>
                        </a:p>
                      </a:txBody>
                      <a:tcPr marL="68580" marR="68580" marT="0" marB="0"/>
                    </a:tc>
                    <a:tc>
                      <a:txBody>
                        <a:bodyPr/>
                        <a:lstStyle/>
                        <a:p>
                          <a:endParaRPr lang="tr-TR"/>
                        </a:p>
                      </a:txBody>
                      <a:tcPr marL="68580" marR="68580" marT="0" marB="0">
                        <a:blipFill rotWithShape="0">
                          <a:blip r:embed="rId3"/>
                          <a:stretch>
                            <a:fillRect l="-58501" t="-492188" r="-720" b="-1563"/>
                          </a:stretch>
                        </a:blipFill>
                      </a:tcPr>
                    </a:tc>
                  </a:tr>
                </a:tbl>
              </a:graphicData>
            </a:graphic>
          </p:graphicFrame>
        </mc:Fallback>
      </mc:AlternateContent>
      <p:sp>
        <p:nvSpPr>
          <p:cNvPr id="3" name="Slayt Numarası Yer Tutucusu 2"/>
          <p:cNvSpPr>
            <a:spLocks noGrp="1"/>
          </p:cNvSpPr>
          <p:nvPr>
            <p:ph type="sldNum" sz="quarter" idx="12"/>
          </p:nvPr>
        </p:nvSpPr>
        <p:spPr/>
        <p:txBody>
          <a:bodyPr/>
          <a:lstStyle/>
          <a:p>
            <a:fld id="{F302176B-0E47-46AC-8F43-DAB4B8A37D06}" type="slidenum">
              <a:rPr lang="tr-TR" smtClean="0"/>
              <a:pPr/>
              <a:t>50</a:t>
            </a:fld>
            <a:endParaRPr lang="tr-TR"/>
          </a:p>
        </p:txBody>
      </p:sp>
      <p:sp>
        <p:nvSpPr>
          <p:cNvPr id="4" name="Dikdörtgen 3"/>
          <p:cNvSpPr/>
          <p:nvPr/>
        </p:nvSpPr>
        <p:spPr>
          <a:xfrm>
            <a:off x="1799692" y="592212"/>
            <a:ext cx="5544616" cy="369332"/>
          </a:xfrm>
          <a:prstGeom prst="rect">
            <a:avLst/>
          </a:prstGeom>
        </p:spPr>
        <p:txBody>
          <a:bodyPr wrap="square">
            <a:spAutoFit/>
          </a:bodyPr>
          <a:lstStyle/>
          <a:p>
            <a:r>
              <a:rPr lang="tr-TR" b="1" dirty="0">
                <a:solidFill>
                  <a:srgbClr val="002060"/>
                </a:solidFill>
              </a:rPr>
              <a:t> </a:t>
            </a:r>
            <a:r>
              <a:rPr lang="tr-TR" b="1" dirty="0" err="1">
                <a:solidFill>
                  <a:srgbClr val="002060"/>
                </a:solidFill>
              </a:rPr>
              <a:t>Parshall</a:t>
            </a:r>
            <a:r>
              <a:rPr lang="tr-TR" b="1" dirty="0">
                <a:solidFill>
                  <a:srgbClr val="002060"/>
                </a:solidFill>
              </a:rPr>
              <a:t> savakları tiplerine göre kullanılacak eşitlikler</a:t>
            </a:r>
          </a:p>
        </p:txBody>
      </p:sp>
    </p:spTree>
    <p:extLst>
      <p:ext uri="{BB962C8B-B14F-4D97-AF65-F5344CB8AC3E}">
        <p14:creationId xmlns:p14="http://schemas.microsoft.com/office/powerpoint/2010/main" val="721534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fontScale="92500"/>
          </a:bodyPr>
          <a:lstStyle/>
          <a:p>
            <a:pPr marL="0" indent="0" algn="just">
              <a:lnSpc>
                <a:spcPct val="150000"/>
              </a:lnSpc>
              <a:buNone/>
            </a:pPr>
            <a:r>
              <a:rPr lang="tr-TR" sz="2800" b="1" dirty="0" smtClean="0">
                <a:solidFill>
                  <a:srgbClr val="FF0000"/>
                </a:solidFill>
              </a:rPr>
              <a:t>	2. Kesik Boğazlı Savaklar</a:t>
            </a:r>
          </a:p>
          <a:p>
            <a:pPr marL="0" indent="0" algn="just">
              <a:lnSpc>
                <a:spcPct val="150000"/>
              </a:lnSpc>
              <a:buNone/>
            </a:pPr>
            <a:r>
              <a:rPr lang="tr-TR" sz="2700" b="1" dirty="0" smtClean="0"/>
              <a:t>	İlk </a:t>
            </a:r>
            <a:r>
              <a:rPr lang="tr-TR" sz="2700" b="1" dirty="0"/>
              <a:t>olarak Hindistan’da geliştirilmiş olup, 1967’den sonra Colorado </a:t>
            </a:r>
            <a:r>
              <a:rPr lang="tr-TR" sz="2700" b="1" dirty="0" err="1"/>
              <a:t>State</a:t>
            </a:r>
            <a:r>
              <a:rPr lang="tr-TR" sz="2700" b="1" dirty="0"/>
              <a:t> Üniversitesinden </a:t>
            </a:r>
            <a:r>
              <a:rPr lang="tr-TR" sz="2700" b="1" dirty="0" err="1"/>
              <a:t>Skogerboe</a:t>
            </a:r>
            <a:r>
              <a:rPr lang="tr-TR" sz="2700" b="1" dirty="0"/>
              <a:t> ve arkadaşları tarafından yaygınlaştırılmıştır. Savağın tabanı düz olup, boğaz kısmının uzunluğu olmadığından kesik boğazlı savak olarak adlandırılır. Suyun giriş yaptığı ön ve çıkış yaptığı arka kısım olmak üzere iki kısımdan oluşmuştur.</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51</a:t>
            </a:fld>
            <a:endParaRPr lang="tr-TR"/>
          </a:p>
        </p:txBody>
      </p:sp>
    </p:spTree>
    <p:extLst>
      <p:ext uri="{BB962C8B-B14F-4D97-AF65-F5344CB8AC3E}">
        <p14:creationId xmlns:p14="http://schemas.microsoft.com/office/powerpoint/2010/main" val="3965971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700" b="1" dirty="0" smtClean="0"/>
              <a:t>	DSİ </a:t>
            </a:r>
            <a:r>
              <a:rPr lang="tr-TR" sz="2700" b="1" dirty="0"/>
              <a:t>Teknik Araştırma ve Kontrol Dairesi Başkanlığınca aşağıda özellikleri belirtilen üç tip kesik boğazlı savak </a:t>
            </a:r>
            <a:r>
              <a:rPr lang="tr-TR" sz="2700" b="1" dirty="0" smtClean="0"/>
              <a:t>geliştirilmiştir.</a:t>
            </a:r>
            <a:endParaRPr lang="tr-TR" sz="2700" b="1" dirty="0"/>
          </a:p>
        </p:txBody>
      </p:sp>
      <p:graphicFrame>
        <p:nvGraphicFramePr>
          <p:cNvPr id="2" name="Tablo 1"/>
          <p:cNvGraphicFramePr>
            <a:graphicFrameLocks noGrp="1"/>
          </p:cNvGraphicFramePr>
          <p:nvPr>
            <p:extLst/>
          </p:nvPr>
        </p:nvGraphicFramePr>
        <p:xfrm>
          <a:off x="611560" y="3212976"/>
          <a:ext cx="8064895" cy="2664297"/>
        </p:xfrm>
        <a:graphic>
          <a:graphicData uri="http://schemas.openxmlformats.org/drawingml/2006/table">
            <a:tbl>
              <a:tblPr firstRow="1" firstCol="1" bandRow="1">
                <a:tableStyleId>{5C22544A-7EE6-4342-B048-85BDC9FD1C3A}</a:tableStyleId>
              </a:tblPr>
              <a:tblGrid>
                <a:gridCol w="774806"/>
                <a:gridCol w="1681628"/>
                <a:gridCol w="1445818"/>
                <a:gridCol w="2530181"/>
                <a:gridCol w="1632462"/>
              </a:tblGrid>
              <a:tr h="1205292">
                <a:tc>
                  <a:txBody>
                    <a:bodyPr/>
                    <a:lstStyle/>
                    <a:p>
                      <a:pPr algn="ctr">
                        <a:lnSpc>
                          <a:spcPct val="150000"/>
                        </a:lnSpc>
                        <a:spcAft>
                          <a:spcPts val="0"/>
                        </a:spcAft>
                      </a:pPr>
                      <a:r>
                        <a:rPr lang="tr-TR" sz="1400" dirty="0">
                          <a:effectLst/>
                        </a:rPr>
                        <a:t>Tip</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Boğaz genişliği</a:t>
                      </a:r>
                      <a:endParaRPr lang="tr-TR" sz="1800" dirty="0">
                        <a:effectLst/>
                      </a:endParaRPr>
                    </a:p>
                    <a:p>
                      <a:pPr algn="ctr">
                        <a:lnSpc>
                          <a:spcPct val="150000"/>
                        </a:lnSpc>
                        <a:spcAft>
                          <a:spcPts val="0"/>
                        </a:spcAft>
                      </a:pPr>
                      <a:r>
                        <a:rPr lang="tr-TR" sz="1400" dirty="0">
                          <a:effectLst/>
                        </a:rPr>
                        <a:t> L (cm)</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Savak uzunluğu</a:t>
                      </a:r>
                      <a:endParaRPr lang="tr-TR" sz="1800" dirty="0">
                        <a:effectLst/>
                      </a:endParaRPr>
                    </a:p>
                    <a:p>
                      <a:pPr algn="ctr">
                        <a:lnSpc>
                          <a:spcPct val="150000"/>
                        </a:lnSpc>
                        <a:spcAft>
                          <a:spcPts val="0"/>
                        </a:spcAft>
                      </a:pPr>
                      <a:r>
                        <a:rPr lang="tr-TR" sz="1400" dirty="0">
                          <a:effectLst/>
                        </a:rPr>
                        <a:t>D (cm)</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Giriş ve çıkış ağzı genişliği</a:t>
                      </a:r>
                      <a:endParaRPr lang="tr-TR" sz="1800" dirty="0">
                        <a:effectLst/>
                      </a:endParaRPr>
                    </a:p>
                    <a:p>
                      <a:pPr algn="ctr">
                        <a:lnSpc>
                          <a:spcPct val="150000"/>
                        </a:lnSpc>
                        <a:spcAft>
                          <a:spcPts val="0"/>
                        </a:spcAft>
                      </a:pPr>
                      <a:r>
                        <a:rPr lang="tr-TR" sz="1400" dirty="0">
                          <a:effectLst/>
                        </a:rPr>
                        <a:t> (cm)</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Debi formülü </a:t>
                      </a:r>
                      <a:endParaRPr lang="tr-TR" sz="1800" dirty="0">
                        <a:effectLst/>
                      </a:endParaRPr>
                    </a:p>
                    <a:p>
                      <a:pPr algn="ctr">
                        <a:lnSpc>
                          <a:spcPct val="150000"/>
                        </a:lnSpc>
                        <a:spcAft>
                          <a:spcPts val="0"/>
                        </a:spcAft>
                      </a:pPr>
                      <a:r>
                        <a:rPr lang="tr-TR" sz="1400" dirty="0">
                          <a:effectLst/>
                        </a:rPr>
                        <a:t>(l/s)</a:t>
                      </a:r>
                      <a:endParaRPr lang="tr-TR" sz="1800" dirty="0">
                        <a:effectLst/>
                        <a:latin typeface="Calibri"/>
                        <a:ea typeface="Calibri"/>
                        <a:cs typeface="Times New Roman"/>
                      </a:endParaRPr>
                    </a:p>
                  </a:txBody>
                  <a:tcPr marL="68580" marR="68580" marT="0" marB="0"/>
                </a:tc>
              </a:tr>
              <a:tr h="486335">
                <a:tc>
                  <a:txBody>
                    <a:bodyPr/>
                    <a:lstStyle/>
                    <a:p>
                      <a:pPr algn="ctr">
                        <a:lnSpc>
                          <a:spcPct val="150000"/>
                        </a:lnSpc>
                        <a:spcAft>
                          <a:spcPts val="0"/>
                        </a:spcAft>
                      </a:pPr>
                      <a:r>
                        <a:rPr lang="tr-TR" sz="1600">
                          <a:effectLst/>
                        </a:rPr>
                        <a:t>KBS 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12,5</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50</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a:effectLst/>
                        </a:rPr>
                        <a:t>25</a:t>
                      </a:r>
                      <a:endParaRPr lang="tr-TR" sz="1800">
                        <a:effectLst/>
                        <a:latin typeface="Calibri"/>
                        <a:ea typeface="Calibri"/>
                        <a:cs typeface="Times New Roman"/>
                      </a:endParaRPr>
                    </a:p>
                  </a:txBody>
                  <a:tcPr marL="68580" marR="68580" marT="0" marB="0"/>
                </a:tc>
                <a:tc>
                  <a:txBody>
                    <a:bodyPr/>
                    <a:lstStyle/>
                    <a:p>
                      <a:pPr algn="just">
                        <a:lnSpc>
                          <a:spcPct val="150000"/>
                        </a:lnSpc>
                        <a:spcAft>
                          <a:spcPts val="0"/>
                        </a:spcAft>
                      </a:pPr>
                      <a:r>
                        <a:rPr lang="tr-TR" sz="1400">
                          <a:effectLst/>
                        </a:rPr>
                        <a:t>Q= 0,1133×Ha</a:t>
                      </a:r>
                      <a:r>
                        <a:rPr lang="tr-TR" sz="1400" baseline="30000">
                          <a:effectLst/>
                        </a:rPr>
                        <a:t>1,814</a:t>
                      </a:r>
                      <a:endParaRPr lang="tr-TR" sz="1800">
                        <a:effectLst/>
                        <a:latin typeface="Calibri"/>
                        <a:ea typeface="Calibri"/>
                        <a:cs typeface="Times New Roman"/>
                      </a:endParaRPr>
                    </a:p>
                  </a:txBody>
                  <a:tcPr marL="68580" marR="68580" marT="0" marB="0"/>
                </a:tc>
              </a:tr>
              <a:tr h="486335">
                <a:tc>
                  <a:txBody>
                    <a:bodyPr/>
                    <a:lstStyle/>
                    <a:p>
                      <a:pPr algn="ctr">
                        <a:lnSpc>
                          <a:spcPct val="150000"/>
                        </a:lnSpc>
                        <a:spcAft>
                          <a:spcPts val="0"/>
                        </a:spcAft>
                      </a:pPr>
                      <a:r>
                        <a:rPr lang="tr-TR" sz="1600">
                          <a:effectLst/>
                        </a:rPr>
                        <a:t>KBS 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a:effectLst/>
                        </a:rPr>
                        <a:t>20</a:t>
                      </a:r>
                      <a:endParaRPr lang="tr-TR" sz="18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45</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30</a:t>
                      </a:r>
                      <a:endParaRPr lang="tr-TR" sz="18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tr-TR" sz="1400" dirty="0">
                          <a:effectLst/>
                        </a:rPr>
                        <a:t>Q= 0,197×Ha</a:t>
                      </a:r>
                      <a:r>
                        <a:rPr lang="tr-TR" sz="1400" baseline="30000" dirty="0">
                          <a:effectLst/>
                        </a:rPr>
                        <a:t>1,834</a:t>
                      </a:r>
                      <a:endParaRPr lang="tr-TR" sz="1800" dirty="0">
                        <a:effectLst/>
                        <a:latin typeface="Calibri"/>
                        <a:ea typeface="Calibri"/>
                        <a:cs typeface="Times New Roman"/>
                      </a:endParaRPr>
                    </a:p>
                  </a:txBody>
                  <a:tcPr marL="68580" marR="68580" marT="0" marB="0"/>
                </a:tc>
              </a:tr>
              <a:tr h="486335">
                <a:tc>
                  <a:txBody>
                    <a:bodyPr/>
                    <a:lstStyle/>
                    <a:p>
                      <a:pPr algn="ctr">
                        <a:lnSpc>
                          <a:spcPct val="150000"/>
                        </a:lnSpc>
                        <a:spcAft>
                          <a:spcPts val="0"/>
                        </a:spcAft>
                      </a:pPr>
                      <a:r>
                        <a:rPr lang="tr-TR" sz="1600" dirty="0">
                          <a:effectLst/>
                        </a:rPr>
                        <a:t>KBS 3</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a:effectLst/>
                        </a:rPr>
                        <a:t>40</a:t>
                      </a:r>
                      <a:endParaRPr lang="tr-TR" sz="18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a:effectLst/>
                        </a:rPr>
                        <a:t>90</a:t>
                      </a:r>
                      <a:endParaRPr lang="tr-TR" sz="18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a:effectLst/>
                        </a:rPr>
                        <a:t>60</a:t>
                      </a:r>
                      <a:endParaRPr lang="tr-TR" sz="1800">
                        <a:effectLst/>
                        <a:latin typeface="Calibri"/>
                        <a:ea typeface="Calibri"/>
                        <a:cs typeface="Times New Roman"/>
                      </a:endParaRPr>
                    </a:p>
                  </a:txBody>
                  <a:tcPr marL="68580" marR="68580" marT="0" marB="0"/>
                </a:tc>
                <a:tc>
                  <a:txBody>
                    <a:bodyPr/>
                    <a:lstStyle/>
                    <a:p>
                      <a:pPr algn="just">
                        <a:lnSpc>
                          <a:spcPct val="150000"/>
                        </a:lnSpc>
                        <a:spcAft>
                          <a:spcPts val="0"/>
                        </a:spcAft>
                      </a:pPr>
                      <a:r>
                        <a:rPr lang="tr-TR" sz="1400" dirty="0">
                          <a:effectLst/>
                        </a:rPr>
                        <a:t>Q= 0,675×Ha</a:t>
                      </a:r>
                      <a:r>
                        <a:rPr lang="tr-TR" sz="1400" baseline="30000" dirty="0">
                          <a:effectLst/>
                        </a:rPr>
                        <a:t>1,597</a:t>
                      </a:r>
                      <a:endParaRPr lang="tr-TR" sz="1800" dirty="0">
                        <a:effectLst/>
                        <a:latin typeface="Calibri"/>
                        <a:ea typeface="Calibri"/>
                        <a:cs typeface="Times New Roman"/>
                      </a:endParaRPr>
                    </a:p>
                  </a:txBody>
                  <a:tcPr marL="68580" marR="68580" marT="0" marB="0"/>
                </a:tc>
              </a:tr>
            </a:tbl>
          </a:graphicData>
        </a:graphic>
      </p:graphicFrame>
      <p:sp>
        <p:nvSpPr>
          <p:cNvPr id="4" name="Slayt Numarası Yer Tutucusu 3"/>
          <p:cNvSpPr>
            <a:spLocks noGrp="1"/>
          </p:cNvSpPr>
          <p:nvPr>
            <p:ph type="sldNum" sz="quarter" idx="12"/>
          </p:nvPr>
        </p:nvSpPr>
        <p:spPr/>
        <p:txBody>
          <a:bodyPr/>
          <a:lstStyle/>
          <a:p>
            <a:fld id="{F302176B-0E47-46AC-8F43-DAB4B8A37D06}" type="slidenum">
              <a:rPr lang="tr-TR" smtClean="0"/>
              <a:pPr/>
              <a:t>52</a:t>
            </a:fld>
            <a:endParaRPr lang="tr-TR"/>
          </a:p>
        </p:txBody>
      </p:sp>
    </p:spTree>
    <p:extLst>
      <p:ext uri="{BB962C8B-B14F-4D97-AF65-F5344CB8AC3E}">
        <p14:creationId xmlns:p14="http://schemas.microsoft.com/office/powerpoint/2010/main" val="894557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descr="C:\Users\ex\Desktop\Adsızdsfg.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908720"/>
            <a:ext cx="6583440" cy="5616624"/>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53</a:t>
            </a:fld>
            <a:endParaRPr lang="tr-TR"/>
          </a:p>
        </p:txBody>
      </p:sp>
      <p:sp>
        <p:nvSpPr>
          <p:cNvPr id="3" name="Dikdörtgen 2"/>
          <p:cNvSpPr/>
          <p:nvPr/>
        </p:nvSpPr>
        <p:spPr>
          <a:xfrm>
            <a:off x="1547664" y="463907"/>
            <a:ext cx="5580620" cy="369332"/>
          </a:xfrm>
          <a:prstGeom prst="rect">
            <a:avLst/>
          </a:prstGeom>
        </p:spPr>
        <p:txBody>
          <a:bodyPr wrap="square">
            <a:spAutoFit/>
          </a:bodyPr>
          <a:lstStyle/>
          <a:p>
            <a:r>
              <a:rPr lang="tr-TR" b="1" dirty="0">
                <a:solidFill>
                  <a:srgbClr val="002060"/>
                </a:solidFill>
              </a:rPr>
              <a:t>Kesik boğazlı savağın üstten ve yandan görünümleri</a:t>
            </a:r>
          </a:p>
        </p:txBody>
      </p:sp>
    </p:spTree>
    <p:extLst>
      <p:ext uri="{BB962C8B-B14F-4D97-AF65-F5344CB8AC3E}">
        <p14:creationId xmlns:p14="http://schemas.microsoft.com/office/powerpoint/2010/main" val="3151797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55"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fontScale="92500"/>
          </a:bodyPr>
          <a:lstStyle/>
          <a:p>
            <a:pPr marL="0" indent="0" algn="just">
              <a:lnSpc>
                <a:spcPct val="150000"/>
              </a:lnSpc>
              <a:buNone/>
            </a:pPr>
            <a:r>
              <a:rPr lang="tr-TR" sz="2800" b="1" dirty="0" smtClean="0">
                <a:solidFill>
                  <a:srgbClr val="FF0000"/>
                </a:solidFill>
              </a:rPr>
              <a:t>	3. H Savakları</a:t>
            </a:r>
          </a:p>
          <a:p>
            <a:pPr marL="0" indent="0" algn="just">
              <a:lnSpc>
                <a:spcPct val="150000"/>
              </a:lnSpc>
              <a:buNone/>
            </a:pPr>
            <a:r>
              <a:rPr lang="tr-TR" sz="2700" b="1" dirty="0" smtClean="0"/>
              <a:t>	H </a:t>
            </a:r>
            <a:r>
              <a:rPr lang="tr-TR" sz="2700" b="1" dirty="0"/>
              <a:t>savakları </a:t>
            </a:r>
            <a:r>
              <a:rPr lang="tr-TR" sz="2700" b="1" dirty="0" smtClean="0"/>
              <a:t>ABD </a:t>
            </a:r>
            <a:r>
              <a:rPr lang="tr-TR" sz="2700" b="1" dirty="0"/>
              <a:t>Toprak Koruma Servisi tarafından dizayn edilmiştir. Tasarımın önemli özelliği, düşük akımları doğru bir şekilde ölçebilmesi ve yüksek akımları da bir dinlendirme </a:t>
            </a:r>
            <a:r>
              <a:rPr lang="tr-TR" sz="2700" b="1" dirty="0" err="1"/>
              <a:t>göleti</a:t>
            </a:r>
            <a:r>
              <a:rPr lang="tr-TR" sz="2700" b="1" dirty="0"/>
              <a:t> gerektirmeden ölçebilme yeteneğine sahip olmasıdır. Ayrıca yüksek </a:t>
            </a:r>
            <a:r>
              <a:rPr lang="tr-TR" sz="2700" b="1" dirty="0" err="1"/>
              <a:t>sediment</a:t>
            </a:r>
            <a:r>
              <a:rPr lang="tr-TR" sz="2700" b="1" dirty="0"/>
              <a:t> içeren yüzey akışlarını da geçirebilme özelliğine sahip olması önemli özellikleri arasında yer alır.</a:t>
            </a:r>
          </a:p>
          <a:p>
            <a:pPr marL="0" indent="0" algn="just">
              <a:lnSpc>
                <a:spcPct val="150000"/>
              </a:lnSpc>
              <a:buNone/>
            </a:pPr>
            <a:endParaRPr lang="tr-TR" sz="2800" dirty="0"/>
          </a:p>
          <a:p>
            <a:pPr marL="0" indent="0" algn="just">
              <a:lnSpc>
                <a:spcPct val="150000"/>
              </a:lnSpc>
              <a:buNone/>
            </a:pPr>
            <a:endParaRPr lang="tr-TR" sz="28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54</a:t>
            </a:fld>
            <a:endParaRPr lang="tr-TR"/>
          </a:p>
        </p:txBody>
      </p:sp>
    </p:spTree>
    <p:extLst>
      <p:ext uri="{BB962C8B-B14F-4D97-AF65-F5344CB8AC3E}">
        <p14:creationId xmlns:p14="http://schemas.microsoft.com/office/powerpoint/2010/main" val="135370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600" b="1" dirty="0" smtClean="0"/>
              <a:t>	H </a:t>
            </a:r>
            <a:r>
              <a:rPr lang="tr-TR" sz="2600" b="1" dirty="0"/>
              <a:t>savaklarının 3 tipi vardır. En küçük (HS) savağı 22 l/s’ye kadar olan akışları kaydedebilir, H tipi 2,36 m</a:t>
            </a:r>
            <a:r>
              <a:rPr lang="tr-TR" sz="2600" b="1" baseline="30000" dirty="0"/>
              <a:t>3</a:t>
            </a:r>
            <a:r>
              <a:rPr lang="tr-TR" sz="2600" b="1" dirty="0"/>
              <a:t>/s’ye kadar olan akışı alabilmekte ve büyük (HL) tipi 3,32 m</a:t>
            </a:r>
            <a:r>
              <a:rPr lang="tr-TR" sz="2600" b="1" baseline="30000" dirty="0"/>
              <a:t>3</a:t>
            </a:r>
            <a:r>
              <a:rPr lang="tr-TR" sz="2600" b="1" dirty="0"/>
              <a:t>/s kadar akım akışı olmaktadır. </a:t>
            </a:r>
          </a:p>
        </p:txBody>
      </p:sp>
      <p:pic>
        <p:nvPicPr>
          <p:cNvPr id="4" name="Resim 3" descr="C:\Users\ex\Desktop\000_0682ry.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0596" y="3283714"/>
            <a:ext cx="1819275" cy="1435606"/>
          </a:xfrm>
          <a:prstGeom prst="rect">
            <a:avLst/>
          </a:prstGeom>
          <a:noFill/>
          <a:ln>
            <a:noFill/>
          </a:ln>
        </p:spPr>
      </p:pic>
      <p:pic>
        <p:nvPicPr>
          <p:cNvPr id="5" name="Resim 4" descr="C:\Users\ex\Desktop\tezim\resim\000_0160h.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8259" y="3283714"/>
            <a:ext cx="1895475" cy="1438146"/>
          </a:xfrm>
          <a:prstGeom prst="rect">
            <a:avLst/>
          </a:prstGeom>
          <a:noFill/>
          <a:ln>
            <a:noFill/>
          </a:ln>
        </p:spPr>
      </p:pic>
      <p:pic>
        <p:nvPicPr>
          <p:cNvPr id="7" name="Resim 6" descr="C:\Users\ex\Desktop\000_0162 (1)fg.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13082" y="4785288"/>
            <a:ext cx="1959318" cy="1740265"/>
          </a:xfrm>
          <a:prstGeom prst="rect">
            <a:avLst/>
          </a:prstGeom>
          <a:noFill/>
          <a:ln>
            <a:noFill/>
          </a:ln>
        </p:spPr>
      </p:pic>
      <p:pic>
        <p:nvPicPr>
          <p:cNvPr id="8" name="Resim 7" descr="C:\Users\ex\Desktop\cs.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8184" y="3283714"/>
            <a:ext cx="1944216" cy="1435606"/>
          </a:xfrm>
          <a:prstGeom prst="rect">
            <a:avLst/>
          </a:prstGeom>
          <a:noFill/>
          <a:ln>
            <a:noFill/>
          </a:ln>
        </p:spPr>
      </p:pic>
      <p:pic>
        <p:nvPicPr>
          <p:cNvPr id="9" name="Resim 8" descr="C:\Users\ex\Downloads\Documents\fotolar\flume1_2 - Kopya.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64488" y="4785288"/>
            <a:ext cx="1785383" cy="1740056"/>
          </a:xfrm>
          <a:prstGeom prst="rect">
            <a:avLst/>
          </a:prstGeom>
          <a:noFill/>
          <a:ln>
            <a:noFill/>
          </a:ln>
        </p:spPr>
      </p:pic>
      <p:pic>
        <p:nvPicPr>
          <p:cNvPr id="10" name="Resim 9" descr="C:\Users\ex\Downloads\Documents\fotolar\flume1_1 - Kopya.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31526" y="4785288"/>
            <a:ext cx="1872208" cy="1740056"/>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55</a:t>
            </a:fld>
            <a:endParaRPr lang="tr-TR"/>
          </a:p>
        </p:txBody>
      </p:sp>
    </p:spTree>
    <p:extLst>
      <p:ext uri="{BB962C8B-B14F-4D97-AF65-F5344CB8AC3E}">
        <p14:creationId xmlns:p14="http://schemas.microsoft.com/office/powerpoint/2010/main" val="3258646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a:bodyPr>
          <a:lstStyle/>
          <a:p>
            <a:pPr marL="0" indent="0">
              <a:buNone/>
            </a:pPr>
            <a:r>
              <a:rPr lang="tr-TR" sz="2800" b="1" dirty="0" smtClean="0">
                <a:solidFill>
                  <a:srgbClr val="FF0000"/>
                </a:solidFill>
              </a:rPr>
              <a:t>	4. </a:t>
            </a:r>
            <a:r>
              <a:rPr lang="tr-TR" sz="2800" b="1" dirty="0" err="1" smtClean="0">
                <a:solidFill>
                  <a:srgbClr val="FF0000"/>
                </a:solidFill>
              </a:rPr>
              <a:t>Palmer</a:t>
            </a:r>
            <a:r>
              <a:rPr lang="tr-TR" sz="2800" b="1" dirty="0" smtClean="0">
                <a:solidFill>
                  <a:srgbClr val="FF0000"/>
                </a:solidFill>
              </a:rPr>
              <a:t> </a:t>
            </a:r>
            <a:r>
              <a:rPr lang="tr-TR" sz="2800" b="1" dirty="0">
                <a:solidFill>
                  <a:srgbClr val="FF0000"/>
                </a:solidFill>
              </a:rPr>
              <a:t>Bowlus Savakları</a:t>
            </a:r>
            <a:endParaRPr lang="tr-TR" sz="2800" dirty="0">
              <a:solidFill>
                <a:srgbClr val="FF0000"/>
              </a:solidFill>
            </a:endParaRPr>
          </a:p>
          <a:p>
            <a:pPr marL="0" indent="0">
              <a:lnSpc>
                <a:spcPct val="150000"/>
              </a:lnSpc>
              <a:buNone/>
            </a:pPr>
            <a:r>
              <a:rPr lang="tr-TR" sz="2700" b="1" dirty="0" smtClean="0"/>
              <a:t>	Palmer </a:t>
            </a:r>
            <a:r>
              <a:rPr lang="tr-TR" sz="2700" b="1" dirty="0"/>
              <a:t>Bowlus savakları 1930’ların ortasında Los </a:t>
            </a:r>
            <a:r>
              <a:rPr lang="tr-TR" sz="2700" b="1" dirty="0" err="1"/>
              <a:t>Angelesın</a:t>
            </a:r>
            <a:r>
              <a:rPr lang="tr-TR" sz="2700" b="1" dirty="0"/>
              <a:t> kanalizasyon bölgesinde basit ve etkili bir atık su ölçme aleti olarak </a:t>
            </a:r>
            <a:r>
              <a:rPr lang="tr-TR" sz="2700" b="1" dirty="0" err="1"/>
              <a:t>Harold</a:t>
            </a:r>
            <a:r>
              <a:rPr lang="tr-TR" sz="2700" b="1" dirty="0"/>
              <a:t> V. Palmer ve </a:t>
            </a:r>
            <a:r>
              <a:rPr lang="tr-TR" sz="2700" b="1" dirty="0" err="1"/>
              <a:t>Fred</a:t>
            </a:r>
            <a:r>
              <a:rPr lang="tr-TR" sz="2700" b="1" dirty="0"/>
              <a:t> Bowlus tarafından geliştirilmiştir. Bu tür savaklar genellikle boru içerisine yerleştirilerek ölçümler yapıldığı için daha çok yuvarlak olarak dizayn </a:t>
            </a:r>
            <a:r>
              <a:rPr lang="tr-TR" sz="2700" b="1" dirty="0" smtClean="0"/>
              <a:t>edilmektedir.</a:t>
            </a:r>
            <a:endParaRPr lang="tr-TR" sz="27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56</a:t>
            </a:fld>
            <a:endParaRPr lang="tr-TR"/>
          </a:p>
        </p:txBody>
      </p:sp>
    </p:spTree>
    <p:extLst>
      <p:ext uri="{BB962C8B-B14F-4D97-AF65-F5344CB8AC3E}">
        <p14:creationId xmlns:p14="http://schemas.microsoft.com/office/powerpoint/2010/main" val="2093758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p:cNvPicPr>
            <a:picLocks noGrp="1"/>
          </p:cNvPicPr>
          <p:nvPr>
            <p:ph idx="1"/>
          </p:nvPr>
        </p:nvPicPr>
        <p:blipFill rotWithShape="1">
          <a:blip r:embed="rId3" cstate="print">
            <a:extLst>
              <a:ext uri="{28A0092B-C50C-407E-A947-70E740481C1C}">
                <a14:useLocalDpi xmlns:a14="http://schemas.microsoft.com/office/drawing/2010/main" val="0"/>
              </a:ext>
            </a:extLst>
          </a:blip>
          <a:srcRect l="27962" t="7019" r="33156" b="8582"/>
          <a:stretch/>
        </p:blipFill>
        <p:spPr bwMode="auto">
          <a:xfrm>
            <a:off x="899592" y="908720"/>
            <a:ext cx="7344816" cy="5616623"/>
          </a:xfrm>
          <a:prstGeom prst="rect">
            <a:avLst/>
          </a:prstGeom>
          <a:solidFill>
            <a:schemeClr val="tx2">
              <a:lumMod val="20000"/>
              <a:lumOff val="80000"/>
            </a:schemeClr>
          </a:solidFill>
          <a:ln>
            <a:noFill/>
          </a:ln>
          <a:extLst>
            <a:ext uri="{53640926-AAD7-44D8-BBD7-CCE9431645EC}">
              <a14:shadowObscured xmlns:a14="http://schemas.microsoft.com/office/drawing/2010/main"/>
            </a:ext>
          </a:extLst>
        </p:spPr>
      </p:pic>
      <p:sp>
        <p:nvSpPr>
          <p:cNvPr id="2" name="Dikdörtgen 1"/>
          <p:cNvSpPr/>
          <p:nvPr/>
        </p:nvSpPr>
        <p:spPr>
          <a:xfrm>
            <a:off x="1115616" y="373306"/>
            <a:ext cx="5688632" cy="369332"/>
          </a:xfrm>
          <a:prstGeom prst="rect">
            <a:avLst/>
          </a:prstGeom>
        </p:spPr>
        <p:txBody>
          <a:bodyPr wrap="square">
            <a:spAutoFit/>
          </a:bodyPr>
          <a:lstStyle/>
          <a:p>
            <a:r>
              <a:rPr lang="tr-TR" b="1" dirty="0">
                <a:solidFill>
                  <a:srgbClr val="002060"/>
                </a:solidFill>
              </a:rPr>
              <a:t>Palmer Bowlus savağının üst, ön ve yan görünüşleri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57</a:t>
            </a:fld>
            <a:endParaRPr lang="tr-TR"/>
          </a:p>
        </p:txBody>
      </p:sp>
    </p:spTree>
    <p:extLst>
      <p:ext uri="{BB962C8B-B14F-4D97-AF65-F5344CB8AC3E}">
        <p14:creationId xmlns:p14="http://schemas.microsoft.com/office/powerpoint/2010/main" val="1550902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a:bodyPr>
          <a:lstStyle/>
          <a:p>
            <a:pPr marL="0" indent="0" algn="just">
              <a:lnSpc>
                <a:spcPct val="150000"/>
              </a:lnSpc>
              <a:buNone/>
            </a:pPr>
            <a:r>
              <a:rPr lang="tr-TR" sz="2600" b="1" dirty="0" smtClean="0"/>
              <a:t>	Palmer </a:t>
            </a:r>
            <a:r>
              <a:rPr lang="tr-TR" sz="2600" b="1" dirty="0"/>
              <a:t>Bowlus savaklarının boyutları uyum için boru veya kanal boyutlarına göre </a:t>
            </a:r>
            <a:r>
              <a:rPr lang="tr-TR" sz="2600" b="1" dirty="0" smtClean="0"/>
              <a:t>belirlenir. </a:t>
            </a:r>
            <a:r>
              <a:rPr lang="tr-TR" sz="2600" b="1" dirty="0"/>
              <a:t>Yani 8 </a:t>
            </a:r>
            <a:r>
              <a:rPr lang="tr-TR" sz="2600" b="1" dirty="0" err="1"/>
              <a:t>inç’lik</a:t>
            </a:r>
            <a:r>
              <a:rPr lang="tr-TR" sz="2600" b="1" dirty="0"/>
              <a:t> Palmer Bowlus savakları 8 </a:t>
            </a:r>
            <a:r>
              <a:rPr lang="tr-TR" sz="2600" b="1" dirty="0" err="1"/>
              <a:t>inç’lik</a:t>
            </a:r>
            <a:r>
              <a:rPr lang="tr-TR" sz="2600" b="1" dirty="0"/>
              <a:t> çapa sahip boruya eklemek için tasarlanmıştır. Palmer Bowlus savakları 4 ile 42 inç arasında değişen boru çaplarına uyacak şekilde çeşitli boyutlarda üretilmektedir</a:t>
            </a:r>
            <a:r>
              <a:rPr lang="tr-TR" sz="2600" b="1" dirty="0" smtClean="0"/>
              <a:t>. </a:t>
            </a:r>
            <a:r>
              <a:rPr lang="tr-TR" sz="2600" b="1" dirty="0"/>
              <a:t>Standart olarak 4, 6, 8, 10, 12, 15, 18, 21, 24, 27, 30, 36 ve 42 inç gibi boyutları olduğu görülmektedir. </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58</a:t>
            </a:fld>
            <a:endParaRPr lang="tr-TR"/>
          </a:p>
        </p:txBody>
      </p:sp>
    </p:spTree>
    <p:extLst>
      <p:ext uri="{BB962C8B-B14F-4D97-AF65-F5344CB8AC3E}">
        <p14:creationId xmlns:p14="http://schemas.microsoft.com/office/powerpoint/2010/main" val="1922568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descr="C:\Users\ex\Downloads\IJFMP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746" y="1484784"/>
            <a:ext cx="3813051" cy="2880320"/>
          </a:xfrm>
          <a:prstGeom prst="rect">
            <a:avLst/>
          </a:prstGeom>
          <a:noFill/>
          <a:ln>
            <a:noFill/>
          </a:ln>
        </p:spPr>
      </p:pic>
      <p:pic>
        <p:nvPicPr>
          <p:cNvPr id="5" name="Resim 4" descr="C:\Users\ex\Desktop\tezim\resim\IJFMP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1508657"/>
            <a:ext cx="3600400" cy="2880320"/>
          </a:xfrm>
          <a:prstGeom prst="rect">
            <a:avLst/>
          </a:prstGeom>
          <a:noFill/>
          <a:ln>
            <a:noFill/>
          </a:ln>
        </p:spPr>
      </p:pic>
      <p:sp>
        <p:nvSpPr>
          <p:cNvPr id="2" name="Dikdörtgen 1"/>
          <p:cNvSpPr/>
          <p:nvPr/>
        </p:nvSpPr>
        <p:spPr>
          <a:xfrm>
            <a:off x="1187624" y="4973626"/>
            <a:ext cx="2004075" cy="523220"/>
          </a:xfrm>
          <a:prstGeom prst="rect">
            <a:avLst/>
          </a:prstGeom>
        </p:spPr>
        <p:txBody>
          <a:bodyPr wrap="none">
            <a:spAutoFit/>
          </a:bodyPr>
          <a:lstStyle/>
          <a:p>
            <a:r>
              <a:rPr lang="tr-TR" sz="2800" b="1" dirty="0"/>
              <a:t>Q= C×(</a:t>
            </a:r>
            <a:r>
              <a:rPr lang="tr-TR" sz="2800" b="1" dirty="0" err="1"/>
              <a:t>b+H</a:t>
            </a:r>
            <a:r>
              <a:rPr lang="tr-TR" sz="2800" b="1" dirty="0"/>
              <a:t>)</a:t>
            </a:r>
            <a:r>
              <a:rPr lang="tr-TR" sz="2800" b="1" baseline="30000" dirty="0"/>
              <a:t>a</a:t>
            </a:r>
            <a:endParaRPr lang="tr-TR" sz="2800" b="1" dirty="0"/>
          </a:p>
        </p:txBody>
      </p:sp>
      <p:sp>
        <p:nvSpPr>
          <p:cNvPr id="3" name="Slayt Numarası Yer Tutucusu 2"/>
          <p:cNvSpPr>
            <a:spLocks noGrp="1"/>
          </p:cNvSpPr>
          <p:nvPr>
            <p:ph type="sldNum" sz="quarter" idx="12"/>
          </p:nvPr>
        </p:nvSpPr>
        <p:spPr/>
        <p:txBody>
          <a:bodyPr/>
          <a:lstStyle/>
          <a:p>
            <a:fld id="{F302176B-0E47-46AC-8F43-DAB4B8A37D06}" type="slidenum">
              <a:rPr lang="tr-TR" smtClean="0"/>
              <a:pPr/>
              <a:t>59</a:t>
            </a:fld>
            <a:endParaRPr lang="tr-TR"/>
          </a:p>
        </p:txBody>
      </p:sp>
    </p:spTree>
    <p:extLst>
      <p:ext uri="{BB962C8B-B14F-4D97-AF65-F5344CB8AC3E}">
        <p14:creationId xmlns:p14="http://schemas.microsoft.com/office/powerpoint/2010/main" val="3825264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9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İçerik Yer Tutucusu 1"/>
          <p:cNvGraphicFramePr>
            <a:graphicFrameLocks noGrp="1"/>
          </p:cNvGraphicFramePr>
          <p:nvPr>
            <p:ph idx="1"/>
            <p:extLst/>
          </p:nvPr>
        </p:nvGraphicFramePr>
        <p:xfrm>
          <a:off x="971600" y="1628800"/>
          <a:ext cx="6912765" cy="4696719"/>
        </p:xfrm>
        <a:graphic>
          <a:graphicData uri="http://schemas.openxmlformats.org/drawingml/2006/table">
            <a:tbl>
              <a:tblPr firstRow="1" firstCol="1" bandRow="1">
                <a:tableStyleId>{5C22544A-7EE6-4342-B048-85BDC9FD1C3A}</a:tableStyleId>
              </a:tblPr>
              <a:tblGrid>
                <a:gridCol w="2033167"/>
                <a:gridCol w="1598964"/>
                <a:gridCol w="1681670"/>
                <a:gridCol w="1598964"/>
              </a:tblGrid>
              <a:tr h="334323">
                <a:tc>
                  <a:txBody>
                    <a:bodyPr/>
                    <a:lstStyle/>
                    <a:p>
                      <a:pPr algn="ctr">
                        <a:lnSpc>
                          <a:spcPct val="115000"/>
                        </a:lnSpc>
                        <a:spcAft>
                          <a:spcPts val="0"/>
                        </a:spcAft>
                      </a:pPr>
                      <a:r>
                        <a:rPr lang="tr-TR" sz="2000" dirty="0">
                          <a:effectLst/>
                        </a:rPr>
                        <a:t>Savak tipi</a:t>
                      </a:r>
                      <a:endParaRPr lang="tr-TR"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2000">
                          <a:effectLst/>
                        </a:rPr>
                        <a:t>C</a:t>
                      </a:r>
                      <a:endParaRPr lang="tr-TR"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2000">
                          <a:effectLst/>
                        </a:rPr>
                        <a:t>b</a:t>
                      </a:r>
                      <a:endParaRPr lang="tr-TR"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2000" dirty="0">
                          <a:effectLst/>
                        </a:rPr>
                        <a:t>a</a:t>
                      </a:r>
                      <a:endParaRPr lang="tr-TR" sz="2000" dirty="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dirty="0">
                          <a:effectLst/>
                        </a:rPr>
                        <a:t>4</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1,730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0,00588</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1,9573</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dirty="0">
                          <a:effectLst/>
                        </a:rPr>
                        <a:t>6</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2,071</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0,00542</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1,9025</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8</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2,537</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0,14560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1,9724</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10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2,843</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0,01610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1,9530</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12</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3,142</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0,01700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1,9362</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15</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3,574</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0,01682</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1,9062</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18</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3,988</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0,01875</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1,8977</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21</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4,223</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0,03900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1,9619</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24</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4,574</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0,04080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1,9497</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27</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4,970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0,03800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1,9269</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30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5,022</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0,06250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1,9663</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36</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5,462</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0,08000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1,9910</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42</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6,120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0,07800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1,9628</a:t>
                      </a:r>
                      <a:endParaRPr lang="tr-TR" sz="1600" dirty="0">
                        <a:effectLst/>
                        <a:latin typeface="Calibri"/>
                        <a:ea typeface="Calibri"/>
                        <a:cs typeface="Times New Roman"/>
                      </a:endParaRPr>
                    </a:p>
                  </a:txBody>
                  <a:tcPr marL="44450" marR="44450" marT="0" marB="0" anchor="ctr"/>
                </a:tc>
              </a:tr>
            </a:tbl>
          </a:graphicData>
        </a:graphic>
      </p:graphicFrame>
      <p:sp>
        <p:nvSpPr>
          <p:cNvPr id="4" name="Dikdörtgen 3"/>
          <p:cNvSpPr/>
          <p:nvPr/>
        </p:nvSpPr>
        <p:spPr>
          <a:xfrm>
            <a:off x="1043608" y="808972"/>
            <a:ext cx="5904656" cy="369332"/>
          </a:xfrm>
          <a:prstGeom prst="rect">
            <a:avLst/>
          </a:prstGeom>
        </p:spPr>
        <p:txBody>
          <a:bodyPr wrap="square">
            <a:spAutoFit/>
          </a:bodyPr>
          <a:lstStyle/>
          <a:p>
            <a:r>
              <a:rPr lang="tr-TR" b="1" dirty="0">
                <a:solidFill>
                  <a:srgbClr val="002060"/>
                </a:solidFill>
              </a:rPr>
              <a:t>Palmer Bowlus savağı formülünde yer alan katsayı değerleri</a:t>
            </a:r>
          </a:p>
        </p:txBody>
      </p:sp>
      <p:sp>
        <p:nvSpPr>
          <p:cNvPr id="3" name="Slayt Numarası Yer Tutucusu 2"/>
          <p:cNvSpPr>
            <a:spLocks noGrp="1"/>
          </p:cNvSpPr>
          <p:nvPr>
            <p:ph type="sldNum" sz="quarter" idx="12"/>
          </p:nvPr>
        </p:nvSpPr>
        <p:spPr/>
        <p:txBody>
          <a:bodyPr/>
          <a:lstStyle/>
          <a:p>
            <a:fld id="{F302176B-0E47-46AC-8F43-DAB4B8A37D06}" type="slidenum">
              <a:rPr lang="tr-TR" b="1" smtClean="0"/>
              <a:pPr/>
              <a:t>60</a:t>
            </a:fld>
            <a:endParaRPr lang="tr-TR" b="1" dirty="0"/>
          </a:p>
        </p:txBody>
      </p:sp>
    </p:spTree>
    <p:extLst>
      <p:ext uri="{BB962C8B-B14F-4D97-AF65-F5344CB8AC3E}">
        <p14:creationId xmlns:p14="http://schemas.microsoft.com/office/powerpoint/2010/main" val="1880059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İçerik Yer Tutucusu 1"/>
          <p:cNvGraphicFramePr>
            <a:graphicFrameLocks noGrp="1"/>
          </p:cNvGraphicFramePr>
          <p:nvPr>
            <p:ph idx="1"/>
            <p:extLst/>
          </p:nvPr>
        </p:nvGraphicFramePr>
        <p:xfrm>
          <a:off x="431540" y="1412776"/>
          <a:ext cx="8280919" cy="5221492"/>
        </p:xfrm>
        <a:graphic>
          <a:graphicData uri="http://schemas.openxmlformats.org/drawingml/2006/table">
            <a:tbl>
              <a:tblPr firstRow="1" firstCol="1" bandRow="1">
                <a:tableStyleId>{5C22544A-7EE6-4342-B048-85BDC9FD1C3A}</a:tableStyleId>
              </a:tblPr>
              <a:tblGrid>
                <a:gridCol w="788283"/>
                <a:gridCol w="776884"/>
                <a:gridCol w="1190755"/>
                <a:gridCol w="1027662"/>
                <a:gridCol w="791790"/>
                <a:gridCol w="774254"/>
                <a:gridCol w="1190755"/>
                <a:gridCol w="740057"/>
                <a:gridCol w="1000479"/>
              </a:tblGrid>
              <a:tr h="420290">
                <a:tc gridSpan="2">
                  <a:txBody>
                    <a:bodyPr/>
                    <a:lstStyle/>
                    <a:p>
                      <a:pPr algn="ctr">
                        <a:lnSpc>
                          <a:spcPct val="150000"/>
                        </a:lnSpc>
                        <a:spcAft>
                          <a:spcPts val="0"/>
                        </a:spcAft>
                      </a:pPr>
                      <a:r>
                        <a:rPr lang="tr-TR" sz="1600" dirty="0">
                          <a:effectLst/>
                        </a:rPr>
                        <a:t>Savak boyutu</a:t>
                      </a:r>
                      <a:endParaRPr lang="tr-TR" sz="2000" dirty="0">
                        <a:effectLst/>
                        <a:latin typeface="Calibri"/>
                        <a:ea typeface="Calibri"/>
                        <a:cs typeface="Times New Roman"/>
                      </a:endParaRPr>
                    </a:p>
                  </a:txBody>
                  <a:tcPr marL="68580" marR="68580" marT="0" marB="0"/>
                </a:tc>
                <a:tc hMerge="1">
                  <a:txBody>
                    <a:bodyPr/>
                    <a:lstStyle/>
                    <a:p>
                      <a:endParaRPr lang="tr-TR"/>
                    </a:p>
                  </a:txBody>
                  <a:tcPr/>
                </a:tc>
                <a:tc rowSpan="2">
                  <a:txBody>
                    <a:bodyPr/>
                    <a:lstStyle/>
                    <a:p>
                      <a:pPr algn="ctr">
                        <a:lnSpc>
                          <a:spcPct val="150000"/>
                        </a:lnSpc>
                        <a:spcAft>
                          <a:spcPts val="0"/>
                        </a:spcAft>
                      </a:pPr>
                      <a:r>
                        <a:rPr lang="tr-TR" sz="1600">
                          <a:effectLst/>
                        </a:rPr>
                        <a:t>Maksimum eğim</a:t>
                      </a:r>
                      <a:endParaRPr lang="tr-TR" sz="2000">
                        <a:effectLst/>
                      </a:endParaRPr>
                    </a:p>
                    <a:p>
                      <a:pPr algn="ctr">
                        <a:lnSpc>
                          <a:spcPct val="150000"/>
                        </a:lnSpc>
                        <a:spcAft>
                          <a:spcPts val="0"/>
                        </a:spcAft>
                      </a:pPr>
                      <a:r>
                        <a:rPr lang="tr-TR" sz="1600">
                          <a:effectLst/>
                        </a:rPr>
                        <a:t>(%)</a:t>
                      </a:r>
                      <a:endParaRPr lang="tr-TR" sz="2000">
                        <a:effectLst/>
                        <a:latin typeface="Calibri"/>
                        <a:ea typeface="Calibri"/>
                        <a:cs typeface="Times New Roman"/>
                      </a:endParaRPr>
                    </a:p>
                  </a:txBody>
                  <a:tcPr marL="68580" marR="68580" marT="0" marB="0"/>
                </a:tc>
                <a:tc rowSpan="2">
                  <a:txBody>
                    <a:bodyPr/>
                    <a:lstStyle/>
                    <a:p>
                      <a:pPr algn="ctr">
                        <a:lnSpc>
                          <a:spcPct val="150000"/>
                        </a:lnSpc>
                        <a:spcAft>
                          <a:spcPts val="0"/>
                        </a:spcAft>
                      </a:pPr>
                      <a:r>
                        <a:rPr lang="tr-TR" sz="1600" dirty="0">
                          <a:effectLst/>
                        </a:rPr>
                        <a:t>Minimum yükseklik</a:t>
                      </a:r>
                      <a:endParaRPr lang="tr-TR" sz="2000" dirty="0">
                        <a:effectLst/>
                      </a:endParaRPr>
                    </a:p>
                    <a:p>
                      <a:pPr algn="ctr">
                        <a:lnSpc>
                          <a:spcPct val="150000"/>
                        </a:lnSpc>
                        <a:spcAft>
                          <a:spcPts val="0"/>
                        </a:spcAft>
                      </a:pPr>
                      <a:r>
                        <a:rPr lang="tr-TR" sz="1600" dirty="0">
                          <a:effectLst/>
                        </a:rPr>
                        <a:t>(m)</a:t>
                      </a:r>
                      <a:endParaRPr lang="tr-TR" sz="2000" dirty="0">
                        <a:effectLst/>
                        <a:latin typeface="Calibri"/>
                        <a:ea typeface="Calibri"/>
                        <a:cs typeface="Times New Roman"/>
                      </a:endParaRPr>
                    </a:p>
                  </a:txBody>
                  <a:tcPr marL="68580" marR="68580" marT="0" marB="0"/>
                </a:tc>
                <a:tc gridSpan="2">
                  <a:txBody>
                    <a:bodyPr/>
                    <a:lstStyle/>
                    <a:p>
                      <a:pPr algn="ctr">
                        <a:lnSpc>
                          <a:spcPct val="150000"/>
                        </a:lnSpc>
                        <a:spcAft>
                          <a:spcPts val="0"/>
                        </a:spcAft>
                      </a:pPr>
                      <a:r>
                        <a:rPr lang="tr-TR" sz="1600">
                          <a:effectLst/>
                        </a:rPr>
                        <a:t>Minimum akış</a:t>
                      </a:r>
                      <a:endParaRPr lang="tr-TR" sz="2000">
                        <a:effectLst/>
                        <a:latin typeface="Calibri"/>
                        <a:ea typeface="Calibri"/>
                        <a:cs typeface="Times New Roman"/>
                      </a:endParaRPr>
                    </a:p>
                  </a:txBody>
                  <a:tcPr marL="68580" marR="68580" marT="0" marB="0"/>
                </a:tc>
                <a:tc hMerge="1">
                  <a:txBody>
                    <a:bodyPr/>
                    <a:lstStyle/>
                    <a:p>
                      <a:endParaRPr lang="tr-TR"/>
                    </a:p>
                  </a:txBody>
                  <a:tcPr/>
                </a:tc>
                <a:tc rowSpan="2">
                  <a:txBody>
                    <a:bodyPr/>
                    <a:lstStyle/>
                    <a:p>
                      <a:pPr algn="ctr">
                        <a:lnSpc>
                          <a:spcPct val="150000"/>
                        </a:lnSpc>
                        <a:spcAft>
                          <a:spcPts val="0"/>
                        </a:spcAft>
                      </a:pPr>
                      <a:r>
                        <a:rPr lang="tr-TR" sz="1600">
                          <a:effectLst/>
                        </a:rPr>
                        <a:t>Maksimum yükseklik</a:t>
                      </a:r>
                      <a:endParaRPr lang="tr-TR" sz="2000">
                        <a:effectLst/>
                      </a:endParaRPr>
                    </a:p>
                    <a:p>
                      <a:pPr algn="ctr">
                        <a:lnSpc>
                          <a:spcPct val="150000"/>
                        </a:lnSpc>
                        <a:spcAft>
                          <a:spcPts val="0"/>
                        </a:spcAft>
                      </a:pPr>
                      <a:r>
                        <a:rPr lang="tr-TR" sz="1600">
                          <a:effectLst/>
                        </a:rPr>
                        <a:t>(m)</a:t>
                      </a:r>
                      <a:endParaRPr lang="tr-TR" sz="2000">
                        <a:effectLst/>
                        <a:latin typeface="Calibri"/>
                        <a:ea typeface="Calibri"/>
                        <a:cs typeface="Times New Roman"/>
                      </a:endParaRPr>
                    </a:p>
                  </a:txBody>
                  <a:tcPr marL="68580" marR="68580" marT="0" marB="0"/>
                </a:tc>
                <a:tc gridSpan="2">
                  <a:txBody>
                    <a:bodyPr/>
                    <a:lstStyle/>
                    <a:p>
                      <a:pPr algn="ctr">
                        <a:lnSpc>
                          <a:spcPct val="150000"/>
                        </a:lnSpc>
                        <a:spcAft>
                          <a:spcPts val="0"/>
                        </a:spcAft>
                      </a:pPr>
                      <a:r>
                        <a:rPr lang="tr-TR" sz="1600" dirty="0">
                          <a:effectLst/>
                        </a:rPr>
                        <a:t>Maksimum akış</a:t>
                      </a:r>
                      <a:endParaRPr lang="tr-TR" sz="2000" dirty="0">
                        <a:effectLst/>
                        <a:latin typeface="Calibri"/>
                        <a:ea typeface="Calibri"/>
                        <a:cs typeface="Times New Roman"/>
                      </a:endParaRPr>
                    </a:p>
                  </a:txBody>
                  <a:tcPr marL="68580" marR="68580" marT="0" marB="0"/>
                </a:tc>
                <a:tc hMerge="1">
                  <a:txBody>
                    <a:bodyPr/>
                    <a:lstStyle/>
                    <a:p>
                      <a:endParaRPr lang="tr-TR"/>
                    </a:p>
                  </a:txBody>
                  <a:tcPr/>
                </a:tc>
              </a:tr>
              <a:tr h="708577">
                <a:tc>
                  <a:txBody>
                    <a:bodyPr/>
                    <a:lstStyle/>
                    <a:p>
                      <a:pPr algn="ctr">
                        <a:lnSpc>
                          <a:spcPct val="150000"/>
                        </a:lnSpc>
                        <a:spcAft>
                          <a:spcPts val="0"/>
                        </a:spcAft>
                      </a:pPr>
                      <a:r>
                        <a:rPr lang="tr-TR" sz="1000" dirty="0">
                          <a:effectLst/>
                        </a:rPr>
                        <a:t> </a:t>
                      </a:r>
                      <a:endParaRPr lang="tr-TR" sz="1100" dirty="0">
                        <a:effectLst/>
                      </a:endParaRPr>
                    </a:p>
                    <a:p>
                      <a:pPr algn="ctr">
                        <a:lnSpc>
                          <a:spcPct val="150000"/>
                        </a:lnSpc>
                        <a:spcAft>
                          <a:spcPts val="0"/>
                        </a:spcAft>
                      </a:pPr>
                      <a:r>
                        <a:rPr lang="tr-TR" sz="1600" dirty="0">
                          <a:effectLst/>
                        </a:rPr>
                        <a:t>İnç</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000" dirty="0">
                          <a:effectLst/>
                        </a:rPr>
                        <a:t> </a:t>
                      </a:r>
                      <a:endParaRPr lang="tr-TR" sz="1100" dirty="0">
                        <a:effectLst/>
                      </a:endParaRPr>
                    </a:p>
                    <a:p>
                      <a:pPr algn="ctr">
                        <a:lnSpc>
                          <a:spcPct val="150000"/>
                        </a:lnSpc>
                        <a:spcAft>
                          <a:spcPts val="0"/>
                        </a:spcAft>
                      </a:pPr>
                      <a:r>
                        <a:rPr lang="tr-TR" sz="1600" dirty="0">
                          <a:effectLst/>
                        </a:rPr>
                        <a:t>metre</a:t>
                      </a:r>
                      <a:endParaRPr lang="tr-TR" sz="2000" dirty="0">
                        <a:effectLst/>
                        <a:latin typeface="Calibri"/>
                        <a:ea typeface="Calibri"/>
                        <a:cs typeface="Times New Roman"/>
                      </a:endParaRPr>
                    </a:p>
                  </a:txBody>
                  <a:tcPr marL="68580" marR="68580" marT="0" marB="0"/>
                </a:tc>
                <a:tc vMerge="1">
                  <a:txBody>
                    <a:bodyPr/>
                    <a:lstStyle/>
                    <a:p>
                      <a:endParaRPr lang="tr-TR"/>
                    </a:p>
                  </a:txBody>
                  <a:tcPr/>
                </a:tc>
                <a:tc vMerge="1">
                  <a:txBody>
                    <a:bodyPr/>
                    <a:lstStyle/>
                    <a:p>
                      <a:endParaRPr lang="tr-TR"/>
                    </a:p>
                  </a:txBody>
                  <a:tcPr/>
                </a:tc>
                <a:tc>
                  <a:txBody>
                    <a:bodyPr/>
                    <a:lstStyle/>
                    <a:p>
                      <a:pPr algn="ctr">
                        <a:lnSpc>
                          <a:spcPct val="150000"/>
                        </a:lnSpc>
                        <a:spcAft>
                          <a:spcPts val="0"/>
                        </a:spcAft>
                      </a:pPr>
                      <a:r>
                        <a:rPr lang="tr-TR" sz="1600">
                          <a:effectLst/>
                        </a:rPr>
                        <a:t> </a:t>
                      </a:r>
                      <a:endParaRPr lang="tr-TR" sz="2000">
                        <a:effectLst/>
                      </a:endParaRPr>
                    </a:p>
                    <a:p>
                      <a:pPr algn="ctr">
                        <a:lnSpc>
                          <a:spcPct val="150000"/>
                        </a:lnSpc>
                        <a:spcAft>
                          <a:spcPts val="0"/>
                        </a:spcAft>
                      </a:pPr>
                      <a:r>
                        <a:rPr lang="tr-TR" sz="1600">
                          <a:effectLst/>
                        </a:rPr>
                        <a:t>l/s</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 </a:t>
                      </a:r>
                      <a:endParaRPr lang="tr-TR" sz="2000" dirty="0">
                        <a:effectLst/>
                      </a:endParaRPr>
                    </a:p>
                    <a:p>
                      <a:pPr algn="ctr">
                        <a:lnSpc>
                          <a:spcPct val="150000"/>
                        </a:lnSpc>
                        <a:spcAft>
                          <a:spcPts val="0"/>
                        </a:spcAft>
                      </a:pPr>
                      <a:r>
                        <a:rPr lang="tr-TR" sz="1600" dirty="0">
                          <a:effectLst/>
                        </a:rPr>
                        <a:t>m</a:t>
                      </a:r>
                      <a:r>
                        <a:rPr lang="tr-TR" sz="1600" baseline="30000" dirty="0">
                          <a:effectLst/>
                        </a:rPr>
                        <a:t>3</a:t>
                      </a:r>
                      <a:r>
                        <a:rPr lang="tr-TR" sz="1600" dirty="0">
                          <a:effectLst/>
                        </a:rPr>
                        <a:t>/h</a:t>
                      </a:r>
                      <a:endParaRPr lang="tr-TR" sz="2000" dirty="0">
                        <a:effectLst/>
                        <a:latin typeface="Calibri"/>
                        <a:ea typeface="Calibri"/>
                        <a:cs typeface="Times New Roman"/>
                      </a:endParaRPr>
                    </a:p>
                  </a:txBody>
                  <a:tcPr marL="68580" marR="68580" marT="0" marB="0"/>
                </a:tc>
                <a:tc vMerge="1">
                  <a:txBody>
                    <a:bodyPr/>
                    <a:lstStyle/>
                    <a:p>
                      <a:endParaRPr lang="tr-TR"/>
                    </a:p>
                  </a:txBody>
                  <a:tcPr/>
                </a:tc>
                <a:tc>
                  <a:txBody>
                    <a:bodyPr/>
                    <a:lstStyle/>
                    <a:p>
                      <a:pPr algn="ctr">
                        <a:lnSpc>
                          <a:spcPct val="150000"/>
                        </a:lnSpc>
                        <a:spcAft>
                          <a:spcPts val="0"/>
                        </a:spcAft>
                      </a:pPr>
                      <a:r>
                        <a:rPr lang="tr-TR" sz="1600">
                          <a:effectLst/>
                        </a:rPr>
                        <a:t> </a:t>
                      </a:r>
                      <a:endParaRPr lang="tr-TR" sz="2000">
                        <a:effectLst/>
                      </a:endParaRPr>
                    </a:p>
                    <a:p>
                      <a:pPr algn="ctr">
                        <a:lnSpc>
                          <a:spcPct val="150000"/>
                        </a:lnSpc>
                        <a:spcAft>
                          <a:spcPts val="0"/>
                        </a:spcAft>
                      </a:pPr>
                      <a:r>
                        <a:rPr lang="tr-TR" sz="1600">
                          <a:effectLst/>
                        </a:rPr>
                        <a:t>l/s</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 </a:t>
                      </a:r>
                      <a:endParaRPr lang="tr-TR" sz="2000" dirty="0">
                        <a:effectLst/>
                      </a:endParaRPr>
                    </a:p>
                    <a:p>
                      <a:pPr algn="ctr">
                        <a:lnSpc>
                          <a:spcPct val="150000"/>
                        </a:lnSpc>
                        <a:spcAft>
                          <a:spcPts val="0"/>
                        </a:spcAft>
                      </a:pPr>
                      <a:r>
                        <a:rPr lang="tr-TR" sz="1600" dirty="0">
                          <a:effectLst/>
                        </a:rPr>
                        <a:t>m</a:t>
                      </a:r>
                      <a:r>
                        <a:rPr lang="tr-TR" sz="1600" baseline="30000" dirty="0">
                          <a:effectLst/>
                        </a:rPr>
                        <a:t>3</a:t>
                      </a:r>
                      <a:r>
                        <a:rPr lang="tr-TR" sz="1600" dirty="0">
                          <a:effectLst/>
                        </a:rPr>
                        <a:t>/h</a:t>
                      </a:r>
                      <a:endParaRPr lang="tr-TR" sz="2000" dirty="0">
                        <a:effectLst/>
                        <a:latin typeface="Calibri"/>
                        <a:ea typeface="Calibri"/>
                        <a:cs typeface="Times New Roman"/>
                      </a:endParaRPr>
                    </a:p>
                  </a:txBody>
                  <a:tcPr marL="68580" marR="68580" marT="0" marB="0"/>
                </a:tc>
              </a:tr>
              <a:tr h="340383">
                <a:tc>
                  <a:txBody>
                    <a:bodyPr/>
                    <a:lstStyle/>
                    <a:p>
                      <a:pPr algn="ctr">
                        <a:lnSpc>
                          <a:spcPct val="150000"/>
                        </a:lnSpc>
                        <a:spcAft>
                          <a:spcPts val="0"/>
                        </a:spcAft>
                      </a:pPr>
                      <a:r>
                        <a:rPr lang="tr-TR" sz="1600">
                          <a:effectLst/>
                        </a:rPr>
                        <a:t>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0,102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0,020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0,285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1,03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0,075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3,34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12,0</a:t>
                      </a:r>
                      <a:endParaRPr lang="tr-TR" sz="2000" dirty="0">
                        <a:effectLst/>
                        <a:latin typeface="Calibri"/>
                        <a:ea typeface="Calibri"/>
                        <a:cs typeface="Times New Roman"/>
                      </a:endParaRPr>
                    </a:p>
                  </a:txBody>
                  <a:tcPr marL="68580" marR="68580" marT="0" marB="0"/>
                </a:tc>
              </a:tr>
              <a:tr h="334987">
                <a:tc>
                  <a:txBody>
                    <a:bodyPr/>
                    <a:lstStyle/>
                    <a:p>
                      <a:pPr algn="ctr">
                        <a:lnSpc>
                          <a:spcPct val="150000"/>
                        </a:lnSpc>
                        <a:spcAft>
                          <a:spcPts val="0"/>
                        </a:spcAft>
                      </a:pPr>
                      <a:r>
                        <a:rPr lang="tr-TR" sz="1600">
                          <a:effectLst/>
                        </a:rPr>
                        <a:t>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0,152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0,020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0,398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1,43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0,105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8,11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29,2</a:t>
                      </a:r>
                      <a:endParaRPr lang="tr-TR" sz="2000">
                        <a:effectLst/>
                        <a:latin typeface="Calibri"/>
                        <a:ea typeface="Calibri"/>
                        <a:cs typeface="Times New Roman"/>
                      </a:endParaRPr>
                    </a:p>
                  </a:txBody>
                  <a:tcPr marL="68580" marR="68580" marT="0" marB="0"/>
                </a:tc>
              </a:tr>
              <a:tr h="340383">
                <a:tc>
                  <a:txBody>
                    <a:bodyPr/>
                    <a:lstStyle/>
                    <a:p>
                      <a:pPr algn="ctr">
                        <a:lnSpc>
                          <a:spcPct val="150000"/>
                        </a:lnSpc>
                        <a:spcAft>
                          <a:spcPts val="0"/>
                        </a:spcAft>
                      </a:pPr>
                      <a:r>
                        <a:rPr lang="tr-TR" sz="1600">
                          <a:effectLst/>
                        </a:rPr>
                        <a:t>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0,203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0,025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0,742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2,67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0,150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19,0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68,3</a:t>
                      </a:r>
                      <a:endParaRPr lang="tr-TR" sz="2000" dirty="0">
                        <a:effectLst/>
                        <a:latin typeface="Calibri"/>
                        <a:ea typeface="Calibri"/>
                        <a:cs typeface="Times New Roman"/>
                      </a:endParaRPr>
                    </a:p>
                  </a:txBody>
                  <a:tcPr marL="68580" marR="68580" marT="0" marB="0"/>
                </a:tc>
              </a:tr>
              <a:tr h="340383">
                <a:tc>
                  <a:txBody>
                    <a:bodyPr/>
                    <a:lstStyle/>
                    <a:p>
                      <a:pPr algn="ctr">
                        <a:lnSpc>
                          <a:spcPct val="150000"/>
                        </a:lnSpc>
                        <a:spcAft>
                          <a:spcPts val="0"/>
                        </a:spcAft>
                      </a:pPr>
                      <a:r>
                        <a:rPr lang="tr-TR" sz="1600">
                          <a:effectLst/>
                        </a:rPr>
                        <a:t>10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0,254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0,035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1,58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5,70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0,180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30,8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111</a:t>
                      </a:r>
                      <a:endParaRPr lang="tr-TR" sz="2000" dirty="0">
                        <a:effectLst/>
                        <a:latin typeface="Calibri"/>
                        <a:ea typeface="Calibri"/>
                        <a:cs typeface="Times New Roman"/>
                      </a:endParaRPr>
                    </a:p>
                  </a:txBody>
                  <a:tcPr marL="68580" marR="68580" marT="0" marB="0"/>
                </a:tc>
              </a:tr>
              <a:tr h="334987">
                <a:tc>
                  <a:txBody>
                    <a:bodyPr/>
                    <a:lstStyle/>
                    <a:p>
                      <a:pPr algn="ctr">
                        <a:lnSpc>
                          <a:spcPct val="150000"/>
                        </a:lnSpc>
                        <a:spcAft>
                          <a:spcPts val="0"/>
                        </a:spcAft>
                      </a:pPr>
                      <a:r>
                        <a:rPr lang="tr-TR" sz="1600">
                          <a:effectLst/>
                        </a:rPr>
                        <a:t>12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0,035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1,83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6,58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0,215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48,1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173</a:t>
                      </a:r>
                      <a:endParaRPr lang="tr-TR" sz="2000">
                        <a:effectLst/>
                        <a:latin typeface="Calibri"/>
                        <a:ea typeface="Calibri"/>
                        <a:cs typeface="Times New Roman"/>
                      </a:endParaRPr>
                    </a:p>
                  </a:txBody>
                  <a:tcPr marL="68580" marR="68580" marT="0" marB="0"/>
                </a:tc>
              </a:tr>
              <a:tr h="371515">
                <a:tc>
                  <a:txBody>
                    <a:bodyPr/>
                    <a:lstStyle/>
                    <a:p>
                      <a:pPr algn="ctr">
                        <a:lnSpc>
                          <a:spcPct val="150000"/>
                        </a:lnSpc>
                        <a:spcAft>
                          <a:spcPts val="0"/>
                        </a:spcAft>
                      </a:pPr>
                      <a:r>
                        <a:rPr lang="tr-TR" sz="1600">
                          <a:effectLst/>
                        </a:rPr>
                        <a:t>15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0,381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0,045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3,36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12,1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0,275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87,7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316</a:t>
                      </a:r>
                      <a:endParaRPr lang="tr-TR" sz="2000" dirty="0">
                        <a:effectLst/>
                        <a:latin typeface="Calibri"/>
                        <a:ea typeface="Calibri"/>
                        <a:cs typeface="Times New Roman"/>
                      </a:endParaRPr>
                    </a:p>
                  </a:txBody>
                  <a:tcPr marL="68580" marR="68580" marT="0" marB="0"/>
                </a:tc>
              </a:tr>
              <a:tr h="334987">
                <a:tc>
                  <a:txBody>
                    <a:bodyPr/>
                    <a:lstStyle/>
                    <a:p>
                      <a:pPr algn="ctr">
                        <a:lnSpc>
                          <a:spcPct val="150000"/>
                        </a:lnSpc>
                        <a:spcAft>
                          <a:spcPts val="0"/>
                        </a:spcAft>
                      </a:pPr>
                      <a:r>
                        <a:rPr lang="tr-TR" sz="1600">
                          <a:effectLst/>
                        </a:rPr>
                        <a:t>18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0,457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0,050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4,60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16,6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0,320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131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470</a:t>
                      </a:r>
                      <a:endParaRPr lang="tr-TR" sz="2000">
                        <a:effectLst/>
                        <a:latin typeface="Calibri"/>
                        <a:ea typeface="Calibri"/>
                        <a:cs typeface="Times New Roman"/>
                      </a:endParaRPr>
                    </a:p>
                  </a:txBody>
                  <a:tcPr marL="68580" marR="68580" marT="0" marB="0"/>
                </a:tc>
              </a:tr>
              <a:tr h="334987">
                <a:tc>
                  <a:txBody>
                    <a:bodyPr/>
                    <a:lstStyle/>
                    <a:p>
                      <a:pPr algn="ctr">
                        <a:lnSpc>
                          <a:spcPct val="150000"/>
                        </a:lnSpc>
                        <a:spcAft>
                          <a:spcPts val="0"/>
                        </a:spcAft>
                      </a:pPr>
                      <a:r>
                        <a:rPr lang="tr-TR" sz="1600">
                          <a:effectLst/>
                        </a:rPr>
                        <a:t>21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0,533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0,055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6,32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22,7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0,380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198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714</a:t>
                      </a:r>
                      <a:endParaRPr lang="tr-TR" sz="2000" dirty="0">
                        <a:effectLst/>
                        <a:latin typeface="Calibri"/>
                        <a:ea typeface="Calibri"/>
                        <a:cs typeface="Times New Roman"/>
                      </a:endParaRPr>
                    </a:p>
                  </a:txBody>
                  <a:tcPr marL="68580" marR="68580" marT="0" marB="0"/>
                </a:tc>
              </a:tr>
              <a:tr h="387082">
                <a:tc>
                  <a:txBody>
                    <a:bodyPr/>
                    <a:lstStyle/>
                    <a:p>
                      <a:pPr algn="ctr">
                        <a:lnSpc>
                          <a:spcPct val="150000"/>
                        </a:lnSpc>
                        <a:spcAft>
                          <a:spcPts val="0"/>
                        </a:spcAft>
                      </a:pPr>
                      <a:r>
                        <a:rPr lang="tr-TR" sz="1600">
                          <a:effectLst/>
                        </a:rPr>
                        <a:t>24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0,610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0,060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8,10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29,1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0,425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266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957</a:t>
                      </a:r>
                      <a:endParaRPr lang="tr-TR" sz="2000" dirty="0">
                        <a:effectLst/>
                        <a:latin typeface="Calibri"/>
                        <a:ea typeface="Calibri"/>
                        <a:cs typeface="Times New Roman"/>
                      </a:endParaRPr>
                    </a:p>
                  </a:txBody>
                  <a:tcPr marL="68580" marR="68580" marT="0" marB="0"/>
                </a:tc>
              </a:tr>
              <a:tr h="385005">
                <a:tc>
                  <a:txBody>
                    <a:bodyPr/>
                    <a:lstStyle/>
                    <a:p>
                      <a:pPr algn="ctr">
                        <a:lnSpc>
                          <a:spcPct val="150000"/>
                        </a:lnSpc>
                        <a:spcAft>
                          <a:spcPts val="0"/>
                        </a:spcAft>
                      </a:pPr>
                      <a:r>
                        <a:rPr lang="tr-TR" sz="1600">
                          <a:effectLst/>
                        </a:rPr>
                        <a:t>27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0,686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0,065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10,2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36,5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0,490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374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1350</a:t>
                      </a:r>
                      <a:endParaRPr lang="tr-TR" sz="2000" dirty="0">
                        <a:effectLst/>
                        <a:latin typeface="Calibri"/>
                        <a:ea typeface="Calibri"/>
                        <a:cs typeface="Times New Roman"/>
                      </a:endParaRPr>
                    </a:p>
                  </a:txBody>
                  <a:tcPr marL="68580" marR="68580" marT="0" marB="0"/>
                </a:tc>
              </a:tr>
              <a:tr h="334987">
                <a:tc>
                  <a:txBody>
                    <a:bodyPr/>
                    <a:lstStyle/>
                    <a:p>
                      <a:pPr algn="ctr">
                        <a:lnSpc>
                          <a:spcPct val="150000"/>
                        </a:lnSpc>
                        <a:spcAft>
                          <a:spcPts val="0"/>
                        </a:spcAft>
                      </a:pPr>
                      <a:r>
                        <a:rPr lang="tr-TR" sz="1600">
                          <a:effectLst/>
                        </a:rPr>
                        <a:t>30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0,762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0,075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14,2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51,3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0,535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470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1690</a:t>
                      </a:r>
                      <a:endParaRPr lang="tr-TR" sz="2000" dirty="0">
                        <a:effectLst/>
                        <a:latin typeface="Calibri"/>
                        <a:ea typeface="Calibri"/>
                        <a:cs typeface="Times New Roman"/>
                      </a:endParaRPr>
                    </a:p>
                  </a:txBody>
                  <a:tcPr marL="68580" marR="68580" marT="0" marB="0"/>
                </a:tc>
              </a:tr>
            </a:tbl>
          </a:graphicData>
        </a:graphic>
      </p:graphicFrame>
      <p:sp>
        <p:nvSpPr>
          <p:cNvPr id="4" name="Dikdörtgen 3"/>
          <p:cNvSpPr/>
          <p:nvPr/>
        </p:nvSpPr>
        <p:spPr>
          <a:xfrm>
            <a:off x="758668" y="805354"/>
            <a:ext cx="7341724" cy="369332"/>
          </a:xfrm>
          <a:prstGeom prst="rect">
            <a:avLst/>
          </a:prstGeom>
        </p:spPr>
        <p:txBody>
          <a:bodyPr wrap="square">
            <a:spAutoFit/>
          </a:bodyPr>
          <a:lstStyle/>
          <a:p>
            <a:r>
              <a:rPr lang="tr-TR" b="1" dirty="0">
                <a:solidFill>
                  <a:srgbClr val="002060"/>
                </a:solidFill>
              </a:rPr>
              <a:t>Palmer Bowlus savağı için tiplerine maksimum ve minimum akış değerleri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61</a:t>
            </a:fld>
            <a:endParaRPr lang="tr-TR"/>
          </a:p>
        </p:txBody>
      </p:sp>
    </p:spTree>
    <p:extLst>
      <p:ext uri="{BB962C8B-B14F-4D97-AF65-F5344CB8AC3E}">
        <p14:creationId xmlns:p14="http://schemas.microsoft.com/office/powerpoint/2010/main" val="432918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fontScale="92500" lnSpcReduction="20000"/>
          </a:bodyPr>
          <a:lstStyle/>
          <a:p>
            <a:pPr marL="0" indent="0">
              <a:buNone/>
            </a:pPr>
            <a:r>
              <a:rPr lang="tr-TR" sz="2800" b="1" dirty="0" smtClean="0">
                <a:solidFill>
                  <a:srgbClr val="FF0000"/>
                </a:solidFill>
              </a:rPr>
              <a:t>	5. </a:t>
            </a:r>
            <a:r>
              <a:rPr lang="tr-TR" sz="2800" b="1" dirty="0" err="1" smtClean="0">
                <a:solidFill>
                  <a:srgbClr val="FF0000"/>
                </a:solidFill>
              </a:rPr>
              <a:t>Leopold-Lagco</a:t>
            </a:r>
            <a:r>
              <a:rPr lang="tr-TR" sz="2800" b="1" dirty="0" smtClean="0">
                <a:solidFill>
                  <a:srgbClr val="FF0000"/>
                </a:solidFill>
              </a:rPr>
              <a:t> </a:t>
            </a:r>
            <a:r>
              <a:rPr lang="tr-TR" sz="2800" b="1" dirty="0">
                <a:solidFill>
                  <a:srgbClr val="FF0000"/>
                </a:solidFill>
              </a:rPr>
              <a:t>Savakları</a:t>
            </a:r>
            <a:endParaRPr lang="tr-TR" sz="2800" dirty="0">
              <a:solidFill>
                <a:srgbClr val="FF0000"/>
              </a:solidFill>
            </a:endParaRPr>
          </a:p>
          <a:p>
            <a:pPr marL="0" indent="0" algn="just">
              <a:lnSpc>
                <a:spcPct val="150000"/>
              </a:lnSpc>
              <a:buNone/>
            </a:pPr>
            <a:r>
              <a:rPr lang="tr-TR" sz="2800" b="1" dirty="0" smtClean="0"/>
              <a:t>	</a:t>
            </a:r>
            <a:r>
              <a:rPr lang="tr-TR" sz="2600" b="1" dirty="0" smtClean="0"/>
              <a:t>Leopold-Lagco </a:t>
            </a:r>
            <a:r>
              <a:rPr lang="tr-TR" sz="2600" b="1" dirty="0"/>
              <a:t>savakları özel bir savak olarak Leopold Şirketi ve Thames Water Şirketi beraberliğinde üretilmiştir. Leopold-Lagco savakları, Palmer Bowlus savakları gibi bir boğaz olarak dairesel kanallara monte edilecek şekilde tasarlanmıştır</a:t>
            </a:r>
            <a:r>
              <a:rPr lang="tr-TR" sz="2600" b="1" dirty="0" smtClean="0"/>
              <a:t>.</a:t>
            </a:r>
          </a:p>
          <a:p>
            <a:pPr marL="0" indent="0" algn="just">
              <a:lnSpc>
                <a:spcPct val="150000"/>
              </a:lnSpc>
              <a:buNone/>
            </a:pPr>
            <a:r>
              <a:rPr lang="tr-TR" sz="2600" b="1" dirty="0" smtClean="0"/>
              <a:t>	Leopold-Lagco </a:t>
            </a:r>
            <a:r>
              <a:rPr lang="tr-TR" sz="2600" b="1" dirty="0"/>
              <a:t>savağının karakteristikleri </a:t>
            </a:r>
            <a:r>
              <a:rPr lang="tr-TR" sz="2600" b="1" dirty="0" smtClean="0"/>
              <a:t>ve </a:t>
            </a:r>
            <a:r>
              <a:rPr lang="tr-TR" sz="2600" b="1" dirty="0"/>
              <a:t>kurulumu genel olarak Palmer Bowlus savağının özelliklerine </a:t>
            </a:r>
            <a:r>
              <a:rPr lang="tr-TR" sz="2600" b="1" dirty="0" smtClean="0"/>
              <a:t>benzer. Leopold-Lagco savakları 4 </a:t>
            </a:r>
            <a:r>
              <a:rPr lang="tr-TR" sz="2600" b="1" dirty="0"/>
              <a:t>ile 72 inç arasında değişen boru ölçülerine uyacak şekilde standartları mevcuttur.</a:t>
            </a:r>
          </a:p>
          <a:p>
            <a:pPr marL="0" indent="0">
              <a:buNone/>
            </a:pPr>
            <a:endParaRPr lang="tr-TR" sz="2800" dirty="0"/>
          </a:p>
          <a:p>
            <a:pPr marL="0" indent="0" algn="just">
              <a:lnSpc>
                <a:spcPct val="150000"/>
              </a:lnSpc>
              <a:buNone/>
            </a:pPr>
            <a:endParaRPr lang="tr-TR" sz="27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62</a:t>
            </a:fld>
            <a:endParaRPr lang="tr-TR"/>
          </a:p>
        </p:txBody>
      </p:sp>
    </p:spTree>
    <p:extLst>
      <p:ext uri="{BB962C8B-B14F-4D97-AF65-F5344CB8AC3E}">
        <p14:creationId xmlns:p14="http://schemas.microsoft.com/office/powerpoint/2010/main" val="2106769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60in3.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697674"/>
            <a:ext cx="2279392" cy="2731326"/>
          </a:xfrm>
          <a:prstGeom prst="rect">
            <a:avLst/>
          </a:prstGeom>
          <a:noFill/>
          <a:ln>
            <a:noFill/>
          </a:ln>
        </p:spPr>
      </p:pic>
      <p:pic>
        <p:nvPicPr>
          <p:cNvPr id="5" name="Resim 4" descr="C:\Users\ex\Desktop\60in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87824" y="724461"/>
            <a:ext cx="3024336" cy="2704539"/>
          </a:xfrm>
          <a:prstGeom prst="rect">
            <a:avLst/>
          </a:prstGeom>
          <a:noFill/>
          <a:ln>
            <a:noFill/>
          </a:ln>
        </p:spPr>
      </p:pic>
      <p:pic>
        <p:nvPicPr>
          <p:cNvPr id="6" name="Resim 5" descr="C:\Users\ex\Desktop\60in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6176" y="724461"/>
            <a:ext cx="2232248" cy="2704539"/>
          </a:xfrm>
          <a:prstGeom prst="rect">
            <a:avLst/>
          </a:prstGeom>
          <a:noFill/>
          <a:ln>
            <a:noFill/>
          </a:ln>
        </p:spPr>
      </p:pic>
      <p:sp>
        <p:nvSpPr>
          <p:cNvPr id="2" name="Dikdörtgen 1"/>
          <p:cNvSpPr/>
          <p:nvPr/>
        </p:nvSpPr>
        <p:spPr>
          <a:xfrm>
            <a:off x="798565" y="4028960"/>
            <a:ext cx="2690160" cy="523220"/>
          </a:xfrm>
          <a:prstGeom prst="rect">
            <a:avLst/>
          </a:prstGeom>
        </p:spPr>
        <p:txBody>
          <a:bodyPr wrap="none">
            <a:spAutoFit/>
          </a:bodyPr>
          <a:lstStyle/>
          <a:p>
            <a:r>
              <a:rPr lang="tr-TR" sz="2800" dirty="0"/>
              <a:t>Q=K×D</a:t>
            </a:r>
            <a:r>
              <a:rPr lang="tr-TR" sz="2800" b="1" baseline="30000" dirty="0"/>
              <a:t>0,953</a:t>
            </a:r>
            <a:r>
              <a:rPr lang="tr-TR" sz="2800" dirty="0"/>
              <a:t>×H</a:t>
            </a:r>
            <a:r>
              <a:rPr lang="tr-TR" sz="2800" b="1" baseline="30000" dirty="0"/>
              <a:t>1,547</a:t>
            </a:r>
            <a:endParaRPr lang="tr-TR" sz="2800" b="1" dirty="0"/>
          </a:p>
        </p:txBody>
      </p:sp>
      <p:sp>
        <p:nvSpPr>
          <p:cNvPr id="7" name="Dikdörtgen 6"/>
          <p:cNvSpPr/>
          <p:nvPr/>
        </p:nvSpPr>
        <p:spPr>
          <a:xfrm>
            <a:off x="1187624" y="4555730"/>
            <a:ext cx="3222104" cy="1891287"/>
          </a:xfrm>
          <a:prstGeom prst="rect">
            <a:avLst/>
          </a:prstGeom>
        </p:spPr>
        <p:txBody>
          <a:bodyPr wrap="square">
            <a:spAutoFit/>
          </a:bodyPr>
          <a:lstStyle/>
          <a:p>
            <a:pPr>
              <a:lnSpc>
                <a:spcPct val="150000"/>
              </a:lnSpc>
            </a:pPr>
            <a:r>
              <a:rPr lang="tr-TR" sz="2000" b="1" dirty="0"/>
              <a:t>Q= Debi </a:t>
            </a:r>
          </a:p>
          <a:p>
            <a:pPr>
              <a:lnSpc>
                <a:spcPct val="150000"/>
              </a:lnSpc>
            </a:pPr>
            <a:r>
              <a:rPr lang="tr-TR" sz="2000" b="1" dirty="0"/>
              <a:t>H= Yük</a:t>
            </a:r>
          </a:p>
          <a:p>
            <a:pPr>
              <a:lnSpc>
                <a:spcPct val="150000"/>
              </a:lnSpc>
            </a:pPr>
            <a:r>
              <a:rPr lang="tr-TR" sz="2000" b="1" dirty="0"/>
              <a:t>D= Boru çapı</a:t>
            </a:r>
          </a:p>
          <a:p>
            <a:pPr>
              <a:lnSpc>
                <a:spcPct val="150000"/>
              </a:lnSpc>
            </a:pPr>
            <a:r>
              <a:rPr lang="tr-TR" sz="2000" b="1" dirty="0"/>
              <a:t>K= Debi katsayısı</a:t>
            </a:r>
          </a:p>
        </p:txBody>
      </p:sp>
      <p:pic>
        <p:nvPicPr>
          <p:cNvPr id="17410" name="Picture 2" descr="C:\Users\ex\Desktop\TOPLAMA\tezim\54inch-Leopold-Lagc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4165" y="3785997"/>
            <a:ext cx="4062536" cy="2710473"/>
          </a:xfrm>
          <a:prstGeom prst="rect">
            <a:avLst/>
          </a:prstGeom>
          <a:noFill/>
          <a:extLst>
            <a:ext uri="{909E8E84-426E-40DD-AFC4-6F175D3DCCD1}">
              <a14:hiddenFill xmlns:a14="http://schemas.microsoft.com/office/drawing/2010/main">
                <a:solidFill>
                  <a:srgbClr val="FFFFFF"/>
                </a:solidFill>
              </a14:hiddenFill>
            </a:ext>
          </a:extLst>
        </p:spPr>
      </p:pic>
      <p:sp>
        <p:nvSpPr>
          <p:cNvPr id="3" name="Slayt Numarası Yer Tutucusu 2"/>
          <p:cNvSpPr>
            <a:spLocks noGrp="1"/>
          </p:cNvSpPr>
          <p:nvPr>
            <p:ph type="sldNum" sz="quarter" idx="12"/>
          </p:nvPr>
        </p:nvSpPr>
        <p:spPr/>
        <p:txBody>
          <a:bodyPr/>
          <a:lstStyle/>
          <a:p>
            <a:fld id="{F302176B-0E47-46AC-8F43-DAB4B8A37D06}" type="slidenum">
              <a:rPr lang="tr-TR" smtClean="0"/>
              <a:pPr/>
              <a:t>63</a:t>
            </a:fld>
            <a:endParaRPr lang="tr-TR"/>
          </a:p>
        </p:txBody>
      </p:sp>
    </p:spTree>
    <p:extLst>
      <p:ext uri="{BB962C8B-B14F-4D97-AF65-F5344CB8AC3E}">
        <p14:creationId xmlns:p14="http://schemas.microsoft.com/office/powerpoint/2010/main" val="1805375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İçerik Yer Tutucusu 1"/>
          <p:cNvGraphicFramePr>
            <a:graphicFrameLocks noGrp="1"/>
          </p:cNvGraphicFramePr>
          <p:nvPr>
            <p:ph idx="1"/>
            <p:extLst/>
          </p:nvPr>
        </p:nvGraphicFramePr>
        <p:xfrm>
          <a:off x="1331640" y="1628800"/>
          <a:ext cx="6120680" cy="4701953"/>
        </p:xfrm>
        <a:graphic>
          <a:graphicData uri="http://schemas.openxmlformats.org/drawingml/2006/table">
            <a:tbl>
              <a:tblPr firstRow="1" firstCol="1" bandRow="1">
                <a:tableStyleId>{5C22544A-7EE6-4342-B048-85BDC9FD1C3A}</a:tableStyleId>
              </a:tblPr>
              <a:tblGrid>
                <a:gridCol w="700958"/>
                <a:gridCol w="1031118"/>
                <a:gridCol w="2194302"/>
                <a:gridCol w="2194302"/>
              </a:tblGrid>
              <a:tr h="390043">
                <a:tc gridSpan="2">
                  <a:txBody>
                    <a:bodyPr/>
                    <a:lstStyle/>
                    <a:p>
                      <a:pPr algn="ctr">
                        <a:lnSpc>
                          <a:spcPct val="150000"/>
                        </a:lnSpc>
                        <a:spcAft>
                          <a:spcPts val="0"/>
                        </a:spcAft>
                      </a:pPr>
                      <a:r>
                        <a:rPr lang="tr-TR" sz="1800" dirty="0">
                          <a:effectLst/>
                        </a:rPr>
                        <a:t>Savak Boyutu</a:t>
                      </a:r>
                      <a:endParaRPr lang="tr-TR" sz="2400" dirty="0">
                        <a:effectLst/>
                        <a:latin typeface="Calibri"/>
                        <a:ea typeface="Calibri"/>
                        <a:cs typeface="Times New Roman"/>
                      </a:endParaRPr>
                    </a:p>
                  </a:txBody>
                  <a:tcPr marL="68580" marR="68580" marT="0" marB="0"/>
                </a:tc>
                <a:tc hMerge="1">
                  <a:txBody>
                    <a:bodyPr/>
                    <a:lstStyle/>
                    <a:p>
                      <a:endParaRPr lang="tr-TR"/>
                    </a:p>
                  </a:txBody>
                  <a:tcPr/>
                </a:tc>
                <a:tc gridSpan="2">
                  <a:txBody>
                    <a:bodyPr/>
                    <a:lstStyle/>
                    <a:p>
                      <a:pPr algn="ctr">
                        <a:lnSpc>
                          <a:spcPct val="150000"/>
                        </a:lnSpc>
                        <a:spcAft>
                          <a:spcPts val="0"/>
                        </a:spcAft>
                      </a:pPr>
                      <a:r>
                        <a:rPr lang="tr-TR" sz="1800" dirty="0">
                          <a:effectLst/>
                        </a:rPr>
                        <a:t>Debi</a:t>
                      </a:r>
                      <a:endParaRPr lang="tr-TR" sz="2400" dirty="0">
                        <a:effectLst/>
                        <a:latin typeface="Calibri"/>
                        <a:ea typeface="Calibri"/>
                        <a:cs typeface="Times New Roman"/>
                      </a:endParaRPr>
                    </a:p>
                  </a:txBody>
                  <a:tcPr marL="68580" marR="68580" marT="0" marB="0"/>
                </a:tc>
                <a:tc hMerge="1">
                  <a:txBody>
                    <a:bodyPr/>
                    <a:lstStyle/>
                    <a:p>
                      <a:endParaRPr lang="tr-TR"/>
                    </a:p>
                  </a:txBody>
                  <a:tcPr/>
                </a:tc>
              </a:tr>
              <a:tr h="390043">
                <a:tc>
                  <a:txBody>
                    <a:bodyPr/>
                    <a:lstStyle/>
                    <a:p>
                      <a:pPr algn="ctr">
                        <a:lnSpc>
                          <a:spcPct val="150000"/>
                        </a:lnSpc>
                        <a:spcAft>
                          <a:spcPts val="0"/>
                        </a:spcAft>
                      </a:pPr>
                      <a:r>
                        <a:rPr lang="tr-TR" sz="1600">
                          <a:effectLst/>
                        </a:rPr>
                        <a:t>inç</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metre</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l/s</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m</a:t>
                      </a:r>
                      <a:r>
                        <a:rPr lang="tr-TR" sz="1600" baseline="30000" dirty="0">
                          <a:effectLst/>
                        </a:rPr>
                        <a:t>3</a:t>
                      </a:r>
                      <a:r>
                        <a:rPr lang="tr-TR" sz="1600" dirty="0">
                          <a:effectLst/>
                        </a:rPr>
                        <a:t>/h</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4</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0,102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150,3×H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541,2×H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6</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0,152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221,3×H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796,5×H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8</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0,203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291,1×H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1048×H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10</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0,254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360,0×H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1296×H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12</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0,305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428,3×H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1542×H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15</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0,381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529,8×H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1907×H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a:effectLst/>
                        </a:rPr>
                        <a:t>18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0,457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630,4×H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2269×H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a:effectLst/>
                        </a:rPr>
                        <a:t>21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0,533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730,1×H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2628×H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a:effectLst/>
                        </a:rPr>
                        <a:t>24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0,610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829,2×H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2985×H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30</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0,762</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1026×H</a:t>
                      </a:r>
                      <a:r>
                        <a:rPr lang="tr-TR" sz="1600" baseline="30000" dirty="0">
                          <a:effectLst/>
                        </a:rPr>
                        <a:t>1,547</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3692×H</a:t>
                      </a:r>
                      <a:r>
                        <a:rPr lang="tr-TR" sz="1600" baseline="30000" dirty="0">
                          <a:effectLst/>
                        </a:rPr>
                        <a:t>1,547</a:t>
                      </a:r>
                      <a:endParaRPr lang="tr-TR" sz="2000" dirty="0">
                        <a:effectLst/>
                        <a:latin typeface="Calibri"/>
                        <a:ea typeface="Calibri"/>
                        <a:cs typeface="Times New Roman"/>
                      </a:endParaRPr>
                    </a:p>
                  </a:txBody>
                  <a:tcPr marL="68580" marR="68580" marT="0" marB="0"/>
                </a:tc>
              </a:tr>
            </a:tbl>
          </a:graphicData>
        </a:graphic>
      </p:graphicFrame>
      <p:sp>
        <p:nvSpPr>
          <p:cNvPr id="4" name="Dikdörtgen 3"/>
          <p:cNvSpPr/>
          <p:nvPr/>
        </p:nvSpPr>
        <p:spPr>
          <a:xfrm>
            <a:off x="1475656" y="930749"/>
            <a:ext cx="5904656" cy="369332"/>
          </a:xfrm>
          <a:prstGeom prst="rect">
            <a:avLst/>
          </a:prstGeom>
        </p:spPr>
        <p:txBody>
          <a:bodyPr wrap="square">
            <a:spAutoFit/>
          </a:bodyPr>
          <a:lstStyle/>
          <a:p>
            <a:r>
              <a:rPr lang="tr-TR" b="1" dirty="0">
                <a:solidFill>
                  <a:srgbClr val="002060"/>
                </a:solidFill>
              </a:rPr>
              <a:t>Leopold-Lagco savakları için tiplerine göre debi eşitlikleri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64</a:t>
            </a:fld>
            <a:endParaRPr lang="tr-TR"/>
          </a:p>
        </p:txBody>
      </p:sp>
    </p:spTree>
    <p:extLst>
      <p:ext uri="{BB962C8B-B14F-4D97-AF65-F5344CB8AC3E}">
        <p14:creationId xmlns:p14="http://schemas.microsoft.com/office/powerpoint/2010/main" val="2364461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a:bodyPr>
          <a:lstStyle/>
          <a:p>
            <a:pPr marL="0" indent="0">
              <a:buNone/>
            </a:pPr>
            <a:r>
              <a:rPr lang="tr-TR" sz="2800" b="1" dirty="0" smtClean="0">
                <a:solidFill>
                  <a:srgbClr val="FF0000"/>
                </a:solidFill>
              </a:rPr>
              <a:t>	6. Trapez </a:t>
            </a:r>
            <a:r>
              <a:rPr lang="tr-TR" sz="2800" b="1" dirty="0">
                <a:solidFill>
                  <a:srgbClr val="FF0000"/>
                </a:solidFill>
              </a:rPr>
              <a:t>Savaklar</a:t>
            </a:r>
            <a:endParaRPr lang="tr-TR" sz="2800" dirty="0">
              <a:solidFill>
                <a:srgbClr val="FF0000"/>
              </a:solidFill>
            </a:endParaRPr>
          </a:p>
          <a:p>
            <a:pPr marL="0" indent="0" algn="just">
              <a:lnSpc>
                <a:spcPct val="150000"/>
              </a:lnSpc>
              <a:buNone/>
            </a:pPr>
            <a:r>
              <a:rPr lang="tr-TR" sz="2800" dirty="0" smtClean="0"/>
              <a:t>	</a:t>
            </a:r>
            <a:r>
              <a:rPr lang="tr-TR" sz="2600" b="1" dirty="0" smtClean="0"/>
              <a:t>Küçük </a:t>
            </a:r>
            <a:r>
              <a:rPr lang="tr-TR" sz="2600" b="1" dirty="0"/>
              <a:t>kapasiteli tarla içi su dağıtım kanallarında, gerek kanalların alışılagelmiş şekline uygun olmaları ve gerekse sağlıklı ölçüm yapılabilmesi nedeniyle trapez savaklar yaygın olarak kullanılmaktadır. Özellikle beton kaplama kanallarda, trapez savak kanalın bir parçası olarak inşa edilebilmektedir</a:t>
            </a:r>
            <a:r>
              <a:rPr lang="tr-TR" sz="2600" b="1" dirty="0" smtClean="0"/>
              <a:t>.</a:t>
            </a:r>
          </a:p>
          <a:p>
            <a:pPr marL="0" indent="0">
              <a:buNone/>
            </a:pPr>
            <a:r>
              <a:rPr lang="tr-TR" sz="2800" dirty="0" smtClean="0"/>
              <a:t>	</a:t>
            </a:r>
            <a:endParaRPr lang="tr-TR" sz="27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65</a:t>
            </a:fld>
            <a:endParaRPr lang="tr-TR"/>
          </a:p>
        </p:txBody>
      </p:sp>
    </p:spTree>
    <p:extLst>
      <p:ext uri="{BB962C8B-B14F-4D97-AF65-F5344CB8AC3E}">
        <p14:creationId xmlns:p14="http://schemas.microsoft.com/office/powerpoint/2010/main" val="1748729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980728"/>
            <a:ext cx="8229600" cy="5577483"/>
          </a:xfrm>
        </p:spPr>
        <p:txBody>
          <a:bodyPr>
            <a:normAutofit/>
          </a:bodyPr>
          <a:lstStyle/>
          <a:p>
            <a:pPr marL="0" indent="0" algn="just">
              <a:lnSpc>
                <a:spcPct val="150000"/>
              </a:lnSpc>
              <a:buNone/>
            </a:pPr>
            <a:r>
              <a:rPr lang="tr-TR" sz="2800" dirty="0" smtClean="0"/>
              <a:t>	</a:t>
            </a:r>
            <a:r>
              <a:rPr lang="tr-TR" sz="2600" b="1" dirty="0" smtClean="0"/>
              <a:t>Trapez </a:t>
            </a:r>
            <a:r>
              <a:rPr lang="tr-TR" sz="2600" b="1" dirty="0"/>
              <a:t>savaklar, standart boyutlarda yapılmaktadır. Beton kaplama kalınlığı dahil savak taban genişliği 30 cm (Tip 1) ve 60 cm (Tip 2) olan iki standart trapez </a:t>
            </a:r>
            <a:r>
              <a:rPr lang="tr-TR" sz="2600" b="1" dirty="0" smtClean="0"/>
              <a:t>savak mevcuttur.</a:t>
            </a:r>
            <a:endParaRPr lang="tr-TR" sz="26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66</a:t>
            </a:fld>
            <a:endParaRPr lang="tr-TR"/>
          </a:p>
        </p:txBody>
      </p:sp>
    </p:spTree>
    <p:extLst>
      <p:ext uri="{BB962C8B-B14F-4D97-AF65-F5344CB8AC3E}">
        <p14:creationId xmlns:p14="http://schemas.microsoft.com/office/powerpoint/2010/main" val="780452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IMG_0033d.jpg"/>
          <p:cNvPicPr>
            <a:picLocks noGrp="1"/>
          </p:cNvPicPr>
          <p:nvPr>
            <p:ph idx="1"/>
          </p:nvPr>
        </p:nvPicPr>
        <p:blipFill>
          <a:blip r:embed="rId3" cstate="print">
            <a:extLst>
              <a:ext uri="{BEBA8EAE-BF5A-486C-A8C5-ECC9F3942E4B}">
                <a14:imgProps xmlns:a14="http://schemas.microsoft.com/office/drawing/2010/main">
                  <a14:imgLayer r:embed="rId4">
                    <a14:imgEffect>
                      <a14:artisticPhotocopy/>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971600" y="1124744"/>
            <a:ext cx="6840759" cy="5256584"/>
          </a:xfrm>
          <a:prstGeom prst="rect">
            <a:avLst/>
          </a:prstGeom>
          <a:noFill/>
          <a:ln>
            <a:noFill/>
          </a:ln>
        </p:spPr>
      </p:pic>
      <p:sp>
        <p:nvSpPr>
          <p:cNvPr id="2" name="Dikdörtgen 1"/>
          <p:cNvSpPr/>
          <p:nvPr/>
        </p:nvSpPr>
        <p:spPr>
          <a:xfrm>
            <a:off x="1547664" y="548680"/>
            <a:ext cx="3659079" cy="369332"/>
          </a:xfrm>
          <a:prstGeom prst="rect">
            <a:avLst/>
          </a:prstGeom>
        </p:spPr>
        <p:txBody>
          <a:bodyPr wrap="none">
            <a:spAutoFit/>
          </a:bodyPr>
          <a:lstStyle/>
          <a:p>
            <a:r>
              <a:rPr lang="tr-TR" b="1" dirty="0">
                <a:solidFill>
                  <a:srgbClr val="002060"/>
                </a:solidFill>
              </a:rPr>
              <a:t>Tip 1 standart trapez savak boyutları</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67</a:t>
            </a:fld>
            <a:endParaRPr lang="tr-TR"/>
          </a:p>
        </p:txBody>
      </p:sp>
    </p:spTree>
    <p:extLst>
      <p:ext uri="{BB962C8B-B14F-4D97-AF65-F5344CB8AC3E}">
        <p14:creationId xmlns:p14="http://schemas.microsoft.com/office/powerpoint/2010/main" val="257461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IMG_0036h.jpg"/>
          <p:cNvPicPr>
            <a:picLocks noGrp="1"/>
          </p:cNvPicPr>
          <p:nvPr>
            <p:ph idx="1"/>
          </p:nvPr>
        </p:nvPicPr>
        <p:blipFill>
          <a:blip r:embed="rId3" cstate="print">
            <a:extLst>
              <a:ext uri="{BEBA8EAE-BF5A-486C-A8C5-ECC9F3942E4B}">
                <a14:imgProps xmlns:a14="http://schemas.microsoft.com/office/drawing/2010/main">
                  <a14:imgLayer r:embed="rId4">
                    <a14:imgEffect>
                      <a14:artisticPhotocopy/>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115616" y="1124744"/>
            <a:ext cx="6912768" cy="5328592"/>
          </a:xfrm>
          <a:prstGeom prst="rect">
            <a:avLst/>
          </a:prstGeom>
          <a:noFill/>
          <a:ln>
            <a:noFill/>
          </a:ln>
        </p:spPr>
      </p:pic>
      <p:sp>
        <p:nvSpPr>
          <p:cNvPr id="2" name="Dikdörtgen 1"/>
          <p:cNvSpPr/>
          <p:nvPr/>
        </p:nvSpPr>
        <p:spPr>
          <a:xfrm>
            <a:off x="1187624" y="548680"/>
            <a:ext cx="3659079" cy="369332"/>
          </a:xfrm>
          <a:prstGeom prst="rect">
            <a:avLst/>
          </a:prstGeom>
        </p:spPr>
        <p:txBody>
          <a:bodyPr wrap="none">
            <a:spAutoFit/>
          </a:bodyPr>
          <a:lstStyle/>
          <a:p>
            <a:r>
              <a:rPr lang="tr-TR" b="1" dirty="0">
                <a:solidFill>
                  <a:srgbClr val="002060"/>
                </a:solidFill>
              </a:rPr>
              <a:t>Tip 2 standart trapez savak boyutları</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68</a:t>
            </a:fld>
            <a:endParaRPr lang="tr-TR"/>
          </a:p>
        </p:txBody>
      </p:sp>
    </p:spTree>
    <p:extLst>
      <p:ext uri="{BB962C8B-B14F-4D97-AF65-F5344CB8AC3E}">
        <p14:creationId xmlns:p14="http://schemas.microsoft.com/office/powerpoint/2010/main" val="403946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937"/>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İçerik Yer Tutucusu 1"/>
          <p:cNvGraphicFramePr>
            <a:graphicFrameLocks noGrp="1"/>
          </p:cNvGraphicFramePr>
          <p:nvPr>
            <p:ph idx="1"/>
            <p:extLst/>
          </p:nvPr>
        </p:nvGraphicFramePr>
        <p:xfrm>
          <a:off x="467544" y="1412776"/>
          <a:ext cx="3672408" cy="3566160"/>
        </p:xfrm>
        <a:graphic>
          <a:graphicData uri="http://schemas.openxmlformats.org/drawingml/2006/table">
            <a:tbl>
              <a:tblPr firstRow="1" firstCol="1" bandRow="1">
                <a:tableStyleId>{5C22544A-7EE6-4342-B048-85BDC9FD1C3A}</a:tableStyleId>
              </a:tblPr>
              <a:tblGrid>
                <a:gridCol w="1263001"/>
                <a:gridCol w="573203"/>
                <a:gridCol w="1263001"/>
                <a:gridCol w="573203"/>
              </a:tblGrid>
              <a:tr h="441294">
                <a:tc>
                  <a:txBody>
                    <a:bodyPr/>
                    <a:lstStyle/>
                    <a:p>
                      <a:pPr algn="ctr">
                        <a:lnSpc>
                          <a:spcPct val="150000"/>
                        </a:lnSpc>
                        <a:spcAft>
                          <a:spcPts val="0"/>
                        </a:spcAft>
                      </a:pPr>
                      <a:r>
                        <a:rPr lang="tr-TR" sz="1200" dirty="0">
                          <a:effectLst/>
                        </a:rPr>
                        <a:t>Giriş su yüksekliği</a:t>
                      </a:r>
                      <a:endParaRPr lang="tr-TR" sz="1100" dirty="0">
                        <a:effectLst/>
                      </a:endParaRPr>
                    </a:p>
                    <a:p>
                      <a:pPr algn="ctr">
                        <a:lnSpc>
                          <a:spcPct val="150000"/>
                        </a:lnSpc>
                        <a:spcAft>
                          <a:spcPts val="0"/>
                        </a:spcAft>
                      </a:pPr>
                      <a:r>
                        <a:rPr lang="tr-TR" sz="1200" dirty="0">
                          <a:effectLst/>
                        </a:rPr>
                        <a:t>h</a:t>
                      </a:r>
                      <a:r>
                        <a:rPr lang="tr-TR" sz="1200" baseline="-25000" dirty="0">
                          <a:effectLst/>
                        </a:rPr>
                        <a:t>1 </a:t>
                      </a:r>
                      <a:r>
                        <a:rPr lang="tr-TR" sz="1200" dirty="0">
                          <a:effectLst/>
                        </a:rPr>
                        <a:t>(cm)</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Debi</a:t>
                      </a:r>
                      <a:endParaRPr lang="tr-TR" sz="1100">
                        <a:effectLst/>
                      </a:endParaRPr>
                    </a:p>
                    <a:p>
                      <a:pPr algn="ctr">
                        <a:lnSpc>
                          <a:spcPct val="150000"/>
                        </a:lnSpc>
                        <a:spcAft>
                          <a:spcPts val="0"/>
                        </a:spcAft>
                      </a:pPr>
                      <a:r>
                        <a:rPr lang="tr-TR" sz="1200">
                          <a:effectLst/>
                        </a:rPr>
                        <a:t>Q (l/s)</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Giriş su yüksekliği</a:t>
                      </a:r>
                      <a:endParaRPr lang="tr-TR" sz="1100">
                        <a:effectLst/>
                      </a:endParaRPr>
                    </a:p>
                    <a:p>
                      <a:pPr algn="ctr">
                        <a:lnSpc>
                          <a:spcPct val="150000"/>
                        </a:lnSpc>
                        <a:spcAft>
                          <a:spcPts val="0"/>
                        </a:spcAft>
                      </a:pPr>
                      <a:r>
                        <a:rPr lang="tr-TR" sz="1200">
                          <a:effectLst/>
                        </a:rPr>
                        <a:t>h</a:t>
                      </a:r>
                      <a:r>
                        <a:rPr lang="tr-TR" sz="1200" baseline="-25000">
                          <a:effectLst/>
                        </a:rPr>
                        <a:t>1 </a:t>
                      </a:r>
                      <a:r>
                        <a:rPr lang="tr-TR" sz="1200">
                          <a:effectLst/>
                        </a:rPr>
                        <a:t>(cm)</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Debi</a:t>
                      </a:r>
                      <a:endParaRPr lang="tr-TR" sz="1100">
                        <a:effectLst/>
                      </a:endParaRPr>
                    </a:p>
                    <a:p>
                      <a:pPr algn="ctr">
                        <a:lnSpc>
                          <a:spcPct val="150000"/>
                        </a:lnSpc>
                        <a:spcAft>
                          <a:spcPts val="0"/>
                        </a:spcAft>
                      </a:pPr>
                      <a:r>
                        <a:rPr lang="tr-TR" sz="1200">
                          <a:effectLst/>
                        </a:rPr>
                        <a:t>Q (l/s)</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5</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4</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22</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53</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24</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65</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7</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77</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7</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92</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9</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9</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30</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106</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10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11</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32</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124</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12</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15</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34</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144</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14</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20</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36</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163</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16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27</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186</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18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34</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201</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20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43</a:t>
                      </a:r>
                      <a:endParaRPr lang="tr-TR" sz="1100">
                        <a:effectLst/>
                        <a:latin typeface="Calibri"/>
                        <a:ea typeface="Calibri"/>
                        <a:cs typeface="Times New Roman"/>
                      </a:endParaRPr>
                    </a:p>
                  </a:txBody>
                  <a:tcPr marL="68580" marR="68580" marT="0" marB="0"/>
                </a:tc>
                <a:tc gridSpan="2">
                  <a:txBody>
                    <a:bodyPr/>
                    <a:lstStyle/>
                    <a:p>
                      <a:pPr>
                        <a:lnSpc>
                          <a:spcPct val="115000"/>
                        </a:lnSpc>
                        <a:spcAft>
                          <a:spcPts val="1000"/>
                        </a:spcAft>
                      </a:pPr>
                      <a:r>
                        <a:rPr lang="tr-TR" sz="1100" dirty="0">
                          <a:effectLst/>
                        </a:rPr>
                        <a:t> </a:t>
                      </a:r>
                      <a:endParaRPr lang="tr-TR" sz="1100" dirty="0">
                        <a:effectLst/>
                        <a:latin typeface="Calibri"/>
                        <a:ea typeface="Calibri"/>
                        <a:cs typeface="Times New Roman"/>
                      </a:endParaRPr>
                    </a:p>
                  </a:txBody>
                  <a:tcPr marL="0" marR="0" marT="0" marB="0" anchor="ctr"/>
                </a:tc>
                <a:tc hMerge="1">
                  <a:txBody>
                    <a:bodyPr/>
                    <a:lstStyle/>
                    <a:p>
                      <a:endParaRPr lang="tr-TR"/>
                    </a:p>
                  </a:txBody>
                  <a:tcPr/>
                </a:tc>
              </a:tr>
            </a:tbl>
          </a:graphicData>
        </a:graphic>
      </p:graphicFrame>
      <p:graphicFrame>
        <p:nvGraphicFramePr>
          <p:cNvPr id="4" name="Tablo 3"/>
          <p:cNvGraphicFramePr>
            <a:graphicFrameLocks noGrp="1"/>
          </p:cNvGraphicFramePr>
          <p:nvPr>
            <p:extLst/>
          </p:nvPr>
        </p:nvGraphicFramePr>
        <p:xfrm>
          <a:off x="4788024" y="1412776"/>
          <a:ext cx="3820160" cy="3291840"/>
        </p:xfrm>
        <a:graphic>
          <a:graphicData uri="http://schemas.openxmlformats.org/drawingml/2006/table">
            <a:tbl>
              <a:tblPr firstRow="1" firstCol="1" bandRow="1">
                <a:tableStyleId>{5C22544A-7EE6-4342-B048-85BDC9FD1C3A}</a:tableStyleId>
              </a:tblPr>
              <a:tblGrid>
                <a:gridCol w="1313815"/>
                <a:gridCol w="596265"/>
                <a:gridCol w="1313815"/>
                <a:gridCol w="596265"/>
              </a:tblGrid>
              <a:tr h="452576">
                <a:tc>
                  <a:txBody>
                    <a:bodyPr/>
                    <a:lstStyle/>
                    <a:p>
                      <a:pPr algn="ctr">
                        <a:lnSpc>
                          <a:spcPct val="150000"/>
                        </a:lnSpc>
                        <a:spcAft>
                          <a:spcPts val="0"/>
                        </a:spcAft>
                      </a:pPr>
                      <a:r>
                        <a:rPr lang="tr-TR" sz="1200" dirty="0">
                          <a:effectLst/>
                        </a:rPr>
                        <a:t>Giriş su yüksekliği</a:t>
                      </a:r>
                      <a:endParaRPr lang="tr-TR" sz="1100" dirty="0">
                        <a:effectLst/>
                      </a:endParaRPr>
                    </a:p>
                    <a:p>
                      <a:pPr algn="ctr">
                        <a:lnSpc>
                          <a:spcPct val="150000"/>
                        </a:lnSpc>
                        <a:spcAft>
                          <a:spcPts val="0"/>
                        </a:spcAft>
                      </a:pPr>
                      <a:r>
                        <a:rPr lang="tr-TR" sz="1200" dirty="0">
                          <a:effectLst/>
                        </a:rPr>
                        <a:t>h</a:t>
                      </a:r>
                      <a:r>
                        <a:rPr lang="tr-TR" sz="1200" baseline="-25000" dirty="0">
                          <a:effectLst/>
                        </a:rPr>
                        <a:t>1 </a:t>
                      </a:r>
                      <a:r>
                        <a:rPr lang="tr-TR" sz="1200" dirty="0">
                          <a:effectLst/>
                        </a:rPr>
                        <a:t>(cm)</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Debi</a:t>
                      </a:r>
                      <a:endParaRPr lang="tr-TR" sz="1100" dirty="0">
                        <a:effectLst/>
                      </a:endParaRPr>
                    </a:p>
                    <a:p>
                      <a:pPr algn="ctr">
                        <a:lnSpc>
                          <a:spcPct val="150000"/>
                        </a:lnSpc>
                        <a:spcAft>
                          <a:spcPts val="0"/>
                        </a:spcAft>
                      </a:pPr>
                      <a:r>
                        <a:rPr lang="tr-TR" sz="1200" dirty="0">
                          <a:effectLst/>
                        </a:rPr>
                        <a:t>Q (l/s)</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Giriş su yüksekliği</a:t>
                      </a:r>
                      <a:endParaRPr lang="tr-TR" sz="1100">
                        <a:effectLst/>
                      </a:endParaRPr>
                    </a:p>
                    <a:p>
                      <a:pPr algn="ctr">
                        <a:lnSpc>
                          <a:spcPct val="150000"/>
                        </a:lnSpc>
                        <a:spcAft>
                          <a:spcPts val="0"/>
                        </a:spcAft>
                      </a:pPr>
                      <a:r>
                        <a:rPr lang="tr-TR" sz="1200">
                          <a:effectLst/>
                        </a:rPr>
                        <a:t>h</a:t>
                      </a:r>
                      <a:r>
                        <a:rPr lang="tr-TR" sz="1200" baseline="-25000">
                          <a:effectLst/>
                        </a:rPr>
                        <a:t>1 </a:t>
                      </a:r>
                      <a:r>
                        <a:rPr lang="tr-TR" sz="1200">
                          <a:effectLst/>
                        </a:rPr>
                        <a:t>(cm)</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Debi</a:t>
                      </a:r>
                      <a:endParaRPr lang="tr-TR" sz="1100">
                        <a:effectLst/>
                      </a:endParaRPr>
                    </a:p>
                    <a:p>
                      <a:pPr algn="ctr">
                        <a:lnSpc>
                          <a:spcPct val="150000"/>
                        </a:lnSpc>
                        <a:spcAft>
                          <a:spcPts val="0"/>
                        </a:spcAft>
                      </a:pPr>
                      <a:r>
                        <a:rPr lang="tr-TR" sz="1200">
                          <a:effectLst/>
                        </a:rPr>
                        <a:t>Q (l/s)</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9</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19</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145</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10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22</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166</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12</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29</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35</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235</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14</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37</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314</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16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45</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412</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18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59</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528</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20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73</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55</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623</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dirty="0">
                          <a:effectLst/>
                        </a:rPr>
                        <a:t>22</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88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60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794</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24</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106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70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1140</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26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128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80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1552</a:t>
                      </a:r>
                      <a:endParaRPr lang="tr-TR" sz="1100" dirty="0">
                        <a:effectLst/>
                        <a:latin typeface="Calibri"/>
                        <a:ea typeface="Calibri"/>
                        <a:cs typeface="Times New Roman"/>
                      </a:endParaRPr>
                    </a:p>
                  </a:txBody>
                  <a:tcPr marL="68580" marR="68580" marT="0" marB="0"/>
                </a:tc>
              </a:tr>
            </a:tbl>
          </a:graphicData>
        </a:graphic>
      </p:graphicFrame>
      <p:sp>
        <p:nvSpPr>
          <p:cNvPr id="6" name="Dikdörtgen 5"/>
          <p:cNvSpPr/>
          <p:nvPr/>
        </p:nvSpPr>
        <p:spPr>
          <a:xfrm>
            <a:off x="827584" y="692696"/>
            <a:ext cx="7128792" cy="400110"/>
          </a:xfrm>
          <a:prstGeom prst="rect">
            <a:avLst/>
          </a:prstGeom>
        </p:spPr>
        <p:txBody>
          <a:bodyPr wrap="square">
            <a:spAutoFit/>
          </a:bodyPr>
          <a:lstStyle/>
          <a:p>
            <a:r>
              <a:rPr lang="tr-TR" sz="2000" b="1" dirty="0">
                <a:solidFill>
                  <a:srgbClr val="002060"/>
                </a:solidFill>
              </a:rPr>
              <a:t>Tip </a:t>
            </a:r>
            <a:r>
              <a:rPr lang="tr-TR" sz="2000" b="1" dirty="0" smtClean="0">
                <a:solidFill>
                  <a:srgbClr val="002060"/>
                </a:solidFill>
              </a:rPr>
              <a:t>1 ve </a:t>
            </a:r>
            <a:r>
              <a:rPr lang="tr-TR" sz="2000" b="1" dirty="0">
                <a:solidFill>
                  <a:srgbClr val="002060"/>
                </a:solidFill>
              </a:rPr>
              <a:t>Tip </a:t>
            </a:r>
            <a:r>
              <a:rPr lang="tr-TR" sz="2000" b="1" dirty="0" smtClean="0">
                <a:solidFill>
                  <a:srgbClr val="002060"/>
                </a:solidFill>
              </a:rPr>
              <a:t>2 </a:t>
            </a:r>
            <a:r>
              <a:rPr lang="tr-TR" sz="2000" b="1" dirty="0">
                <a:solidFill>
                  <a:srgbClr val="002060"/>
                </a:solidFill>
              </a:rPr>
              <a:t>savağı için serbest akış koşullarında debi değerleri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69</a:t>
            </a:fld>
            <a:endParaRPr lang="tr-TR"/>
          </a:p>
        </p:txBody>
      </p:sp>
    </p:spTree>
    <p:extLst>
      <p:ext uri="{BB962C8B-B14F-4D97-AF65-F5344CB8AC3E}">
        <p14:creationId xmlns:p14="http://schemas.microsoft.com/office/powerpoint/2010/main" val="1201987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041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329645"/>
            <a:ext cx="8229600" cy="5577483"/>
          </a:xfrm>
        </p:spPr>
        <p:txBody>
          <a:bodyPr>
            <a:normAutofit/>
          </a:bodyPr>
          <a:lstStyle/>
          <a:p>
            <a:pPr marL="0" indent="0" algn="just">
              <a:lnSpc>
                <a:spcPct val="150000"/>
              </a:lnSpc>
              <a:buNone/>
            </a:pPr>
            <a:r>
              <a:rPr lang="tr-TR" sz="2800" b="1" dirty="0" smtClean="0"/>
              <a:t>4. LABİRENT SAVAKLAR</a:t>
            </a:r>
            <a:endParaRPr lang="tr-TR" sz="2800" dirty="0"/>
          </a:p>
          <a:p>
            <a:pPr marL="0" indent="0" algn="just">
              <a:lnSpc>
                <a:spcPct val="150000"/>
              </a:lnSpc>
              <a:buNone/>
            </a:pPr>
            <a:endParaRPr lang="tr-TR" sz="2600" b="1" dirty="0"/>
          </a:p>
        </p:txBody>
      </p:sp>
      <p:pic>
        <p:nvPicPr>
          <p:cNvPr id="4" name="Resim 3" descr="C:\Users\ex\Desktop\tezim\Adsıztyjfg.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978" y="1196752"/>
            <a:ext cx="3724022" cy="3207130"/>
          </a:xfrm>
          <a:prstGeom prst="rect">
            <a:avLst/>
          </a:prstGeom>
          <a:noFill/>
          <a:ln>
            <a:noFill/>
          </a:ln>
        </p:spPr>
      </p:pic>
      <p:pic>
        <p:nvPicPr>
          <p:cNvPr id="5" name="Resim 4" descr="C:\Users\ex\Desktop\tezim\Adsıztyjfgc.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4968" y="1196752"/>
            <a:ext cx="3384376" cy="3207130"/>
          </a:xfrm>
          <a:prstGeom prst="rect">
            <a:avLst/>
          </a:prstGeom>
          <a:noFill/>
          <a:ln>
            <a:noFill/>
          </a:ln>
        </p:spPr>
      </p:pic>
      <mc:AlternateContent xmlns:mc="http://schemas.openxmlformats.org/markup-compatibility/2006" xmlns:a14="http://schemas.microsoft.com/office/drawing/2010/main">
        <mc:Choice Requires="a14">
          <p:sp>
            <p:nvSpPr>
              <p:cNvPr id="2" name="Dikdörtgen 1"/>
              <p:cNvSpPr/>
              <p:nvPr/>
            </p:nvSpPr>
            <p:spPr>
              <a:xfrm>
                <a:off x="1334420" y="4786502"/>
                <a:ext cx="2751138" cy="465064"/>
              </a:xfrm>
              <a:prstGeom prst="rect">
                <a:avLst/>
              </a:prstGeom>
            </p:spPr>
            <p:txBody>
              <a:bodyPr wrap="none">
                <a:spAutoFit/>
              </a:bodyPr>
              <a:lstStyle/>
              <a:p>
                <a:r>
                  <a:rPr lang="tr-TR" sz="2000" b="1" dirty="0"/>
                  <a:t>Q=2/3×C</a:t>
                </a:r>
                <a:r>
                  <a:rPr lang="tr-TR" sz="2000" b="1" baseline="-25000" dirty="0"/>
                  <a:t>d</a:t>
                </a:r>
                <a:r>
                  <a:rPr lang="tr-TR" sz="2000" b="1" dirty="0"/>
                  <a:t>×</a:t>
                </a:r>
                <a14:m>
                  <m:oMath xmlns:m="http://schemas.openxmlformats.org/officeDocument/2006/math">
                    <m:rad>
                      <m:radPr>
                        <m:degHide m:val="on"/>
                        <m:ctrlPr>
                          <a:rPr lang="tr-TR" sz="2000" b="1" i="1">
                            <a:latin typeface="Cambria Math" panose="02040503050406030204" pitchFamily="18" charset="0"/>
                          </a:rPr>
                        </m:ctrlPr>
                      </m:radPr>
                      <m:deg/>
                      <m:e>
                        <m:r>
                          <a:rPr lang="tr-TR" sz="2000" b="1" i="1">
                            <a:latin typeface="Cambria Math"/>
                          </a:rPr>
                          <m:t>𝟐</m:t>
                        </m:r>
                        <m:r>
                          <a:rPr lang="tr-TR" sz="2000" b="1" i="1">
                            <a:latin typeface="Cambria Math"/>
                          </a:rPr>
                          <m:t>𝒈</m:t>
                        </m:r>
                      </m:e>
                    </m:rad>
                  </m:oMath>
                </a14:m>
                <a:r>
                  <a:rPr lang="tr-TR" sz="2000" b="1" dirty="0"/>
                  <a:t>×L</a:t>
                </a:r>
                <a:r>
                  <a:rPr lang="tr-TR" sz="2000" b="1" baseline="-25000" dirty="0"/>
                  <a:t>ef</a:t>
                </a:r>
                <a:r>
                  <a:rPr lang="tr-TR" sz="2000" b="1" dirty="0"/>
                  <a:t>×h</a:t>
                </a:r>
                <a:r>
                  <a:rPr lang="tr-TR" sz="2000" b="1" baseline="30000" dirty="0"/>
                  <a:t>3/2</a:t>
                </a:r>
                <a:endParaRPr lang="tr-TR" sz="2000" b="1" dirty="0"/>
              </a:p>
            </p:txBody>
          </p:sp>
        </mc:Choice>
        <mc:Fallback xmlns="">
          <p:sp>
            <p:nvSpPr>
              <p:cNvPr id="2" name="Dikdörtgen 1"/>
              <p:cNvSpPr>
                <a:spLocks noRot="1" noChangeAspect="1" noMove="1" noResize="1" noEditPoints="1" noAdjustHandles="1" noChangeArrowheads="1" noChangeShapeType="1" noTextEdit="1"/>
              </p:cNvSpPr>
              <p:nvPr/>
            </p:nvSpPr>
            <p:spPr>
              <a:xfrm>
                <a:off x="1334420" y="4786502"/>
                <a:ext cx="2751138" cy="465064"/>
              </a:xfrm>
              <a:prstGeom prst="rect">
                <a:avLst/>
              </a:prstGeom>
              <a:blipFill rotWithShape="0">
                <a:blip r:embed="rId5"/>
                <a:stretch>
                  <a:fillRect l="-2439" r="-9091" b="-18421"/>
                </a:stretch>
              </a:blipFill>
            </p:spPr>
            <p:txBody>
              <a:bodyPr/>
              <a:lstStyle/>
              <a:p>
                <a:r>
                  <a:rPr lang="en-US">
                    <a:noFill/>
                  </a:rPr>
                  <a:t> </a:t>
                </a:r>
              </a:p>
            </p:txBody>
          </p:sp>
        </mc:Fallback>
      </mc:AlternateContent>
      <p:sp>
        <p:nvSpPr>
          <p:cNvPr id="6" name="Dikdörtgen 5"/>
          <p:cNvSpPr/>
          <p:nvPr/>
        </p:nvSpPr>
        <p:spPr>
          <a:xfrm>
            <a:off x="888713" y="5267501"/>
            <a:ext cx="3976255" cy="1323439"/>
          </a:xfrm>
          <a:prstGeom prst="rect">
            <a:avLst/>
          </a:prstGeom>
        </p:spPr>
        <p:txBody>
          <a:bodyPr wrap="square">
            <a:spAutoFit/>
          </a:bodyPr>
          <a:lstStyle/>
          <a:p>
            <a:r>
              <a:rPr lang="tr-TR" sz="2000" b="1" dirty="0"/>
              <a:t>Q= Debi</a:t>
            </a:r>
          </a:p>
          <a:p>
            <a:r>
              <a:rPr lang="tr-TR" sz="2000" b="1" dirty="0" err="1"/>
              <a:t>C</a:t>
            </a:r>
            <a:r>
              <a:rPr lang="tr-TR" sz="2000" b="1" baseline="-25000" dirty="0" err="1"/>
              <a:t>d</a:t>
            </a:r>
            <a:r>
              <a:rPr lang="tr-TR" sz="2000" b="1" dirty="0"/>
              <a:t>= Debi katsayısı</a:t>
            </a:r>
          </a:p>
          <a:p>
            <a:r>
              <a:rPr lang="tr-TR" sz="2000" b="1" dirty="0"/>
              <a:t>L</a:t>
            </a:r>
            <a:r>
              <a:rPr lang="tr-TR" sz="2000" b="1" baseline="-25000" dirty="0"/>
              <a:t>ef</a:t>
            </a:r>
            <a:r>
              <a:rPr lang="tr-TR" sz="2000" b="1" dirty="0"/>
              <a:t>= Savağın etkili uzunluğu</a:t>
            </a:r>
          </a:p>
          <a:p>
            <a:r>
              <a:rPr lang="tr-TR" sz="2000" b="1" dirty="0"/>
              <a:t>h= </a:t>
            </a:r>
            <a:r>
              <a:rPr lang="tr-TR" sz="2000" b="1" dirty="0" err="1"/>
              <a:t>Kret</a:t>
            </a:r>
            <a:r>
              <a:rPr lang="tr-TR" sz="2000" b="1" dirty="0"/>
              <a:t> üzerindeki </a:t>
            </a:r>
            <a:r>
              <a:rPr lang="tr-TR" sz="2000" b="1" dirty="0" err="1"/>
              <a:t>nap</a:t>
            </a:r>
            <a:r>
              <a:rPr lang="tr-TR" sz="2000" b="1" dirty="0"/>
              <a:t> </a:t>
            </a:r>
            <a:r>
              <a:rPr lang="tr-TR" sz="2000" b="1" dirty="0" smtClean="0"/>
              <a:t>yükü</a:t>
            </a:r>
            <a:endParaRPr lang="tr-TR" sz="2000" b="1" dirty="0"/>
          </a:p>
        </p:txBody>
      </p:sp>
      <p:sp>
        <p:nvSpPr>
          <p:cNvPr id="7" name="Slayt Numarası Yer Tutucusu 6"/>
          <p:cNvSpPr>
            <a:spLocks noGrp="1"/>
          </p:cNvSpPr>
          <p:nvPr>
            <p:ph type="sldNum" sz="quarter" idx="12"/>
          </p:nvPr>
        </p:nvSpPr>
        <p:spPr/>
        <p:txBody>
          <a:bodyPr/>
          <a:lstStyle/>
          <a:p>
            <a:fld id="{F302176B-0E47-46AC-8F43-DAB4B8A37D06}" type="slidenum">
              <a:rPr lang="tr-TR" smtClean="0"/>
              <a:pPr/>
              <a:t>70</a:t>
            </a:fld>
            <a:endParaRPr lang="tr-TR"/>
          </a:p>
        </p:txBody>
      </p:sp>
    </p:spTree>
    <p:extLst>
      <p:ext uri="{BB962C8B-B14F-4D97-AF65-F5344CB8AC3E}">
        <p14:creationId xmlns:p14="http://schemas.microsoft.com/office/powerpoint/2010/main" val="30886617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tezim\Adsız.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806314"/>
            <a:ext cx="3816424" cy="3365833"/>
          </a:xfrm>
          <a:prstGeom prst="rect">
            <a:avLst/>
          </a:prstGeom>
          <a:noFill/>
          <a:ln>
            <a:noFill/>
          </a:ln>
        </p:spPr>
      </p:pic>
      <p:pic>
        <p:nvPicPr>
          <p:cNvPr id="5" name="Resim 4" descr="C:\Users\ex\Desktop\tezim\Adsıztyj.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1834254"/>
            <a:ext cx="3672408" cy="3327323"/>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71</a:t>
            </a:fld>
            <a:endParaRPr lang="tr-TR"/>
          </a:p>
        </p:txBody>
      </p:sp>
      <p:sp>
        <p:nvSpPr>
          <p:cNvPr id="3" name="Dikdörtgen 2"/>
          <p:cNvSpPr/>
          <p:nvPr/>
        </p:nvSpPr>
        <p:spPr>
          <a:xfrm>
            <a:off x="780728" y="1165394"/>
            <a:ext cx="6336704" cy="369332"/>
          </a:xfrm>
          <a:prstGeom prst="rect">
            <a:avLst/>
          </a:prstGeom>
        </p:spPr>
        <p:txBody>
          <a:bodyPr wrap="square">
            <a:spAutoFit/>
          </a:bodyPr>
          <a:lstStyle/>
          <a:p>
            <a:r>
              <a:rPr lang="tr-TR" b="1" dirty="0">
                <a:solidFill>
                  <a:srgbClr val="002060"/>
                </a:solidFill>
              </a:rPr>
              <a:t>Dairesel ve üçgen tiplerdeki labirent savaklardan görünümler </a:t>
            </a:r>
          </a:p>
        </p:txBody>
      </p:sp>
    </p:spTree>
    <p:extLst>
      <p:ext uri="{BB962C8B-B14F-4D97-AF65-F5344CB8AC3E}">
        <p14:creationId xmlns:p14="http://schemas.microsoft.com/office/powerpoint/2010/main" val="1785477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a:bodyPr>
          <a:lstStyle/>
          <a:p>
            <a:pPr marL="0" indent="0" algn="just">
              <a:lnSpc>
                <a:spcPct val="150000"/>
              </a:lnSpc>
              <a:buNone/>
            </a:pPr>
            <a:r>
              <a:rPr lang="tr-TR" sz="2800" b="1" dirty="0"/>
              <a:t>5</a:t>
            </a:r>
            <a:r>
              <a:rPr lang="tr-TR" sz="2800" b="1" dirty="0" smtClean="0"/>
              <a:t>. </a:t>
            </a:r>
            <a:r>
              <a:rPr lang="tr-TR" sz="2800" b="1" dirty="0"/>
              <a:t>ORİFİSLER</a:t>
            </a:r>
            <a:endParaRPr lang="tr-TR" sz="2800" dirty="0"/>
          </a:p>
          <a:p>
            <a:pPr marL="0" indent="0" algn="just">
              <a:lnSpc>
                <a:spcPct val="150000"/>
              </a:lnSpc>
              <a:buNone/>
            </a:pPr>
            <a:r>
              <a:rPr lang="tr-TR" sz="2600" b="1" dirty="0" smtClean="0"/>
              <a:t>	USBR </a:t>
            </a:r>
            <a:r>
              <a:rPr lang="tr-TR" sz="2600" b="1" dirty="0"/>
              <a:t>tarafından geliştirilmiş olup, sulama kanallarında (yedek, tersiyer) su saptırma yapısı veya çiftçi prizi olarak kullanılan ölçü tesisleridir. Akış düzenlemesinin ve ölçümü bir </a:t>
            </a:r>
            <a:r>
              <a:rPr lang="tr-TR" sz="2600" b="1" dirty="0" smtClean="0"/>
              <a:t>batık </a:t>
            </a:r>
            <a:r>
              <a:rPr lang="tr-TR" sz="2600" b="1" dirty="0" err="1"/>
              <a:t>orifis</a:t>
            </a:r>
            <a:r>
              <a:rPr lang="tr-TR" sz="2600" b="1" dirty="0"/>
              <a:t> şeklinde yapar</a:t>
            </a:r>
            <a:r>
              <a:rPr lang="tr-TR" sz="2600" b="1" dirty="0" smtClean="0"/>
              <a:t>.</a:t>
            </a:r>
          </a:p>
          <a:p>
            <a:pPr marL="0" indent="0" algn="just">
              <a:buNone/>
            </a:pPr>
            <a:r>
              <a:rPr lang="tr-TR" sz="2600" b="1" dirty="0" smtClean="0"/>
              <a:t>	</a:t>
            </a:r>
            <a:endParaRPr lang="tr-TR" sz="26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72</a:t>
            </a:fld>
            <a:endParaRPr lang="tr-TR"/>
          </a:p>
        </p:txBody>
      </p:sp>
    </p:spTree>
    <p:extLst>
      <p:ext uri="{BB962C8B-B14F-4D97-AF65-F5344CB8AC3E}">
        <p14:creationId xmlns:p14="http://schemas.microsoft.com/office/powerpoint/2010/main" val="4131536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100___01\IMG_0025vh.jpg"/>
          <p:cNvPicPr>
            <a:picLocks noGrp="1"/>
          </p:cNvPicPr>
          <p:nvPr>
            <p:ph idx="1"/>
          </p:nvPr>
        </p:nvPicPr>
        <p:blipFill>
          <a:blip r:embed="rId3" cstate="print">
            <a:biLevel thresh="75000"/>
            <a:extLst>
              <a:ext uri="{BEBA8EAE-BF5A-486C-A8C5-ECC9F3942E4B}">
                <a14:imgProps xmlns:a14="http://schemas.microsoft.com/office/drawing/2010/main">
                  <a14:imgLayer r:embed="rId4">
                    <a14:imgEffect>
                      <a14:artisticPhotocopy/>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907704" y="2204864"/>
            <a:ext cx="4788532" cy="4392488"/>
          </a:xfrm>
          <a:prstGeom prst="rect">
            <a:avLst/>
          </a:prstGeom>
          <a:noFill/>
          <a:ln>
            <a:noFill/>
          </a:ln>
        </p:spPr>
      </p:pic>
      <p:sp>
        <p:nvSpPr>
          <p:cNvPr id="2" name="Dikdörtgen 1"/>
          <p:cNvSpPr/>
          <p:nvPr/>
        </p:nvSpPr>
        <p:spPr>
          <a:xfrm>
            <a:off x="827584" y="476672"/>
            <a:ext cx="7560840" cy="2000548"/>
          </a:xfrm>
          <a:prstGeom prst="rect">
            <a:avLst/>
          </a:prstGeom>
        </p:spPr>
        <p:txBody>
          <a:bodyPr wrap="square">
            <a:spAutoFit/>
          </a:bodyPr>
          <a:lstStyle/>
          <a:p>
            <a:pPr algn="just"/>
            <a:r>
              <a:rPr lang="tr-TR" sz="2400" b="1" dirty="0" smtClean="0"/>
              <a:t>	Sabit </a:t>
            </a:r>
            <a:r>
              <a:rPr lang="tr-TR" sz="2400" b="1" dirty="0"/>
              <a:t>yüklü </a:t>
            </a:r>
            <a:r>
              <a:rPr lang="tr-TR" sz="2400" b="1" dirty="0" err="1"/>
              <a:t>orifis</a:t>
            </a:r>
            <a:r>
              <a:rPr lang="tr-TR" sz="2400" b="1" dirty="0"/>
              <a:t> bir ölçü kutusu ve bunun memba ve mansabına yerleştirilen, ayarlanabilir iki kapaktan (</a:t>
            </a:r>
            <a:r>
              <a:rPr lang="tr-TR" sz="2400" b="1" dirty="0" err="1"/>
              <a:t>orifis</a:t>
            </a:r>
            <a:r>
              <a:rPr lang="tr-TR" sz="2400" b="1" dirty="0"/>
              <a:t> kapağı-priz kapağı) ibarettir</a:t>
            </a:r>
            <a:r>
              <a:rPr lang="tr-TR" sz="2400" b="1" dirty="0" smtClean="0"/>
              <a:t>.</a:t>
            </a:r>
            <a:r>
              <a:rPr lang="tr-TR" sz="2400" b="1" dirty="0"/>
              <a:t> Sabit yüklü </a:t>
            </a:r>
            <a:r>
              <a:rPr lang="tr-TR" sz="2400" b="1" dirty="0" err="1"/>
              <a:t>orifislerin</a:t>
            </a:r>
            <a:r>
              <a:rPr lang="tr-TR" sz="2400" b="1" dirty="0"/>
              <a:t> </a:t>
            </a:r>
            <a:r>
              <a:rPr lang="tr-TR" sz="2400" b="1" dirty="0" smtClean="0"/>
              <a:t>yükü de sabit </a:t>
            </a:r>
            <a:r>
              <a:rPr lang="tr-TR" sz="2400" b="1" dirty="0"/>
              <a:t>olup bunun değeri 6 cm’dir.</a:t>
            </a:r>
          </a:p>
          <a:p>
            <a:pPr algn="just"/>
            <a:endParaRPr lang="tr-TR" sz="2400" b="1" dirty="0"/>
          </a:p>
        </p:txBody>
      </p:sp>
      <p:sp>
        <p:nvSpPr>
          <p:cNvPr id="3" name="Slayt Numarası Yer Tutucusu 2"/>
          <p:cNvSpPr>
            <a:spLocks noGrp="1"/>
          </p:cNvSpPr>
          <p:nvPr>
            <p:ph type="sldNum" sz="quarter" idx="12"/>
          </p:nvPr>
        </p:nvSpPr>
        <p:spPr/>
        <p:txBody>
          <a:bodyPr/>
          <a:lstStyle/>
          <a:p>
            <a:fld id="{F302176B-0E47-46AC-8F43-DAB4B8A37D06}" type="slidenum">
              <a:rPr lang="tr-TR" smtClean="0"/>
              <a:pPr/>
              <a:t>73</a:t>
            </a:fld>
            <a:endParaRPr lang="tr-TR"/>
          </a:p>
        </p:txBody>
      </p:sp>
    </p:spTree>
    <p:extLst>
      <p:ext uri="{BB962C8B-B14F-4D97-AF65-F5344CB8AC3E}">
        <p14:creationId xmlns:p14="http://schemas.microsoft.com/office/powerpoint/2010/main" val="1539436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orifis"/>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548680"/>
            <a:ext cx="4391025" cy="3067050"/>
          </a:xfrm>
          <a:prstGeom prst="rect">
            <a:avLst/>
          </a:prstGeom>
          <a:noFill/>
          <a:ln>
            <a:noFill/>
          </a:ln>
          <a:extLst/>
        </p:spPr>
      </p:pic>
      <p:pic>
        <p:nvPicPr>
          <p:cNvPr id="5" name="Resim 4" descr="C:\Users\ex\Desktop\F09_03L.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3" y="620687"/>
            <a:ext cx="3168353" cy="2952329"/>
          </a:xfrm>
          <a:prstGeom prst="rect">
            <a:avLst/>
          </a:prstGeom>
          <a:noFill/>
          <a:ln>
            <a:noFill/>
          </a:ln>
        </p:spPr>
      </p:pic>
      <p:pic>
        <p:nvPicPr>
          <p:cNvPr id="16387" name="Picture 3" descr="C:\Users\ex\Desktop\022_vu_0128_icanadolu_tarla_sulama_kanal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32783" y="3938914"/>
            <a:ext cx="3556395" cy="252028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99592" y="4088159"/>
            <a:ext cx="2310248" cy="461665"/>
          </a:xfrm>
          <a:prstGeom prst="rect">
            <a:avLst/>
          </a:prstGeom>
        </p:spPr>
        <p:txBody>
          <a:bodyPr wrap="none">
            <a:spAutoFit/>
          </a:bodyPr>
          <a:lstStyle/>
          <a:p>
            <a:r>
              <a:rPr lang="tr-TR" sz="2400" b="1" dirty="0"/>
              <a:t>Q=C×A×(2g×H)</a:t>
            </a:r>
            <a:r>
              <a:rPr lang="tr-TR" sz="2400" b="1" baseline="30000" dirty="0"/>
              <a:t>0,5</a:t>
            </a:r>
            <a:endParaRPr lang="tr-TR" sz="2400" b="1" dirty="0"/>
          </a:p>
        </p:txBody>
      </p:sp>
      <p:sp>
        <p:nvSpPr>
          <p:cNvPr id="6" name="Dikdörtgen 5"/>
          <p:cNvSpPr/>
          <p:nvPr/>
        </p:nvSpPr>
        <p:spPr>
          <a:xfrm>
            <a:off x="566191" y="4725144"/>
            <a:ext cx="4254059" cy="1323439"/>
          </a:xfrm>
          <a:prstGeom prst="rect">
            <a:avLst/>
          </a:prstGeom>
        </p:spPr>
        <p:txBody>
          <a:bodyPr wrap="square">
            <a:spAutoFit/>
          </a:bodyPr>
          <a:lstStyle/>
          <a:p>
            <a:r>
              <a:rPr lang="tr-TR" sz="2000" b="1" dirty="0"/>
              <a:t>Q= Debi (L/s)</a:t>
            </a:r>
          </a:p>
          <a:p>
            <a:r>
              <a:rPr lang="tr-TR" sz="2000" b="1" dirty="0"/>
              <a:t>H= Yük farkı (cm)</a:t>
            </a:r>
          </a:p>
          <a:p>
            <a:r>
              <a:rPr lang="tr-TR" sz="2000" b="1" dirty="0"/>
              <a:t>A= </a:t>
            </a:r>
            <a:r>
              <a:rPr lang="tr-TR" sz="2000" b="1" dirty="0" err="1"/>
              <a:t>Orifis</a:t>
            </a:r>
            <a:r>
              <a:rPr lang="tr-TR" sz="2000" b="1" dirty="0"/>
              <a:t> kapağının açıklık alanı (cm</a:t>
            </a:r>
            <a:r>
              <a:rPr lang="tr-TR" sz="2000" b="1" baseline="30000" dirty="0"/>
              <a:t>2</a:t>
            </a:r>
            <a:r>
              <a:rPr lang="tr-TR" sz="2000" b="1" dirty="0"/>
              <a:t>)</a:t>
            </a:r>
          </a:p>
          <a:p>
            <a:r>
              <a:rPr lang="tr-TR" sz="2000" b="1" dirty="0"/>
              <a:t>C= Debi katsayısı (0,65-0,72)</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74</a:t>
            </a:fld>
            <a:endParaRPr lang="tr-TR"/>
          </a:p>
        </p:txBody>
      </p:sp>
    </p:spTree>
    <p:extLst>
      <p:ext uri="{BB962C8B-B14F-4D97-AF65-F5344CB8AC3E}">
        <p14:creationId xmlns:p14="http://schemas.microsoft.com/office/powerpoint/2010/main" val="3489202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a:bodyPr>
          <a:lstStyle/>
          <a:p>
            <a:pPr marL="0" indent="0" algn="just">
              <a:lnSpc>
                <a:spcPct val="150000"/>
              </a:lnSpc>
              <a:buNone/>
            </a:pPr>
            <a:r>
              <a:rPr lang="tr-TR" sz="2800" b="1" dirty="0"/>
              <a:t>SONUÇ  ve ÖNERİLER</a:t>
            </a:r>
          </a:p>
          <a:p>
            <a:pPr marL="0" indent="0" algn="just">
              <a:lnSpc>
                <a:spcPct val="150000"/>
              </a:lnSpc>
              <a:buNone/>
            </a:pPr>
            <a:r>
              <a:rPr lang="tr-TR" sz="2800" b="1" dirty="0" smtClean="0"/>
              <a:t>	</a:t>
            </a:r>
            <a:r>
              <a:rPr lang="tr-TR" sz="2800" b="1" dirty="0"/>
              <a:t>Sonuç olarak, belirli bir kesitte akış gösteren yüzey sularının ölçülmesi kısıtlı kaynakların etkin kullanımı, kirlilik yükünün belirlenmesi ve taşkın koruma sorunları gibi mühendislik uygulamalarında vazgeçilmez hale </a:t>
            </a:r>
            <a:r>
              <a:rPr lang="tr-TR" sz="2800" b="1" dirty="0" smtClean="0"/>
              <a:t>gelmiştir.</a:t>
            </a:r>
            <a:endParaRPr lang="tr-TR" sz="26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75</a:t>
            </a:fld>
            <a:endParaRPr lang="tr-TR"/>
          </a:p>
        </p:txBody>
      </p:sp>
    </p:spTree>
    <p:extLst>
      <p:ext uri="{BB962C8B-B14F-4D97-AF65-F5344CB8AC3E}">
        <p14:creationId xmlns:p14="http://schemas.microsoft.com/office/powerpoint/2010/main" val="186124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lnSpcReduction="10000"/>
          </a:bodyPr>
          <a:lstStyle/>
          <a:p>
            <a:pPr marL="0" indent="0" algn="just">
              <a:lnSpc>
                <a:spcPct val="150000"/>
              </a:lnSpc>
              <a:buNone/>
            </a:pPr>
            <a:r>
              <a:rPr lang="tr-TR" sz="2800" b="1" dirty="0"/>
              <a:t>SONUÇ  ve ÖNERİLER</a:t>
            </a:r>
          </a:p>
          <a:p>
            <a:pPr marL="0" indent="0" algn="just">
              <a:lnSpc>
                <a:spcPct val="150000"/>
              </a:lnSpc>
              <a:buNone/>
            </a:pPr>
            <a:r>
              <a:rPr lang="tr-TR" sz="2700" b="1" dirty="0" smtClean="0"/>
              <a:t>	Bu </a:t>
            </a:r>
            <a:r>
              <a:rPr lang="tr-TR" sz="2700" b="1" dirty="0"/>
              <a:t>amaçla tesis edilen yüzey suyu ölçüm yapıları, kullanım amaçları, uygunluk durumları, hassasiyetleri, kayıt yapabilme özellikleri, maliyetleri, kullanım kolaylıkları ve diğer faktörler de dikkate alınarak tesis edilmek durumundadırlar. En uygun bir şekilde seçilen ölçüm yapısının sisteme gereken faydayı sağlayacağı kuşkusuzdur.</a:t>
            </a:r>
          </a:p>
          <a:p>
            <a:pPr marL="0" indent="0" algn="just">
              <a:lnSpc>
                <a:spcPct val="150000"/>
              </a:lnSpc>
              <a:buNone/>
            </a:pPr>
            <a:endParaRPr lang="tr-TR" sz="26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76</a:t>
            </a:fld>
            <a:endParaRPr lang="tr-TR" dirty="0"/>
          </a:p>
        </p:txBody>
      </p:sp>
    </p:spTree>
    <p:extLst>
      <p:ext uri="{BB962C8B-B14F-4D97-AF65-F5344CB8AC3E}">
        <p14:creationId xmlns:p14="http://schemas.microsoft.com/office/powerpoint/2010/main" val="1432320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1052736"/>
            <a:ext cx="8229600" cy="5577483"/>
          </a:xfrm>
        </p:spPr>
        <p:txBody>
          <a:bodyPr>
            <a:normAutofit/>
          </a:bodyPr>
          <a:lstStyle/>
          <a:p>
            <a:pPr marL="0" indent="0" algn="ctr">
              <a:lnSpc>
                <a:spcPct val="150000"/>
              </a:lnSpc>
              <a:buNone/>
            </a:pPr>
            <a:endParaRPr lang="tr-TR" sz="4800" b="1" dirty="0" smtClean="0"/>
          </a:p>
          <a:p>
            <a:pPr marL="0" indent="0" algn="ctr">
              <a:lnSpc>
                <a:spcPct val="150000"/>
              </a:lnSpc>
              <a:buNone/>
            </a:pPr>
            <a:r>
              <a:rPr lang="tr-TR" sz="6000" b="1" dirty="0" smtClean="0">
                <a:solidFill>
                  <a:srgbClr val="002060"/>
                </a:solidFill>
              </a:rPr>
              <a:t>TEŞEKKÜRLER</a:t>
            </a:r>
            <a:endParaRPr lang="tr-TR" sz="4800" b="1" dirty="0">
              <a:solidFill>
                <a:srgbClr val="002060"/>
              </a:solidFill>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pPr/>
              <a:t>77</a:t>
            </a:fld>
            <a:endParaRPr lang="tr-TR"/>
          </a:p>
        </p:txBody>
      </p:sp>
    </p:spTree>
    <p:extLst>
      <p:ext uri="{BB962C8B-B14F-4D97-AF65-F5344CB8AC3E}">
        <p14:creationId xmlns:p14="http://schemas.microsoft.com/office/powerpoint/2010/main" val="3543770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sz="1600" b="1" dirty="0"/>
              <a:t>Flow Rate Sensitivity due to </a:t>
            </a:r>
            <a:r>
              <a:rPr lang="en-US" sz="1600" b="1" dirty="0" err="1"/>
              <a:t>Parshall</a:t>
            </a:r>
            <a:r>
              <a:rPr lang="en-US" sz="1600" b="1" dirty="0"/>
              <a:t> Flume Staff Gauge Location and Entrance Wing Wall Configuration </a:t>
            </a:r>
            <a:endParaRPr lang="tr-TR" sz="1600" b="1" dirty="0" smtClean="0"/>
          </a:p>
          <a:p>
            <a:r>
              <a:rPr lang="en-US" sz="1400" dirty="0" smtClean="0"/>
              <a:t>Bryan </a:t>
            </a:r>
            <a:r>
              <a:rPr lang="en-US" sz="1400" dirty="0"/>
              <a:t>J. </a:t>
            </a:r>
            <a:r>
              <a:rPr lang="en-US" sz="1400" dirty="0" err="1"/>
              <a:t>Heiner</a:t>
            </a:r>
            <a:r>
              <a:rPr lang="en-US" sz="1400" dirty="0"/>
              <a:t>, M.ASCE1 ; Steven L. </a:t>
            </a:r>
            <a:r>
              <a:rPr lang="en-US" sz="1400" dirty="0" err="1"/>
              <a:t>Barfuss</a:t>
            </a:r>
            <a:r>
              <a:rPr lang="en-US" sz="1400" dirty="0"/>
              <a:t>, M.ASCE2 ; and Michael C. Johnson, M.ASCE3 </a:t>
            </a:r>
            <a:endParaRPr lang="tr-TR" sz="1400" dirty="0" smtClean="0"/>
          </a:p>
          <a:p>
            <a:r>
              <a:rPr lang="en-US" sz="1400" dirty="0" smtClean="0"/>
              <a:t>Abstract</a:t>
            </a:r>
            <a:r>
              <a:rPr lang="en-US" sz="1400" dirty="0"/>
              <a:t>: </a:t>
            </a:r>
            <a:r>
              <a:rPr lang="en-US" sz="1400" dirty="0" err="1"/>
              <a:t>Parshall</a:t>
            </a:r>
            <a:r>
              <a:rPr lang="en-US" sz="1400" dirty="0"/>
              <a:t> flume tests were conducted to determine the sensitivity on indicated flow rate resulting from improperly located staff gauges and differing entrance conditions to the flume. An acrylic 2 </a:t>
            </a:r>
            <a:r>
              <a:rPr lang="en-US" sz="1400" dirty="0" err="1"/>
              <a:t>ft</a:t>
            </a:r>
            <a:r>
              <a:rPr lang="en-US" sz="1400" dirty="0"/>
              <a:t> 61 cm </a:t>
            </a:r>
            <a:r>
              <a:rPr lang="en-US" sz="1400" dirty="0" err="1"/>
              <a:t>Parshall</a:t>
            </a:r>
            <a:r>
              <a:rPr lang="en-US" sz="1400" dirty="0"/>
              <a:t> flume was constructed to specified design dimensions and installed level in an 8 </a:t>
            </a:r>
            <a:r>
              <a:rPr lang="en-US" sz="1400" dirty="0" err="1"/>
              <a:t>ft</a:t>
            </a:r>
            <a:r>
              <a:rPr lang="en-US" sz="1400" dirty="0"/>
              <a:t> 243.8 cm wide testing flume at the Utah Water Research Laboratory. Multiple stilling wells and two sliding point gauges were used to determine the head measurements from stilling well ports and water surface elevations along the wall and down the center of the converging approach section of the flume for multiple flow rates. The recommended radius </a:t>
            </a:r>
            <a:r>
              <a:rPr lang="en-US" sz="1400" dirty="0" err="1"/>
              <a:t>wingwall</a:t>
            </a:r>
            <a:r>
              <a:rPr lang="en-US" sz="1400" dirty="0"/>
              <a:t>, a 45° </a:t>
            </a:r>
            <a:r>
              <a:rPr lang="en-US" sz="1400" dirty="0" err="1"/>
              <a:t>wingwall</a:t>
            </a:r>
            <a:r>
              <a:rPr lang="en-US" sz="1400" dirty="0"/>
              <a:t> and no </a:t>
            </a:r>
            <a:r>
              <a:rPr lang="en-US" sz="1400" dirty="0" err="1"/>
              <a:t>wingwall</a:t>
            </a:r>
            <a:r>
              <a:rPr lang="en-US" sz="1400" dirty="0"/>
              <a:t> were also tested with and without offsets at the entrance to the flume. The laboratory tests indicated that head measurements taken at locations other than the location specified by </a:t>
            </a:r>
            <a:r>
              <a:rPr lang="en-US" sz="1400" dirty="0" err="1"/>
              <a:t>Parshall</a:t>
            </a:r>
            <a:r>
              <a:rPr lang="en-US" sz="1400" dirty="0"/>
              <a:t> 2/3A can produce up to 60% errors in the flow measurement. Additionally, the lack of </a:t>
            </a:r>
            <a:r>
              <a:rPr lang="en-US" sz="1400" dirty="0" err="1"/>
              <a:t>wingwalls</a:t>
            </a:r>
            <a:r>
              <a:rPr lang="en-US" sz="1400" dirty="0"/>
              <a:t> and the incorrect design and installation of </a:t>
            </a:r>
            <a:r>
              <a:rPr lang="en-US" sz="1400" dirty="0" err="1"/>
              <a:t>wingwalls</a:t>
            </a:r>
            <a:r>
              <a:rPr lang="en-US" sz="1400" dirty="0"/>
              <a:t> cause standing waves to form in the throat of the flume which also affects flow measurement accuracies.</a:t>
            </a:r>
          </a:p>
        </p:txBody>
      </p:sp>
    </p:spTree>
    <p:extLst>
      <p:ext uri="{BB962C8B-B14F-4D97-AF65-F5344CB8AC3E}">
        <p14:creationId xmlns:p14="http://schemas.microsoft.com/office/powerpoint/2010/main" val="668356839"/>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24</TotalTime>
  <Words>1310</Words>
  <Application>Microsoft Office PowerPoint</Application>
  <PresentationFormat>Ekran Gösterisi (4:3)</PresentationFormat>
  <Paragraphs>644</Paragraphs>
  <Slides>78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78</vt:i4>
      </vt:variant>
    </vt:vector>
  </HeadingPairs>
  <TitlesOfParts>
    <vt:vector size="84" baseType="lpstr">
      <vt:lpstr>Arial</vt:lpstr>
      <vt:lpstr>Calibri</vt:lpstr>
      <vt:lpstr>Cambria Math</vt:lpstr>
      <vt:lpstr>Times New Roman</vt:lpstr>
      <vt:lpstr>Wingdings</vt:lpstr>
      <vt:lpstr>Varsayılan Tasarım</vt:lpstr>
      <vt:lpstr>PowerPoint Sunusu</vt:lpstr>
      <vt:lpstr>Yüzey sularının ölçümü</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Çözüm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 Sulama1</dc:creator>
  <cp:lastModifiedBy>waterer</cp:lastModifiedBy>
  <cp:revision>9</cp:revision>
  <cp:lastPrinted>1601-01-01T00:00:00Z</cp:lastPrinted>
  <dcterms:created xsi:type="dcterms:W3CDTF">2020-01-15T10:53:11Z</dcterms:created>
  <dcterms:modified xsi:type="dcterms:W3CDTF">2020-12-03T07:37:32Z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