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handoutMasterIdLst>
    <p:handoutMasterId r:id="rId37"/>
  </p:handoutMasterIdLst>
  <p:sldIdLst>
    <p:sldId id="269" r:id="rId2"/>
    <p:sldId id="257" r:id="rId3"/>
    <p:sldId id="270" r:id="rId4"/>
    <p:sldId id="271" r:id="rId5"/>
    <p:sldId id="272" r:id="rId6"/>
    <p:sldId id="273" r:id="rId7"/>
    <p:sldId id="274" r:id="rId8"/>
    <p:sldId id="275" r:id="rId9"/>
    <p:sldId id="276" r:id="rId10"/>
    <p:sldId id="277" r:id="rId11"/>
    <p:sldId id="278" r:id="rId12"/>
    <p:sldId id="279" r:id="rId13"/>
    <p:sldId id="280" r:id="rId14"/>
    <p:sldId id="281" r:id="rId15"/>
    <p:sldId id="282" r:id="rId16"/>
    <p:sldId id="283" r:id="rId17"/>
    <p:sldId id="284" r:id="rId18"/>
    <p:sldId id="285" r:id="rId19"/>
    <p:sldId id="286" r:id="rId20"/>
    <p:sldId id="287" r:id="rId21"/>
    <p:sldId id="288" r:id="rId22"/>
    <p:sldId id="289" r:id="rId23"/>
    <p:sldId id="290" r:id="rId24"/>
    <p:sldId id="291" r:id="rId25"/>
    <p:sldId id="292" r:id="rId26"/>
    <p:sldId id="293" r:id="rId27"/>
    <p:sldId id="294" r:id="rId28"/>
    <p:sldId id="295" r:id="rId29"/>
    <p:sldId id="296" r:id="rId30"/>
    <p:sldId id="297" r:id="rId31"/>
    <p:sldId id="298" r:id="rId32"/>
    <p:sldId id="299" r:id="rId33"/>
    <p:sldId id="300" r:id="rId34"/>
    <p:sldId id="301" r:id="rId35"/>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7" autoAdjust="0"/>
  </p:normalViewPr>
  <p:slideViewPr>
    <p:cSldViewPr>
      <p:cViewPr varScale="1">
        <p:scale>
          <a:sx n="71" d="100"/>
          <a:sy n="71" d="100"/>
        </p:scale>
        <p:origin x="1260"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xmlns=""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xmlns=""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t>3.12.2020</a:t>
            </a:fld>
            <a:endParaRPr lang="tr-TR"/>
          </a:p>
        </p:txBody>
      </p:sp>
      <p:sp>
        <p:nvSpPr>
          <p:cNvPr id="4" name="Alt Bilgi Yer Tutucusu 3">
            <a:extLst>
              <a:ext uri="{FF2B5EF4-FFF2-40B4-BE49-F238E27FC236}">
                <a16:creationId xmlns:a16="http://schemas.microsoft.com/office/drawing/2014/main" xmlns=""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xmlns=""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t>‹#›</a:t>
            </a:fld>
            <a:endParaRPr lang="tr-TR"/>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19C084-4CC6-4C6F-B121-545246743B84}" type="datetimeFigureOut">
              <a:rPr lang="en-US" smtClean="0"/>
              <a:t>12/3/2020</a:t>
            </a:fld>
            <a:endParaRPr lang="en-US"/>
          </a:p>
        </p:txBody>
      </p:sp>
      <p:sp>
        <p:nvSpPr>
          <p:cNvPr id="4" name="Slayt Görüntüsü Yer Tutucus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BC6621-EA37-43F0-9FD6-D77D730E73BB}" type="slidenum">
              <a:rPr lang="en-US" smtClean="0"/>
              <a:t>‹#›</a:t>
            </a:fld>
            <a:endParaRPr lang="en-US"/>
          </a:p>
        </p:txBody>
      </p:sp>
    </p:spTree>
    <p:extLst>
      <p:ext uri="{BB962C8B-B14F-4D97-AF65-F5344CB8AC3E}">
        <p14:creationId xmlns:p14="http://schemas.microsoft.com/office/powerpoint/2010/main" val="36590869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7487D298-1B85-4809-8876-81D3304E2AC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smtClean="0"/>
              <a:t>Asıl başlık stili için tıklatın</a:t>
            </a:r>
            <a:endParaRPr lang="tr-TR"/>
          </a:p>
        </p:txBody>
      </p:sp>
      <p:sp>
        <p:nvSpPr>
          <p:cNvPr id="3" name="Alt Başlık 2">
            <a:extLst>
              <a:ext uri="{FF2B5EF4-FFF2-40B4-BE49-F238E27FC236}">
                <a16:creationId xmlns:a16="http://schemas.microsoft.com/office/drawing/2014/main" xmlns=""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a:extLst>
              <a:ext uri="{FF2B5EF4-FFF2-40B4-BE49-F238E27FC236}">
                <a16:creationId xmlns:a16="http://schemas.microsoft.com/office/drawing/2014/main" xmlns=""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9B78E955-A148-4354-AE04-7503133F735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42D4F82A-8FE9-41CF-A790-97BBBD58FF37}"/>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16F19FC7-2638-4BB7-A0CC-8A82FB887288}"/>
              </a:ext>
            </a:extLst>
          </p:cNvPr>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44F11540-A512-4E5B-A3F1-95331763FF8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xmlns=""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smtClean="0"/>
              <a:t>Asıl metin stillerini düzenlemek için tıklatın</a:t>
            </a:r>
          </a:p>
        </p:txBody>
      </p:sp>
      <p:sp>
        <p:nvSpPr>
          <p:cNvPr id="4" name="Veri Yer Tutucusu 3">
            <a:extLst>
              <a:ext uri="{FF2B5EF4-FFF2-40B4-BE49-F238E27FC236}">
                <a16:creationId xmlns:a16="http://schemas.microsoft.com/office/drawing/2014/main" xmlns=""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CCAFC7C3-4533-4FB6-8C78-99A4DB9E3D7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30FE0336-BADE-47BD-BE6A-990E6F66DC40}"/>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3F923556-F8E4-4F08-A1F2-94F024C0FCA6}"/>
              </a:ext>
            </a:extLst>
          </p:cNvPr>
          <p:cNvSpPr>
            <a:spLocks noGrp="1"/>
          </p:cNvSpPr>
          <p:nvPr>
            <p:ph sz="half" idx="1"/>
          </p:nvPr>
        </p:nvSpPr>
        <p:spPr>
          <a:xfrm>
            <a:off x="457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a:extLst>
              <a:ext uri="{FF2B5EF4-FFF2-40B4-BE49-F238E27FC236}">
                <a16:creationId xmlns:a16="http://schemas.microsoft.com/office/drawing/2014/main" xmlns="" id="{A3FB7E4D-A16F-488A-B333-8301C72390D0}"/>
              </a:ext>
            </a:extLst>
          </p:cNvPr>
          <p:cNvSpPr>
            <a:spLocks noGrp="1"/>
          </p:cNvSpPr>
          <p:nvPr>
            <p:ph sz="half" idx="2"/>
          </p:nvPr>
        </p:nvSpPr>
        <p:spPr>
          <a:xfrm>
            <a:off x="4648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a:extLst>
              <a:ext uri="{FF2B5EF4-FFF2-40B4-BE49-F238E27FC236}">
                <a16:creationId xmlns:a16="http://schemas.microsoft.com/office/drawing/2014/main" xmlns=""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a16="http://schemas.microsoft.com/office/drawing/2014/main" xmlns="" id="{050BA558-371F-47B7-8FA6-502B03CDF3F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75389893-28F9-455C-A1FC-27E27109A98A}"/>
              </a:ext>
            </a:extLst>
          </p:cNvPr>
          <p:cNvSpPr>
            <a:spLocks noGrp="1"/>
          </p:cNvSpPr>
          <p:nvPr>
            <p:ph type="title"/>
          </p:nvPr>
        </p:nvSpPr>
        <p:spPr>
          <a:xfrm>
            <a:off x="630238" y="365125"/>
            <a:ext cx="7886700" cy="1325563"/>
          </a:xfrm>
        </p:spPr>
        <p:txBody>
          <a:body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xmlns=""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a:extLst>
              <a:ext uri="{FF2B5EF4-FFF2-40B4-BE49-F238E27FC236}">
                <a16:creationId xmlns:a16="http://schemas.microsoft.com/office/drawing/2014/main" xmlns="" id="{B7A13075-96FD-4858-A466-15ABF643609F}"/>
              </a:ext>
            </a:extLst>
          </p:cNvPr>
          <p:cNvSpPr>
            <a:spLocks noGrp="1"/>
          </p:cNvSpPr>
          <p:nvPr>
            <p:ph sz="half" idx="2"/>
          </p:nvPr>
        </p:nvSpPr>
        <p:spPr>
          <a:xfrm>
            <a:off x="630238" y="2505075"/>
            <a:ext cx="386873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a:extLst>
              <a:ext uri="{FF2B5EF4-FFF2-40B4-BE49-F238E27FC236}">
                <a16:creationId xmlns:a16="http://schemas.microsoft.com/office/drawing/2014/main" xmlns=""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a:extLst>
              <a:ext uri="{FF2B5EF4-FFF2-40B4-BE49-F238E27FC236}">
                <a16:creationId xmlns:a16="http://schemas.microsoft.com/office/drawing/2014/main" xmlns="" id="{087132E1-2F48-4174-8193-87E5C0AE16F1}"/>
              </a:ext>
            </a:extLst>
          </p:cNvPr>
          <p:cNvSpPr>
            <a:spLocks noGrp="1"/>
          </p:cNvSpPr>
          <p:nvPr>
            <p:ph sz="quarter" idx="4"/>
          </p:nvPr>
        </p:nvSpPr>
        <p:spPr>
          <a:xfrm>
            <a:off x="4629150" y="2505075"/>
            <a:ext cx="38877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a:extLst>
              <a:ext uri="{FF2B5EF4-FFF2-40B4-BE49-F238E27FC236}">
                <a16:creationId xmlns:a16="http://schemas.microsoft.com/office/drawing/2014/main" xmlns=""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a16="http://schemas.microsoft.com/office/drawing/2014/main" xmlns=""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a16="http://schemas.microsoft.com/office/drawing/2014/main" xmlns=""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C1FB983A-9774-46FC-AB7D-63F42A520EF6}"/>
              </a:ext>
            </a:extLst>
          </p:cNvPr>
          <p:cNvSpPr>
            <a:spLocks noGrp="1"/>
          </p:cNvSpPr>
          <p:nvPr>
            <p:ph type="title"/>
          </p:nvPr>
        </p:nvSpPr>
        <p:spPr/>
        <p:txBody>
          <a:bodyPr/>
          <a:lstStyle/>
          <a:p>
            <a:r>
              <a:rPr lang="tr-TR" smtClean="0"/>
              <a:t>Asıl başlık stili için tıklatın</a:t>
            </a:r>
            <a:endParaRPr lang="tr-TR"/>
          </a:p>
        </p:txBody>
      </p:sp>
      <p:sp>
        <p:nvSpPr>
          <p:cNvPr id="3" name="Veri Yer Tutucusu 2">
            <a:extLst>
              <a:ext uri="{FF2B5EF4-FFF2-40B4-BE49-F238E27FC236}">
                <a16:creationId xmlns:a16="http://schemas.microsoft.com/office/drawing/2014/main" xmlns=""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a16="http://schemas.microsoft.com/office/drawing/2014/main" xmlns=""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a16="http://schemas.microsoft.com/office/drawing/2014/main" xmlns=""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a16="http://schemas.microsoft.com/office/drawing/2014/main" xmlns="" id="{B104AD21-30E9-4A01-8166-A5EE38AE716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a16="http://schemas.microsoft.com/office/drawing/2014/main" xmlns="" id="{60EF2FE9-5B91-4E83-A174-050677E2DBA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a16="http://schemas.microsoft.com/office/drawing/2014/main" xmlns=""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a16="http://schemas.microsoft.com/office/drawing/2014/main" xmlns=""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a16="http://schemas.microsoft.com/office/drawing/2014/main" xmlns=""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2F46E11D-82FC-4A81-B285-A43A1849538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a:extLst>
              <a:ext uri="{FF2B5EF4-FFF2-40B4-BE49-F238E27FC236}">
                <a16:creationId xmlns:a16="http://schemas.microsoft.com/office/drawing/2014/main" xmlns=""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a16="http://schemas.microsoft.com/office/drawing/2014/main" xmlns=""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DA90758A-5C1B-417F-A445-9333CC1F7BA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Resim Yer Tutucusu 2">
            <a:extLst>
              <a:ext uri="{FF2B5EF4-FFF2-40B4-BE49-F238E27FC236}">
                <a16:creationId xmlns:a16="http://schemas.microsoft.com/office/drawing/2014/main" xmlns=""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tr-TR"/>
          </a:p>
        </p:txBody>
      </p:sp>
      <p:sp>
        <p:nvSpPr>
          <p:cNvPr id="4" name="Metin Yer Tutucusu 3">
            <a:extLst>
              <a:ext uri="{FF2B5EF4-FFF2-40B4-BE49-F238E27FC236}">
                <a16:creationId xmlns:a16="http://schemas.microsoft.com/office/drawing/2014/main" xmlns=""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a16="http://schemas.microsoft.com/office/drawing/2014/main" xmlns=""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88F26E1D-B5D5-467D-A732-7F9CA8F46E2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2D9801B3-D8C9-443D-AFA1-C8E352C699AD}"/>
              </a:ext>
            </a:extLst>
          </p:cNvPr>
          <p:cNvSpPr>
            <a:spLocks noGrp="1"/>
          </p:cNvSpPr>
          <p:nvPr>
            <p:ph type="title"/>
          </p:nvPr>
        </p:nvSpPr>
        <p:spPr/>
        <p:txBody>
          <a:bodyPr/>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xmlns="" id="{9212BA58-6D5E-45A1-8BB2-B58B764336DF}"/>
              </a:ext>
            </a:extLst>
          </p:cNvPr>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5C8FEA4F-139E-4BFA-9857-260A0F744E7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a16="http://schemas.microsoft.com/office/drawing/2014/main" xmlns="" id="{F60D4DFA-8B07-484B-89F1-D97C917C1B9D}"/>
              </a:ext>
            </a:extLst>
          </p:cNvPr>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xmlns="" id="{6407E197-D18E-4AAA-98CB-38D89A2A056D}"/>
              </a:ext>
            </a:extLst>
          </p:cNvPr>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p14="http://schemas.microsoft.com/office/powerpoint/2010/main"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xmlns=""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a16="http://schemas.microsoft.com/office/drawing/2014/main" xmlns=""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a16="http://schemas.microsoft.com/office/drawing/2014/main" xmlns=""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a16="http://schemas.microsoft.com/office/drawing/2014/main" xmlns=""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a16="http://schemas.microsoft.com/office/drawing/2014/main" xmlns=""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3.wmf"/><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image" Target="../media/image6.wmf"/><Relationship Id="rId1" Type="http://schemas.openxmlformats.org/officeDocument/2006/relationships/slideLayout" Target="../slideLayouts/slideLayout1.xml"/><Relationship Id="rId5" Type="http://schemas.openxmlformats.org/officeDocument/2006/relationships/image" Target="../media/image3.wmf"/><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xml"/><Relationship Id="rId5" Type="http://schemas.openxmlformats.org/officeDocument/2006/relationships/image" Target="../media/image12.wmf"/><Relationship Id="rId4" Type="http://schemas.openxmlformats.org/officeDocument/2006/relationships/image" Target="../media/image11.wmf"/></Relationships>
</file>

<file path=ppt/slides/_rels/slide7.xml.rels><?xml version="1.0" encoding="UTF-8" standalone="yes"?>
<Relationships xmlns="http://schemas.openxmlformats.org/package/2006/relationships"><Relationship Id="rId3" Type="http://schemas.openxmlformats.org/officeDocument/2006/relationships/image" Target="../media/image14.wmf"/><Relationship Id="rId7" Type="http://schemas.openxmlformats.org/officeDocument/2006/relationships/image" Target="../media/image17.png"/><Relationship Id="rId2" Type="http://schemas.openxmlformats.org/officeDocument/2006/relationships/image" Target="../media/image13.wmf"/><Relationship Id="rId1" Type="http://schemas.openxmlformats.org/officeDocument/2006/relationships/slideLayout" Target="../slideLayouts/slideLayout7.xml"/><Relationship Id="rId6" Type="http://schemas.openxmlformats.org/officeDocument/2006/relationships/image" Target="../media/image16.wmf"/><Relationship Id="rId5" Type="http://schemas.openxmlformats.org/officeDocument/2006/relationships/image" Target="../media/image15.wmf"/><Relationship Id="rId4" Type="http://schemas.openxmlformats.org/officeDocument/2006/relationships/image" Target="../media/image11.wmf"/></Relationships>
</file>

<file path=ppt/slides/_rels/slide8.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image" Target="../media/image18.wmf"/><Relationship Id="rId1" Type="http://schemas.openxmlformats.org/officeDocument/2006/relationships/slideLayout" Target="../slideLayouts/slideLayout7.xml"/><Relationship Id="rId6" Type="http://schemas.openxmlformats.org/officeDocument/2006/relationships/image" Target="../media/image22.wmf"/><Relationship Id="rId5" Type="http://schemas.openxmlformats.org/officeDocument/2006/relationships/image" Target="../media/image21.pn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3.wmf"/><Relationship Id="rId1" Type="http://schemas.openxmlformats.org/officeDocument/2006/relationships/slideLayout" Target="../slideLayouts/slideLayout7.xml"/><Relationship Id="rId4" Type="http://schemas.openxmlformats.org/officeDocument/2006/relationships/image" Target="../media/image13.wmf"/></Relationships>
</file>

<file path=ppt/slides/_rels/slide1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image" Target="../media/image25.wmf"/><Relationship Id="rId1" Type="http://schemas.openxmlformats.org/officeDocument/2006/relationships/slideLayout" Target="../slideLayouts/slideLayout7.xml"/><Relationship Id="rId4" Type="http://schemas.openxmlformats.org/officeDocument/2006/relationships/image" Target="../media/image13.wmf"/></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0.wm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1.wm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3.wmf"/><Relationship Id="rId2" Type="http://schemas.openxmlformats.org/officeDocument/2006/relationships/image" Target="../media/image32.png"/><Relationship Id="rId1" Type="http://schemas.openxmlformats.org/officeDocument/2006/relationships/slideLayout" Target="../slideLayouts/slideLayout7.xml"/><Relationship Id="rId4" Type="http://schemas.openxmlformats.org/officeDocument/2006/relationships/image" Target="../media/image34.wmf"/></Relationships>
</file>

<file path=ppt/slides/_rels/slide1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6.wm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8.wmf"/><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40.wm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40.wmf"/><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43.wmf"/><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8.wmf"/><Relationship Id="rId2" Type="http://schemas.openxmlformats.org/officeDocument/2006/relationships/image" Target="../media/image47.wmf"/><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wmf"/><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53.wmf"/><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7.xml"/><Relationship Id="rId4" Type="http://schemas.openxmlformats.org/officeDocument/2006/relationships/image" Target="../media/image5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a16="http://schemas.microsoft.com/office/drawing/2014/main" xmlns="" id="{95F6E267-728F-4FB0-8651-BFFD2B0EC16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7012"/>
            <a:ext cx="9392574" cy="6850988"/>
          </a:xfrm>
          <a:prstGeom prst="rect">
            <a:avLst/>
          </a:prstGeom>
          <a:noFill/>
          <a:extLst>
            <a:ext uri="{909E8E84-426E-40DD-AFC4-6F175D3DCCD1}">
              <a14:hiddenFill xmlns:a14="http://schemas.microsoft.com/office/drawing/2010/main">
                <a:solidFill>
                  <a:srgbClr val="FFFFFF"/>
                </a:solidFill>
              </a14:hiddenFill>
            </a:ext>
          </a:extLst>
        </p:spPr>
      </p:pic>
      <p:sp>
        <p:nvSpPr>
          <p:cNvPr id="4104" name="Rectangle 8">
            <a:extLst>
              <a:ext uri="{FF2B5EF4-FFF2-40B4-BE49-F238E27FC236}">
                <a16:creationId xmlns:a16="http://schemas.microsoft.com/office/drawing/2014/main" xmlns="" id="{F38C432D-5372-448E-9829-E0F45631D439}"/>
              </a:ext>
            </a:extLst>
          </p:cNvPr>
          <p:cNvSpPr>
            <a:spLocks noGrp="1" noChangeArrowheads="1"/>
          </p:cNvSpPr>
          <p:nvPr>
            <p:ph type="subTitle" idx="1"/>
          </p:nvPr>
        </p:nvSpPr>
        <p:spPr>
          <a:xfrm>
            <a:off x="3048000" y="3162300"/>
            <a:ext cx="6096000" cy="533400"/>
          </a:xfrm>
        </p:spPr>
        <p:txBody>
          <a:bodyPr/>
          <a:lstStyle/>
          <a:p>
            <a:pPr>
              <a:lnSpc>
                <a:spcPct val="90000"/>
              </a:lnSpc>
            </a:pPr>
            <a:r>
              <a:rPr lang="tr-TR" altLang="tr-TR" sz="3200" b="1" dirty="0" smtClean="0"/>
              <a:t>Tarımsal Yapılar ve Sulama Bölümü</a:t>
            </a:r>
            <a:endParaRPr lang="tr-TR" altLang="tr-TR" sz="3200" b="1" dirty="0"/>
          </a:p>
        </p:txBody>
      </p:sp>
      <p:sp>
        <p:nvSpPr>
          <p:cNvPr id="6" name="Rectangle 8">
            <a:extLst>
              <a:ext uri="{FF2B5EF4-FFF2-40B4-BE49-F238E27FC236}">
                <a16:creationId xmlns:a16="http://schemas.microsoft.com/office/drawing/2014/main" xmlns="" id="{40919079-B759-42A8-9F3B-9A1143AB97DE}"/>
              </a:ext>
            </a:extLst>
          </p:cNvPr>
          <p:cNvSpPr txBox="1">
            <a:spLocks noChangeArrowheads="1"/>
          </p:cNvSpPr>
          <p:nvPr/>
        </p:nvSpPr>
        <p:spPr bwMode="auto">
          <a:xfrm>
            <a:off x="2895600" y="1143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smtClean="0"/>
              <a:t>ZİRAAT FAKÜLTESİ</a:t>
            </a:r>
            <a:endParaRPr lang="tr-TR" altLang="tr-TR" sz="3200" b="1" dirty="0"/>
          </a:p>
        </p:txBody>
      </p:sp>
      <p:sp>
        <p:nvSpPr>
          <p:cNvPr id="7" name="Rectangle 8">
            <a:extLst>
              <a:ext uri="{FF2B5EF4-FFF2-40B4-BE49-F238E27FC236}">
                <a16:creationId xmlns:a16="http://schemas.microsoft.com/office/drawing/2014/main" xmlns="" id="{FA81E1F3-CB27-487C-8780-092A73586388}"/>
              </a:ext>
            </a:extLst>
          </p:cNvPr>
          <p:cNvSpPr txBox="1">
            <a:spLocks noChangeArrowheads="1"/>
          </p:cNvSpPr>
          <p:nvPr/>
        </p:nvSpPr>
        <p:spPr bwMode="auto">
          <a:xfrm>
            <a:off x="3029780" y="4437112"/>
            <a:ext cx="6096000" cy="744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dirty="0" smtClean="0"/>
              <a:t>TYS-624 Yüzey </a:t>
            </a:r>
            <a:r>
              <a:rPr lang="tr-TR" dirty="0"/>
              <a:t>Sulama Sistemlerinin </a:t>
            </a:r>
            <a:r>
              <a:rPr lang="tr-TR" dirty="0" smtClean="0"/>
              <a:t>Planlanması</a:t>
            </a:r>
            <a:endParaRPr lang="tr-TR" altLang="tr-TR" b="1" i="1" dirty="0"/>
          </a:p>
        </p:txBody>
      </p:sp>
      <p:sp>
        <p:nvSpPr>
          <p:cNvPr id="8" name="Rectangle 8">
            <a:extLst>
              <a:ext uri="{FF2B5EF4-FFF2-40B4-BE49-F238E27FC236}">
                <a16:creationId xmlns:a16="http://schemas.microsoft.com/office/drawing/2014/main" xmlns="" id="{2B89DD1B-66F7-4797-94FB-C51343EB1C18}"/>
              </a:ext>
            </a:extLst>
          </p:cNvPr>
          <p:cNvSpPr txBox="1">
            <a:spLocks noChangeArrowheads="1"/>
          </p:cNvSpPr>
          <p:nvPr/>
        </p:nvSpPr>
        <p:spPr bwMode="auto">
          <a:xfrm>
            <a:off x="3048000" y="5334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dirty="0" smtClean="0">
                <a:solidFill>
                  <a:schemeClr val="bg1">
                    <a:lumMod val="50000"/>
                  </a:schemeClr>
                </a:solidFill>
              </a:rPr>
              <a:t>Doç. Dr. Kadir Ersin TEMİZEL</a:t>
            </a:r>
            <a:endParaRPr lang="tr-TR" altLang="tr-TR" sz="2000" b="1" i="1" dirty="0">
              <a:solidFill>
                <a:schemeClr val="bg1">
                  <a:lumMod val="50000"/>
                </a:schemeClr>
              </a:solidFill>
            </a:endParaRPr>
          </a:p>
        </p:txBody>
      </p:sp>
    </p:spTree>
    <p:extLst>
      <p:ext uri="{BB962C8B-B14F-4D97-AF65-F5344CB8AC3E}">
        <p14:creationId xmlns:p14="http://schemas.microsoft.com/office/powerpoint/2010/main" val="21888644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xmlns="" id="{A280B79D-0B02-41AA-A0CB-21D933491A35}"/>
              </a:ext>
            </a:extLst>
          </p:cNvPr>
          <p:cNvSpPr>
            <a:spLocks noGrp="1" noChangeArrowheads="1"/>
          </p:cNvSpPr>
          <p:nvPr>
            <p:ph type="ctrTitle"/>
          </p:nvPr>
        </p:nvSpPr>
        <p:spPr>
          <a:xfrm>
            <a:off x="685800" y="1143000"/>
            <a:ext cx="7772400" cy="1470025"/>
          </a:xfrm>
        </p:spPr>
        <p:txBody>
          <a:bodyPr anchor="ctr"/>
          <a:lstStyle/>
          <a:p>
            <a:r>
              <a:rPr lang="tr-TR" sz="4400" dirty="0" smtClean="0">
                <a:solidFill>
                  <a:srgbClr val="FF0000"/>
                </a:solidFill>
              </a:rPr>
              <a:t>Yüzey Sularının Ölçümü-Tüm ölçüm Yöntemleri</a:t>
            </a:r>
            <a:endParaRPr lang="tr-TR" altLang="tr-TR" sz="4400" dirty="0">
              <a:solidFill>
                <a:srgbClr val="FF0000"/>
              </a:solidFill>
            </a:endParaRPr>
          </a:p>
        </p:txBody>
      </p:sp>
      <p:sp>
        <p:nvSpPr>
          <p:cNvPr id="6147" name="Rectangle 3">
            <a:extLst>
              <a:ext uri="{FF2B5EF4-FFF2-40B4-BE49-F238E27FC236}">
                <a16:creationId xmlns:a16="http://schemas.microsoft.com/office/drawing/2014/main" xmlns="" id="{F905258F-F96C-4DD7-B132-3E7AE9EEAAA2}"/>
              </a:ext>
            </a:extLst>
          </p:cNvPr>
          <p:cNvSpPr>
            <a:spLocks noGrp="1" noChangeArrowheads="1"/>
          </p:cNvSpPr>
          <p:nvPr>
            <p:ph type="subTitle" idx="1"/>
          </p:nvPr>
        </p:nvSpPr>
        <p:spPr>
          <a:xfrm>
            <a:off x="3733800" y="4082475"/>
            <a:ext cx="1676400" cy="762000"/>
          </a:xfrm>
        </p:spPr>
        <p:txBody>
          <a:bodyPr/>
          <a:lstStyle/>
          <a:p>
            <a:r>
              <a:rPr lang="tr-TR" altLang="tr-TR" sz="2800" i="1" smtClean="0"/>
              <a:t>Hafta-6</a:t>
            </a:r>
            <a:endParaRPr lang="tr-TR" altLang="tr-TR" sz="2800" i="1" dirty="0"/>
          </a:p>
        </p:txBody>
      </p:sp>
      <p:pic>
        <p:nvPicPr>
          <p:cNvPr id="6148" name="Picture 4" descr="sunu">
            <a:extLst>
              <a:ext uri="{FF2B5EF4-FFF2-40B4-BE49-F238E27FC236}">
                <a16:creationId xmlns:a16="http://schemas.microsoft.com/office/drawing/2014/main" xmlns="" id="{571ECC9D-3C97-4A2E-A8AA-BEBCE23FD8E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a:extLst>
              <a:ext uri="{FF2B5EF4-FFF2-40B4-BE49-F238E27FC236}">
                <a16:creationId xmlns:a16="http://schemas.microsoft.com/office/drawing/2014/main" xmlns="" id="{5CECEE48-2E7C-42F7-BDD0-3BE516D175F6}"/>
              </a:ext>
            </a:extLst>
          </p:cNvPr>
          <p:cNvSpPr txBox="1">
            <a:spLocks noChangeArrowheads="1"/>
          </p:cNvSpPr>
          <p:nvPr/>
        </p:nvSpPr>
        <p:spPr bwMode="auto">
          <a:xfrm>
            <a:off x="1638300" y="2957729"/>
            <a:ext cx="58674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sz="3200" b="1" dirty="0"/>
              <a:t>TYS-624 Yüzey Sulama Sistemlerinin Planlanması</a:t>
            </a:r>
            <a:endParaRPr lang="tr-TR" altLang="tr-TR" sz="3200" b="1" i="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Text Box 4"/>
          <p:cNvSpPr txBox="1">
            <a:spLocks noChangeArrowheads="1"/>
          </p:cNvSpPr>
          <p:nvPr/>
        </p:nvSpPr>
        <p:spPr bwMode="auto">
          <a:xfrm>
            <a:off x="179388" y="188913"/>
            <a:ext cx="1512887" cy="1768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sz="2000" b="1"/>
              <a:t>DEBİ </a:t>
            </a:r>
          </a:p>
          <a:p>
            <a:pPr>
              <a:spcBef>
                <a:spcPct val="50000"/>
              </a:spcBef>
            </a:pPr>
            <a:r>
              <a:rPr lang="tr-TR" sz="2000" b="1"/>
              <a:t>ve</a:t>
            </a:r>
          </a:p>
          <a:p>
            <a:pPr>
              <a:spcBef>
                <a:spcPct val="50000"/>
              </a:spcBef>
            </a:pPr>
            <a:r>
              <a:rPr lang="tr-TR" sz="2000" b="1"/>
              <a:t>HIZ </a:t>
            </a:r>
          </a:p>
          <a:p>
            <a:pPr>
              <a:spcBef>
                <a:spcPct val="50000"/>
              </a:spcBef>
            </a:pPr>
            <a:r>
              <a:rPr lang="tr-TR" sz="2000" b="1"/>
              <a:t>ÖLÇÜMÜ</a:t>
            </a:r>
          </a:p>
        </p:txBody>
      </p:sp>
      <p:sp>
        <p:nvSpPr>
          <p:cNvPr id="2053" name="Text Box 5"/>
          <p:cNvSpPr txBox="1">
            <a:spLocks noChangeArrowheads="1"/>
          </p:cNvSpPr>
          <p:nvPr/>
        </p:nvSpPr>
        <p:spPr bwMode="auto">
          <a:xfrm>
            <a:off x="2124075" y="333375"/>
            <a:ext cx="525621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tr-TR"/>
          </a:p>
        </p:txBody>
      </p:sp>
      <p:grpSp>
        <p:nvGrpSpPr>
          <p:cNvPr id="2061" name="Group 13"/>
          <p:cNvGrpSpPr>
            <a:grpSpLocks/>
          </p:cNvGrpSpPr>
          <p:nvPr/>
        </p:nvGrpSpPr>
        <p:grpSpPr bwMode="auto">
          <a:xfrm>
            <a:off x="1692275" y="660400"/>
            <a:ext cx="7200900" cy="1328738"/>
            <a:chOff x="1066" y="416"/>
            <a:chExt cx="4536" cy="837"/>
          </a:xfrm>
        </p:grpSpPr>
        <p:sp>
          <p:nvSpPr>
            <p:cNvPr id="2054" name="Text Box 6"/>
            <p:cNvSpPr txBox="1">
              <a:spLocks noChangeArrowheads="1"/>
            </p:cNvSpPr>
            <p:nvPr/>
          </p:nvSpPr>
          <p:spPr bwMode="auto">
            <a:xfrm>
              <a:off x="1066" y="416"/>
              <a:ext cx="4536" cy="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a:t>Çoğu debi-ölçerler debiyi dolaylı yoldan ölçerler.</a:t>
              </a:r>
            </a:p>
            <a:p>
              <a:pPr>
                <a:spcBef>
                  <a:spcPct val="50000"/>
                </a:spcBef>
              </a:pPr>
              <a:r>
                <a:rPr lang="tr-TR"/>
                <a:t>Bunlar, ortalama hız V’yi veya basınç veya direnç gibi ortalama hız ile ilgili bir büyüklüğü ölçüp hacimsel debiyi              denkleminden hesaplama esasına göre çalışır.</a:t>
              </a:r>
            </a:p>
          </p:txBody>
        </p:sp>
        <p:pic>
          <p:nvPicPr>
            <p:cNvPr id="2055" name="Picture 7"/>
            <p:cNvPicPr>
              <a:picLocks noChangeAspect="1" noChangeArrowheads="1"/>
            </p:cNvPicPr>
            <p:nvPr/>
          </p:nvPicPr>
          <p:blipFill>
            <a:blip r:embed="rId2">
              <a:extLst>
                <a:ext uri="{28A0092B-C50C-407E-A947-70E740481C1C}">
                  <a14:useLocalDpi xmlns:a14="http://schemas.microsoft.com/office/drawing/2010/main" val="0"/>
                </a:ext>
              </a:extLst>
            </a:blip>
            <a:srcRect l="7706" t="9692" r="6850" b="10132"/>
            <a:stretch>
              <a:fillRect/>
            </a:stretch>
          </p:blipFill>
          <p:spPr bwMode="auto">
            <a:xfrm>
              <a:off x="3901" y="867"/>
              <a:ext cx="499" cy="1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056" name="Text Box 8"/>
          <p:cNvSpPr txBox="1">
            <a:spLocks noChangeArrowheads="1"/>
          </p:cNvSpPr>
          <p:nvPr/>
        </p:nvSpPr>
        <p:spPr bwMode="auto">
          <a:xfrm>
            <a:off x="142875" y="2116138"/>
            <a:ext cx="889317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a:t>Debi ölçüm yöntemi çok kaba  olanlardan çok zarif olanlara kadar çeşitlilik gösterir.</a:t>
            </a:r>
          </a:p>
        </p:txBody>
      </p:sp>
      <p:pic>
        <p:nvPicPr>
          <p:cNvPr id="2057"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76938" y="2482850"/>
            <a:ext cx="2582862" cy="275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58" name="Text Box 10"/>
          <p:cNvSpPr txBox="1">
            <a:spLocks noChangeArrowheads="1"/>
          </p:cNvSpPr>
          <p:nvPr/>
        </p:nvSpPr>
        <p:spPr bwMode="auto">
          <a:xfrm>
            <a:off x="250825" y="2778125"/>
            <a:ext cx="5689600" cy="2152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r>
              <a:rPr lang="tr-TR"/>
              <a:t>Örneğin bir bahçe hortumundan akan suyun debisi, suyu hacmi bilinen bir kovaya doldurup, dolan miktarı dolum zamanına bölmek suretiyle basit bir şekilde ölçülebilir.</a:t>
            </a:r>
          </a:p>
          <a:p>
            <a:pPr algn="r">
              <a:spcBef>
                <a:spcPct val="50000"/>
              </a:spcBef>
            </a:pPr>
            <a:r>
              <a:rPr lang="tr-TR"/>
              <a:t>Bir nehirdeki akış hızını tahmin etmenin kaba bir yolu nehre bir tane şamandıra bırakmak ve belirli iki nokta arasında sürüklenme zamanını ölçmektir.</a:t>
            </a:r>
          </a:p>
        </p:txBody>
      </p:sp>
      <p:sp>
        <p:nvSpPr>
          <p:cNvPr id="2059" name="Text Box 11"/>
          <p:cNvSpPr txBox="1">
            <a:spLocks noChangeArrowheads="1"/>
          </p:cNvSpPr>
          <p:nvPr/>
        </p:nvSpPr>
        <p:spPr bwMode="auto">
          <a:xfrm>
            <a:off x="107950" y="5429250"/>
            <a:ext cx="8893175" cy="91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a:t>Diğer taraftan bazı akış ölçerler akan akışkanlarda sesin yayılma hızını kullanırken, diğerleri ise akışkan manyetik alandan geçerken üretilen elektromotor kuvvetini kullanırlar.</a:t>
            </a:r>
          </a:p>
        </p:txBody>
      </p:sp>
      <p:sp>
        <p:nvSpPr>
          <p:cNvPr id="2060" name="Text Box 12"/>
          <p:cNvSpPr txBox="1">
            <a:spLocks noChangeArrowheads="1"/>
          </p:cNvSpPr>
          <p:nvPr/>
        </p:nvSpPr>
        <p:spPr bwMode="auto">
          <a:xfrm>
            <a:off x="3600450" y="127000"/>
            <a:ext cx="26273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tr-TR" sz="2400"/>
              <a:t>FLOWMETERS</a:t>
            </a:r>
          </a:p>
        </p:txBody>
      </p:sp>
    </p:spTree>
    <p:extLst>
      <p:ext uri="{BB962C8B-B14F-4D97-AF65-F5344CB8AC3E}">
        <p14:creationId xmlns:p14="http://schemas.microsoft.com/office/powerpoint/2010/main" val="7852712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2"/>
          <p:cNvSpPr txBox="1">
            <a:spLocks noChangeArrowheads="1"/>
          </p:cNvSpPr>
          <p:nvPr/>
        </p:nvSpPr>
        <p:spPr bwMode="auto">
          <a:xfrm>
            <a:off x="179388" y="188913"/>
            <a:ext cx="1404937" cy="1604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b="1"/>
              <a:t>Pitot </a:t>
            </a:r>
          </a:p>
          <a:p>
            <a:pPr>
              <a:spcBef>
                <a:spcPct val="50000"/>
              </a:spcBef>
            </a:pPr>
            <a:r>
              <a:rPr lang="tr-TR" b="1"/>
              <a:t>ve</a:t>
            </a:r>
          </a:p>
          <a:p>
            <a:pPr>
              <a:spcBef>
                <a:spcPct val="50000"/>
              </a:spcBef>
            </a:pPr>
            <a:r>
              <a:rPr lang="tr-TR" b="1"/>
              <a:t>Pitot-Statik</a:t>
            </a:r>
          </a:p>
          <a:p>
            <a:pPr>
              <a:spcBef>
                <a:spcPct val="50000"/>
              </a:spcBef>
            </a:pPr>
            <a:r>
              <a:rPr lang="tr-TR" b="1"/>
              <a:t>Tüpleri</a:t>
            </a:r>
          </a:p>
        </p:txBody>
      </p:sp>
      <p:sp>
        <p:nvSpPr>
          <p:cNvPr id="3075" name="Text Box 3"/>
          <p:cNvSpPr txBox="1">
            <a:spLocks noChangeArrowheads="1"/>
          </p:cNvSpPr>
          <p:nvPr/>
        </p:nvSpPr>
        <p:spPr bwMode="auto">
          <a:xfrm>
            <a:off x="2124075" y="333375"/>
            <a:ext cx="525621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tr-TR"/>
          </a:p>
        </p:txBody>
      </p:sp>
      <p:sp>
        <p:nvSpPr>
          <p:cNvPr id="3076" name="Text Box 4"/>
          <p:cNvSpPr txBox="1">
            <a:spLocks noChangeArrowheads="1"/>
          </p:cNvSpPr>
          <p:nvPr/>
        </p:nvSpPr>
        <p:spPr bwMode="auto">
          <a:xfrm>
            <a:off x="1692275" y="260350"/>
            <a:ext cx="7200900" cy="2016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a:t>Adını Fransız mühendisi Henri de Pitot’dan (1695-1771) almıştır ve debi ölçümü için yaygın olarak kullanılmaktadır.</a:t>
            </a:r>
          </a:p>
          <a:p>
            <a:pPr>
              <a:spcBef>
                <a:spcPct val="50000"/>
              </a:spcBef>
            </a:pPr>
            <a:r>
              <a:rPr lang="tr-TR" i="1"/>
              <a:t>Pitot tüpü</a:t>
            </a:r>
            <a:r>
              <a:rPr lang="tr-TR"/>
              <a:t>, durma noktasında basınç deliği olan ve durma basıncını ölçen bir tüpten ibarettir.</a:t>
            </a:r>
          </a:p>
          <a:p>
            <a:pPr>
              <a:spcBef>
                <a:spcPct val="50000"/>
              </a:spcBef>
            </a:pPr>
            <a:r>
              <a:rPr lang="tr-TR" i="1"/>
              <a:t>Pitot-Statik tüpü</a:t>
            </a:r>
            <a:r>
              <a:rPr lang="tr-TR"/>
              <a:t> ise hem durma basıncı deliği ve hem de birçok çevresel statik basınç delikleri vardır.</a:t>
            </a:r>
          </a:p>
        </p:txBody>
      </p:sp>
      <p:sp>
        <p:nvSpPr>
          <p:cNvPr id="3081" name="Text Box 9"/>
          <p:cNvSpPr txBox="1">
            <a:spLocks noChangeArrowheads="1"/>
          </p:cNvSpPr>
          <p:nvPr/>
        </p:nvSpPr>
        <p:spPr bwMode="auto">
          <a:xfrm>
            <a:off x="107950" y="5595938"/>
            <a:ext cx="8893175"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a:t>Pitot-statik tüpü, basınç farkını ölçerek yerel hızı ölçer ve bunu Bernoulli denklemini kullanarak yapar.</a:t>
            </a:r>
          </a:p>
        </p:txBody>
      </p:sp>
      <p:pic>
        <p:nvPicPr>
          <p:cNvPr id="3082" name="Picture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3600" y="2538413"/>
            <a:ext cx="6867525" cy="2798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3687215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2"/>
          <p:cNvSpPr txBox="1">
            <a:spLocks noChangeArrowheads="1"/>
          </p:cNvSpPr>
          <p:nvPr/>
        </p:nvSpPr>
        <p:spPr bwMode="auto">
          <a:xfrm>
            <a:off x="179388" y="188913"/>
            <a:ext cx="1404937" cy="1604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b="1"/>
              <a:t>Pitot </a:t>
            </a:r>
          </a:p>
          <a:p>
            <a:pPr>
              <a:spcBef>
                <a:spcPct val="50000"/>
              </a:spcBef>
            </a:pPr>
            <a:r>
              <a:rPr lang="tr-TR" b="1"/>
              <a:t>ve</a:t>
            </a:r>
          </a:p>
          <a:p>
            <a:pPr>
              <a:spcBef>
                <a:spcPct val="50000"/>
              </a:spcBef>
            </a:pPr>
            <a:r>
              <a:rPr lang="tr-TR" b="1"/>
              <a:t>Pitot-Statik</a:t>
            </a:r>
          </a:p>
          <a:p>
            <a:pPr>
              <a:spcBef>
                <a:spcPct val="50000"/>
              </a:spcBef>
            </a:pPr>
            <a:r>
              <a:rPr lang="tr-TR" b="1"/>
              <a:t>Tüpleri</a:t>
            </a:r>
          </a:p>
        </p:txBody>
      </p:sp>
      <p:sp>
        <p:nvSpPr>
          <p:cNvPr id="4099" name="Text Box 3"/>
          <p:cNvSpPr txBox="1">
            <a:spLocks noChangeArrowheads="1"/>
          </p:cNvSpPr>
          <p:nvPr/>
        </p:nvSpPr>
        <p:spPr bwMode="auto">
          <a:xfrm>
            <a:off x="2124075" y="333375"/>
            <a:ext cx="525621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tr-TR"/>
          </a:p>
        </p:txBody>
      </p:sp>
      <p:sp>
        <p:nvSpPr>
          <p:cNvPr id="4101" name="Text Box 5"/>
          <p:cNvSpPr txBox="1">
            <a:spLocks noChangeArrowheads="1"/>
          </p:cNvSpPr>
          <p:nvPr/>
        </p:nvSpPr>
        <p:spPr bwMode="auto">
          <a:xfrm>
            <a:off x="1871663" y="225425"/>
            <a:ext cx="7129462"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a:t>Pitot-statik tüpü, basınç farkını ölçerek yerel hızı ölçer ve bunu Bernoulli denklemini kullanarak yapar.</a:t>
            </a:r>
          </a:p>
        </p:txBody>
      </p:sp>
      <p:pic>
        <p:nvPicPr>
          <p:cNvPr id="4103"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9863" y="1044575"/>
            <a:ext cx="4706937" cy="620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4"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5600" y="1881188"/>
            <a:ext cx="3303588" cy="4473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05" name="Text Box 9"/>
          <p:cNvSpPr txBox="1">
            <a:spLocks noChangeArrowheads="1"/>
          </p:cNvSpPr>
          <p:nvPr/>
        </p:nvSpPr>
        <p:spPr bwMode="auto">
          <a:xfrm>
            <a:off x="179388" y="1881188"/>
            <a:ext cx="5184775" cy="1328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a:t>Pitot-statik tüpün basınç delikleri tüpün etrafında çevresel olarak açıldığından z</a:t>
            </a:r>
            <a:r>
              <a:rPr lang="tr-TR" baseline="-25000"/>
              <a:t>1</a:t>
            </a:r>
            <a:r>
              <a:rPr lang="tr-TR">
                <a:cs typeface="Arial" panose="020B0604020202020204" pitchFamily="34" charset="0"/>
              </a:rPr>
              <a:t>≈z</a:t>
            </a:r>
            <a:r>
              <a:rPr lang="tr-TR" baseline="-25000">
                <a:cs typeface="Arial" panose="020B0604020202020204" pitchFamily="34" charset="0"/>
              </a:rPr>
              <a:t>2</a:t>
            </a:r>
            <a:r>
              <a:rPr lang="tr-TR">
                <a:cs typeface="Arial" panose="020B0604020202020204" pitchFamily="34" charset="0"/>
              </a:rPr>
              <a:t>’dir ve durma şartlarından dolayı V</a:t>
            </a:r>
            <a:r>
              <a:rPr lang="tr-TR" baseline="-25000">
                <a:cs typeface="Arial" panose="020B0604020202020204" pitchFamily="34" charset="0"/>
              </a:rPr>
              <a:t>1</a:t>
            </a:r>
            <a:r>
              <a:rPr lang="tr-TR">
                <a:cs typeface="Arial" panose="020B0604020202020204" pitchFamily="34" charset="0"/>
              </a:rPr>
              <a:t>=0’dır.</a:t>
            </a:r>
          </a:p>
          <a:p>
            <a:pPr>
              <a:spcBef>
                <a:spcPct val="50000"/>
              </a:spcBef>
            </a:pPr>
            <a:r>
              <a:rPr lang="tr-TR">
                <a:cs typeface="Arial" panose="020B0604020202020204" pitchFamily="34" charset="0"/>
              </a:rPr>
              <a:t>V=V</a:t>
            </a:r>
            <a:r>
              <a:rPr lang="tr-TR" baseline="-25000">
                <a:cs typeface="Arial" panose="020B0604020202020204" pitchFamily="34" charset="0"/>
              </a:rPr>
              <a:t>2</a:t>
            </a:r>
            <a:r>
              <a:rPr lang="tr-TR">
                <a:cs typeface="Arial" panose="020B0604020202020204" pitchFamily="34" charset="0"/>
              </a:rPr>
              <a:t> </a:t>
            </a:r>
            <a:r>
              <a:rPr lang="tr-TR" i="1">
                <a:cs typeface="Arial" panose="020B0604020202020204" pitchFamily="34" charset="0"/>
              </a:rPr>
              <a:t>Pitot formülü</a:t>
            </a:r>
            <a:r>
              <a:rPr lang="tr-TR">
                <a:cs typeface="Arial" panose="020B0604020202020204" pitchFamily="34" charset="0"/>
              </a:rPr>
              <a:t>nden elde edilir :</a:t>
            </a:r>
          </a:p>
        </p:txBody>
      </p:sp>
      <p:pic>
        <p:nvPicPr>
          <p:cNvPr id="4106"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2513" y="3259138"/>
            <a:ext cx="4167187" cy="674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07" name="Text Box 11"/>
          <p:cNvSpPr txBox="1">
            <a:spLocks noChangeArrowheads="1"/>
          </p:cNvSpPr>
          <p:nvPr/>
        </p:nvSpPr>
        <p:spPr bwMode="auto">
          <a:xfrm>
            <a:off x="179388" y="4008438"/>
            <a:ext cx="5184775" cy="2152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a:t>Eğer hız, yerel hızın ortalama akış hızına eşit olduğu yerde ölçülürse, hacimsel debi             ifadesinden hesaplanabilir.</a:t>
            </a:r>
          </a:p>
          <a:p>
            <a:pPr>
              <a:spcBef>
                <a:spcPct val="50000"/>
              </a:spcBef>
            </a:pPr>
            <a:r>
              <a:rPr lang="tr-TR"/>
              <a:t>Pitot-statik tüpü pratik, ucuz, güvenilirdir ancak yanlış yerleştirmelerden kaynaklanacak hatalardan kaçınmak için akış ile aynı hizaya düzgün bir şekilde yerleştirilmesi önemlidir.</a:t>
            </a:r>
            <a:endParaRPr lang="tr-TR">
              <a:cs typeface="Arial" panose="020B0604020202020204" pitchFamily="34" charset="0"/>
            </a:endParaRPr>
          </a:p>
        </p:txBody>
      </p:sp>
      <p:pic>
        <p:nvPicPr>
          <p:cNvPr id="4108" name="Picture 12"/>
          <p:cNvPicPr>
            <a:picLocks noChangeAspect="1" noChangeArrowheads="1"/>
          </p:cNvPicPr>
          <p:nvPr/>
        </p:nvPicPr>
        <p:blipFill>
          <a:blip r:embed="rId5">
            <a:extLst>
              <a:ext uri="{28A0092B-C50C-407E-A947-70E740481C1C}">
                <a14:useLocalDpi xmlns:a14="http://schemas.microsoft.com/office/drawing/2010/main" val="0"/>
              </a:ext>
            </a:extLst>
          </a:blip>
          <a:srcRect l="7706" t="9692" r="6850" b="10132"/>
          <a:stretch>
            <a:fillRect/>
          </a:stretch>
        </p:blipFill>
        <p:spPr bwMode="auto">
          <a:xfrm>
            <a:off x="4140200" y="4329113"/>
            <a:ext cx="792163" cy="288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636268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2"/>
          <p:cNvSpPr txBox="1">
            <a:spLocks noChangeArrowheads="1"/>
          </p:cNvSpPr>
          <p:nvPr/>
        </p:nvSpPr>
        <p:spPr bwMode="auto">
          <a:xfrm>
            <a:off x="179388" y="188913"/>
            <a:ext cx="1655762" cy="1878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b="1"/>
              <a:t>Engelli Akış Ölçerler:</a:t>
            </a:r>
          </a:p>
          <a:p>
            <a:pPr>
              <a:spcBef>
                <a:spcPct val="50000"/>
              </a:spcBef>
            </a:pPr>
            <a:r>
              <a:rPr lang="tr-TR" b="1"/>
              <a:t>Orifis, Venturimetre ve            Akış Lülesi</a:t>
            </a:r>
          </a:p>
        </p:txBody>
      </p:sp>
      <p:sp>
        <p:nvSpPr>
          <p:cNvPr id="5123" name="Text Box 3"/>
          <p:cNvSpPr txBox="1">
            <a:spLocks noChangeArrowheads="1"/>
          </p:cNvSpPr>
          <p:nvPr/>
        </p:nvSpPr>
        <p:spPr bwMode="auto">
          <a:xfrm>
            <a:off x="2124075" y="333375"/>
            <a:ext cx="525621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tr-TR"/>
          </a:p>
        </p:txBody>
      </p:sp>
      <p:sp>
        <p:nvSpPr>
          <p:cNvPr id="5124" name="Text Box 4"/>
          <p:cNvSpPr txBox="1">
            <a:spLocks noChangeArrowheads="1"/>
          </p:cNvSpPr>
          <p:nvPr/>
        </p:nvSpPr>
        <p:spPr bwMode="auto">
          <a:xfrm>
            <a:off x="1979613" y="225425"/>
            <a:ext cx="7058025" cy="1328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a:t>Çapı </a:t>
            </a:r>
            <a:r>
              <a:rPr lang="tr-TR" i="1"/>
              <a:t>D</a:t>
            </a:r>
            <a:r>
              <a:rPr lang="tr-TR"/>
              <a:t> olan yatay bir borudaki sıkıştırılamaz daimi akış, şakildeki gibi çapı </a:t>
            </a:r>
            <a:r>
              <a:rPr lang="tr-TR" i="1"/>
              <a:t>d</a:t>
            </a:r>
            <a:r>
              <a:rPr lang="tr-TR"/>
              <a:t> olan akış alanına daraltılsın.</a:t>
            </a:r>
          </a:p>
          <a:p>
            <a:pPr>
              <a:spcBef>
                <a:spcPct val="50000"/>
              </a:spcBef>
            </a:pPr>
            <a:r>
              <a:rPr lang="tr-TR"/>
              <a:t>Daralmadan önceki 1 noktası ile daralmanın olduğu 2 noktası arasında kütle dengesi ve Bernoulli denklemi aşağıdaki gibi yazılır:</a:t>
            </a:r>
          </a:p>
        </p:txBody>
      </p:sp>
      <p:grpSp>
        <p:nvGrpSpPr>
          <p:cNvPr id="5139" name="Group 19"/>
          <p:cNvGrpSpPr>
            <a:grpSpLocks/>
          </p:cNvGrpSpPr>
          <p:nvPr/>
        </p:nvGrpSpPr>
        <p:grpSpPr bwMode="auto">
          <a:xfrm>
            <a:off x="2051050" y="4184650"/>
            <a:ext cx="3267075" cy="2178050"/>
            <a:chOff x="1315" y="2636"/>
            <a:chExt cx="2058" cy="1372"/>
          </a:xfrm>
        </p:grpSpPr>
        <p:pic>
          <p:nvPicPr>
            <p:cNvPr id="5131" name="Picture 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15" y="2704"/>
              <a:ext cx="2058" cy="13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132" name="Text Box 12"/>
            <p:cNvSpPr txBox="1">
              <a:spLocks noChangeArrowheads="1"/>
            </p:cNvSpPr>
            <p:nvPr/>
          </p:nvSpPr>
          <p:spPr bwMode="auto">
            <a:xfrm>
              <a:off x="1587" y="2636"/>
              <a:ext cx="703" cy="186"/>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bIns="36000">
              <a:spAutoFit/>
            </a:bodyPr>
            <a:lstStyle/>
            <a:p>
              <a:pPr algn="r">
                <a:spcBef>
                  <a:spcPct val="50000"/>
                </a:spcBef>
              </a:pPr>
              <a:r>
                <a:rPr lang="tr-TR" sz="1400"/>
                <a:t>Engel</a:t>
              </a:r>
            </a:p>
          </p:txBody>
        </p:sp>
      </p:grpSp>
      <p:grpSp>
        <p:nvGrpSpPr>
          <p:cNvPr id="5138" name="Group 18"/>
          <p:cNvGrpSpPr>
            <a:grpSpLocks/>
          </p:cNvGrpSpPr>
          <p:nvPr/>
        </p:nvGrpSpPr>
        <p:grpSpPr bwMode="auto">
          <a:xfrm>
            <a:off x="1979613" y="1952625"/>
            <a:ext cx="6769100" cy="2133600"/>
            <a:chOff x="1247" y="1230"/>
            <a:chExt cx="4264" cy="1344"/>
          </a:xfrm>
        </p:grpSpPr>
        <p:pic>
          <p:nvPicPr>
            <p:cNvPr id="5133" name="Picture 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6" y="1230"/>
              <a:ext cx="4235" cy="1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135" name="Text Box 15"/>
            <p:cNvSpPr txBox="1">
              <a:spLocks noChangeArrowheads="1"/>
            </p:cNvSpPr>
            <p:nvPr/>
          </p:nvSpPr>
          <p:spPr bwMode="auto">
            <a:xfrm>
              <a:off x="1247" y="1230"/>
              <a:ext cx="975" cy="59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bIns="36000">
              <a:spAutoFit/>
            </a:bodyPr>
            <a:lstStyle/>
            <a:p>
              <a:pPr>
                <a:spcBef>
                  <a:spcPct val="50000"/>
                </a:spcBef>
              </a:pPr>
              <a:r>
                <a:rPr lang="tr-TR" sz="1600" i="1">
                  <a:latin typeface="Arial Narrow" panose="020B0606020202030204" pitchFamily="34" charset="0"/>
                </a:rPr>
                <a:t>Kütle dengesi:    </a:t>
              </a:r>
            </a:p>
            <a:p>
              <a:pPr>
                <a:spcBef>
                  <a:spcPct val="50000"/>
                </a:spcBef>
              </a:pPr>
              <a:r>
                <a:rPr lang="tr-TR" sz="1600" i="1">
                  <a:latin typeface="Arial Narrow" panose="020B0606020202030204" pitchFamily="34" charset="0"/>
                </a:rPr>
                <a:t>                        Bernoulli denklemi</a:t>
              </a:r>
            </a:p>
          </p:txBody>
        </p:sp>
        <p:sp>
          <p:nvSpPr>
            <p:cNvPr id="5136" name="Text Box 16"/>
            <p:cNvSpPr txBox="1">
              <a:spLocks noChangeArrowheads="1"/>
            </p:cNvSpPr>
            <p:nvPr/>
          </p:nvSpPr>
          <p:spPr bwMode="auto">
            <a:xfrm>
              <a:off x="1247" y="2273"/>
              <a:ext cx="1429" cy="206"/>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bIns="36000">
              <a:spAutoFit/>
            </a:bodyPr>
            <a:lstStyle/>
            <a:p>
              <a:pPr>
                <a:spcBef>
                  <a:spcPct val="50000"/>
                </a:spcBef>
              </a:pPr>
              <a:r>
                <a:rPr lang="tr-TR" sz="1600" i="1"/>
                <a:t>Engel (kayıpsız):</a:t>
              </a:r>
            </a:p>
          </p:txBody>
        </p:sp>
        <p:sp>
          <p:nvSpPr>
            <p:cNvPr id="5137" name="Text Box 17"/>
            <p:cNvSpPr txBox="1">
              <a:spLocks noChangeArrowheads="1"/>
            </p:cNvSpPr>
            <p:nvPr/>
          </p:nvSpPr>
          <p:spPr bwMode="auto">
            <a:xfrm>
              <a:off x="1247" y="1979"/>
              <a:ext cx="3674" cy="206"/>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bIns="36000">
              <a:spAutoFit/>
            </a:bodyPr>
            <a:lstStyle/>
            <a:p>
              <a:pPr>
                <a:spcBef>
                  <a:spcPct val="50000"/>
                </a:spcBef>
              </a:pPr>
              <a:r>
                <a:rPr lang="tr-TR" sz="1600"/>
                <a:t>Denklem 8-68 ve 8-69 birleştirilir ve buradan V2 çekilirse:</a:t>
              </a:r>
            </a:p>
          </p:txBody>
        </p:sp>
      </p:grpSp>
      <p:pic>
        <p:nvPicPr>
          <p:cNvPr id="5140"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03913" y="5049838"/>
            <a:ext cx="855662" cy="27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41" name="Picture 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13438" y="5553075"/>
            <a:ext cx="2079625" cy="287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142" name="Text Box 22"/>
          <p:cNvSpPr txBox="1">
            <a:spLocks noChangeArrowheads="1"/>
          </p:cNvSpPr>
          <p:nvPr/>
        </p:nvSpPr>
        <p:spPr bwMode="auto">
          <a:xfrm>
            <a:off x="5830888" y="4616450"/>
            <a:ext cx="14414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sz="1400"/>
              <a:t>Burada</a:t>
            </a:r>
          </a:p>
        </p:txBody>
      </p:sp>
    </p:spTree>
    <p:extLst>
      <p:ext uri="{BB962C8B-B14F-4D97-AF65-F5344CB8AC3E}">
        <p14:creationId xmlns:p14="http://schemas.microsoft.com/office/powerpoint/2010/main" val="8674036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Text Box 5"/>
          <p:cNvSpPr txBox="1">
            <a:spLocks noChangeArrowheads="1"/>
          </p:cNvSpPr>
          <p:nvPr/>
        </p:nvSpPr>
        <p:spPr bwMode="auto">
          <a:xfrm>
            <a:off x="179388" y="188913"/>
            <a:ext cx="1655762" cy="1878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b="1"/>
              <a:t>Engelli Akış Ölçerler:</a:t>
            </a:r>
          </a:p>
          <a:p>
            <a:pPr>
              <a:spcBef>
                <a:spcPct val="50000"/>
              </a:spcBef>
            </a:pPr>
            <a:r>
              <a:rPr lang="tr-TR" b="1"/>
              <a:t>Orifis, Venturimetre ve            Akış Lülesi</a:t>
            </a:r>
          </a:p>
        </p:txBody>
      </p:sp>
      <p:sp>
        <p:nvSpPr>
          <p:cNvPr id="6150" name="Text Box 6"/>
          <p:cNvSpPr txBox="1">
            <a:spLocks noChangeArrowheads="1"/>
          </p:cNvSpPr>
          <p:nvPr/>
        </p:nvSpPr>
        <p:spPr bwMode="auto">
          <a:xfrm>
            <a:off x="1979613" y="225425"/>
            <a:ext cx="7058025" cy="1054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a:t>Bu son ifadenin elde edilişinde kayıplar ihmal edilmiştir.</a:t>
            </a:r>
          </a:p>
          <a:p>
            <a:pPr>
              <a:spcBef>
                <a:spcPct val="50000"/>
              </a:spcBef>
            </a:pPr>
            <a:r>
              <a:rPr lang="tr-TR"/>
              <a:t>Gerçekte ise sürtünme etkilerinden dolayı basınç kayıplarının oluşması kaçınılmazdır ve dolayısıyla hız daha düşük olacaktır.</a:t>
            </a:r>
          </a:p>
        </p:txBody>
      </p:sp>
      <p:sp>
        <p:nvSpPr>
          <p:cNvPr id="6153" name="Text Box 9"/>
          <p:cNvSpPr txBox="1">
            <a:spLocks noChangeArrowheads="1"/>
          </p:cNvSpPr>
          <p:nvPr/>
        </p:nvSpPr>
        <p:spPr bwMode="auto">
          <a:xfrm>
            <a:off x="142875" y="2133600"/>
            <a:ext cx="4141788" cy="173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a:t>Ayrıca, akış engeli geçtikten sonra daralmaya devam edecek ve daralmış kesit alanı engelin akış alanından daha azdır. </a:t>
            </a:r>
            <a:r>
              <a:rPr lang="tr-TR" i="1"/>
              <a:t>Debi katsayısı C</a:t>
            </a:r>
            <a:r>
              <a:rPr lang="tr-TR" i="1" baseline="-25000"/>
              <a:t>d</a:t>
            </a:r>
            <a:r>
              <a:rPr lang="tr-TR" i="1"/>
              <a:t> </a:t>
            </a:r>
            <a:r>
              <a:rPr lang="tr-TR"/>
              <a:t>denilen bir düzeltme faktörü kullanılarak her iki kayıp hesaba katılabilir.</a:t>
            </a:r>
          </a:p>
        </p:txBody>
      </p:sp>
      <p:pic>
        <p:nvPicPr>
          <p:cNvPr id="6154" name="Picture 10"/>
          <p:cNvPicPr>
            <a:picLocks noChangeAspect="1" noChangeArrowheads="1"/>
          </p:cNvPicPr>
          <p:nvPr/>
        </p:nvPicPr>
        <p:blipFill>
          <a:blip r:embed="rId2">
            <a:extLst>
              <a:ext uri="{28A0092B-C50C-407E-A947-70E740481C1C}">
                <a14:useLocalDpi xmlns:a14="http://schemas.microsoft.com/office/drawing/2010/main" val="0"/>
              </a:ext>
            </a:extLst>
          </a:blip>
          <a:srcRect l="2361" r="46458"/>
          <a:stretch>
            <a:fillRect/>
          </a:stretch>
        </p:blipFill>
        <p:spPr bwMode="auto">
          <a:xfrm>
            <a:off x="144463" y="4149725"/>
            <a:ext cx="3419475" cy="113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6166" name="Group 22"/>
          <p:cNvGrpSpPr>
            <a:grpSpLocks/>
          </p:cNvGrpSpPr>
          <p:nvPr/>
        </p:nvGrpSpPr>
        <p:grpSpPr bwMode="auto">
          <a:xfrm>
            <a:off x="3995738" y="3860800"/>
            <a:ext cx="5005387" cy="2719388"/>
            <a:chOff x="2517" y="2432"/>
            <a:chExt cx="3153" cy="1713"/>
          </a:xfrm>
        </p:grpSpPr>
        <p:sp>
          <p:nvSpPr>
            <p:cNvPr id="6156" name="Text Box 12"/>
            <p:cNvSpPr txBox="1">
              <a:spLocks noChangeArrowheads="1"/>
            </p:cNvSpPr>
            <p:nvPr/>
          </p:nvSpPr>
          <p:spPr bwMode="auto">
            <a:xfrm>
              <a:off x="2517" y="2432"/>
              <a:ext cx="794"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i="1"/>
                <a:t>Burada</a:t>
              </a:r>
              <a:endParaRPr lang="el-GR" i="1">
                <a:cs typeface="Arial" panose="020B0604020202020204" pitchFamily="34" charset="0"/>
              </a:endParaRPr>
            </a:p>
          </p:txBody>
        </p:sp>
        <p:pic>
          <p:nvPicPr>
            <p:cNvPr id="6157" name="Picture 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3" y="2711"/>
              <a:ext cx="1037" cy="1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8" name="Picture 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61" y="2976"/>
              <a:ext cx="539" cy="1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9" name="Picture 1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53" y="3339"/>
              <a:ext cx="253" cy="1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160" name="Text Box 16"/>
            <p:cNvSpPr txBox="1">
              <a:spLocks noChangeArrowheads="1"/>
            </p:cNvSpPr>
            <p:nvPr/>
          </p:nvSpPr>
          <p:spPr bwMode="auto">
            <a:xfrm>
              <a:off x="3628" y="2682"/>
              <a:ext cx="1497"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sz="1600" i="1"/>
                <a:t>Deliğin en-kesit alanı</a:t>
              </a:r>
              <a:endParaRPr lang="el-GR" sz="1600" i="1">
                <a:cs typeface="Arial" panose="020B0604020202020204" pitchFamily="34" charset="0"/>
              </a:endParaRPr>
            </a:p>
          </p:txBody>
        </p:sp>
        <p:sp>
          <p:nvSpPr>
            <p:cNvPr id="6161" name="Text Box 17"/>
            <p:cNvSpPr txBox="1">
              <a:spLocks noChangeArrowheads="1"/>
            </p:cNvSpPr>
            <p:nvPr/>
          </p:nvSpPr>
          <p:spPr bwMode="auto">
            <a:xfrm>
              <a:off x="3628" y="2931"/>
              <a:ext cx="1497" cy="3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sz="1600" i="1"/>
                <a:t>Delik çapının boru çapına oranı</a:t>
              </a:r>
              <a:endParaRPr lang="el-GR" sz="1600" i="1">
                <a:cs typeface="Arial" panose="020B0604020202020204" pitchFamily="34" charset="0"/>
              </a:endParaRPr>
            </a:p>
          </p:txBody>
        </p:sp>
        <p:sp>
          <p:nvSpPr>
            <p:cNvPr id="6162" name="Text Box 18"/>
            <p:cNvSpPr txBox="1">
              <a:spLocks noChangeArrowheads="1"/>
            </p:cNvSpPr>
            <p:nvPr/>
          </p:nvSpPr>
          <p:spPr bwMode="auto">
            <a:xfrm>
              <a:off x="3622" y="3317"/>
              <a:ext cx="2048" cy="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sz="1600" i="1"/>
                <a:t>Hem     hem de Reynolds sayısı       1                  ’ye bağlı olup, farklı tipteki engelli ölçerlere ait C</a:t>
              </a:r>
              <a:r>
                <a:rPr lang="tr-TR" sz="1600" i="1" baseline="-25000"/>
                <a:t>d</a:t>
              </a:r>
              <a:r>
                <a:rPr lang="tr-TR" sz="1600" i="1"/>
                <a:t>’ler için diyagramlar ve eğri uydurma bağıntıları mevcuttur.</a:t>
              </a:r>
              <a:endParaRPr lang="el-GR" sz="1600" i="1">
                <a:cs typeface="Arial" panose="020B0604020202020204" pitchFamily="34" charset="0"/>
              </a:endParaRPr>
            </a:p>
          </p:txBody>
        </p:sp>
        <p:pic>
          <p:nvPicPr>
            <p:cNvPr id="6163" name="Picture 19"/>
            <p:cNvPicPr>
              <a:picLocks noChangeAspect="1" noChangeArrowheads="1"/>
            </p:cNvPicPr>
            <p:nvPr/>
          </p:nvPicPr>
          <p:blipFill>
            <a:blip r:embed="rId4">
              <a:extLst>
                <a:ext uri="{28A0092B-C50C-407E-A947-70E740481C1C}">
                  <a14:useLocalDpi xmlns:a14="http://schemas.microsoft.com/office/drawing/2010/main" val="0"/>
                </a:ext>
              </a:extLst>
            </a:blip>
            <a:srcRect r="70502" b="-2841"/>
            <a:stretch>
              <a:fillRect/>
            </a:stretch>
          </p:blipFill>
          <p:spPr bwMode="auto">
            <a:xfrm>
              <a:off x="3969" y="3340"/>
              <a:ext cx="159" cy="1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64" name="Picture 2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57" y="3498"/>
              <a:ext cx="720" cy="1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169" name="Group 25"/>
          <p:cNvGrpSpPr>
            <a:grpSpLocks/>
          </p:cNvGrpSpPr>
          <p:nvPr/>
        </p:nvGrpSpPr>
        <p:grpSpPr bwMode="auto">
          <a:xfrm>
            <a:off x="4195763" y="1458913"/>
            <a:ext cx="4840287" cy="2582862"/>
            <a:chOff x="2643" y="919"/>
            <a:chExt cx="3049" cy="1627"/>
          </a:xfrm>
        </p:grpSpPr>
        <p:pic>
          <p:nvPicPr>
            <p:cNvPr id="6155" name="Picture 11"/>
            <p:cNvPicPr>
              <a:picLocks noChangeAspect="1" noChangeArrowheads="1"/>
            </p:cNvPicPr>
            <p:nvPr/>
          </p:nvPicPr>
          <p:blipFill>
            <a:blip r:embed="rId7">
              <a:extLst>
                <a:ext uri="{28A0092B-C50C-407E-A947-70E740481C1C}">
                  <a14:useLocalDpi xmlns:a14="http://schemas.microsoft.com/office/drawing/2010/main" val="0"/>
                </a:ext>
              </a:extLst>
            </a:blip>
            <a:srcRect r="3404"/>
            <a:stretch>
              <a:fillRect/>
            </a:stretch>
          </p:blipFill>
          <p:spPr bwMode="auto">
            <a:xfrm>
              <a:off x="2713" y="919"/>
              <a:ext cx="2979" cy="16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68" name="Picture 24"/>
            <p:cNvPicPr>
              <a:picLocks noChangeAspect="1" noChangeArrowheads="1"/>
            </p:cNvPicPr>
            <p:nvPr/>
          </p:nvPicPr>
          <p:blipFill>
            <a:blip r:embed="rId2">
              <a:extLst>
                <a:ext uri="{28A0092B-C50C-407E-A947-70E740481C1C}">
                  <a14:useLocalDpi xmlns:a14="http://schemas.microsoft.com/office/drawing/2010/main" val="0"/>
                </a:ext>
              </a:extLst>
            </a:blip>
            <a:srcRect l="2884" t="25209" r="91724" b="33705"/>
            <a:stretch>
              <a:fillRect/>
            </a:stretch>
          </p:blipFill>
          <p:spPr bwMode="auto">
            <a:xfrm>
              <a:off x="2643" y="1638"/>
              <a:ext cx="192"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411728599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1500" y="368300"/>
            <a:ext cx="3303588" cy="6011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174" name="Text Box 6"/>
          <p:cNvSpPr txBox="1">
            <a:spLocks noChangeArrowheads="1"/>
          </p:cNvSpPr>
          <p:nvPr/>
        </p:nvSpPr>
        <p:spPr bwMode="auto">
          <a:xfrm>
            <a:off x="179388" y="225425"/>
            <a:ext cx="5400675" cy="1192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sz="1600"/>
              <a:t>Sayısız engelli akış ölçerler arasında en yaygın olanları orifisler, akış lüleleri ve venturimetrelerdir.</a:t>
            </a:r>
          </a:p>
          <a:p>
            <a:pPr>
              <a:spcBef>
                <a:spcPct val="50000"/>
              </a:spcBef>
            </a:pPr>
            <a:r>
              <a:rPr lang="tr-TR" sz="1600"/>
              <a:t>Deneysel olarak bulunan debi katsayılarına ait veriler aşağıdaki gibi ifade edilmiştir (Miller, 1997):</a:t>
            </a:r>
          </a:p>
        </p:txBody>
      </p:sp>
      <p:grpSp>
        <p:nvGrpSpPr>
          <p:cNvPr id="7177" name="Group 9"/>
          <p:cNvGrpSpPr>
            <a:grpSpLocks/>
          </p:cNvGrpSpPr>
          <p:nvPr/>
        </p:nvGrpSpPr>
        <p:grpSpPr bwMode="auto">
          <a:xfrm>
            <a:off x="142875" y="1535113"/>
            <a:ext cx="5365750" cy="1281112"/>
            <a:chOff x="90" y="958"/>
            <a:chExt cx="3380" cy="807"/>
          </a:xfrm>
        </p:grpSpPr>
        <p:pic>
          <p:nvPicPr>
            <p:cNvPr id="7175" name="Picture 7"/>
            <p:cNvPicPr>
              <a:picLocks noChangeAspect="1" noChangeArrowheads="1"/>
            </p:cNvPicPr>
            <p:nvPr/>
          </p:nvPicPr>
          <p:blipFill>
            <a:blip r:embed="rId3">
              <a:extLst>
                <a:ext uri="{28A0092B-C50C-407E-A947-70E740481C1C}">
                  <a14:useLocalDpi xmlns:a14="http://schemas.microsoft.com/office/drawing/2010/main" val="0"/>
                </a:ext>
              </a:extLst>
            </a:blip>
            <a:srcRect l="19728" r="19633" b="4497"/>
            <a:stretch>
              <a:fillRect/>
            </a:stretch>
          </p:blipFill>
          <p:spPr bwMode="auto">
            <a:xfrm>
              <a:off x="888" y="958"/>
              <a:ext cx="2582" cy="8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176" name="Text Box 8"/>
            <p:cNvSpPr txBox="1">
              <a:spLocks noChangeArrowheads="1"/>
            </p:cNvSpPr>
            <p:nvPr/>
          </p:nvSpPr>
          <p:spPr bwMode="auto">
            <a:xfrm>
              <a:off x="90" y="1026"/>
              <a:ext cx="840" cy="674"/>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sz="1600" i="1"/>
                <a:t>Orifisler: </a:t>
              </a:r>
            </a:p>
            <a:p>
              <a:pPr>
                <a:spcBef>
                  <a:spcPct val="50000"/>
                </a:spcBef>
              </a:pPr>
              <a:endParaRPr lang="tr-TR" sz="1600" i="1"/>
            </a:p>
            <a:p>
              <a:pPr>
                <a:spcBef>
                  <a:spcPct val="50000"/>
                </a:spcBef>
              </a:pPr>
              <a:r>
                <a:rPr lang="tr-TR" sz="1600" i="1"/>
                <a:t>Akış lüleleri:</a:t>
              </a:r>
            </a:p>
          </p:txBody>
        </p:sp>
      </p:grpSp>
      <p:grpSp>
        <p:nvGrpSpPr>
          <p:cNvPr id="7182" name="Group 14"/>
          <p:cNvGrpSpPr>
            <a:grpSpLocks/>
          </p:cNvGrpSpPr>
          <p:nvPr/>
        </p:nvGrpSpPr>
        <p:grpSpPr bwMode="auto">
          <a:xfrm>
            <a:off x="179388" y="3057525"/>
            <a:ext cx="5400675" cy="3359150"/>
            <a:chOff x="113" y="1926"/>
            <a:chExt cx="3402" cy="2116"/>
          </a:xfrm>
        </p:grpSpPr>
        <p:sp>
          <p:nvSpPr>
            <p:cNvPr id="7178" name="Text Box 10"/>
            <p:cNvSpPr txBox="1">
              <a:spLocks noChangeArrowheads="1"/>
            </p:cNvSpPr>
            <p:nvPr/>
          </p:nvSpPr>
          <p:spPr bwMode="auto">
            <a:xfrm>
              <a:off x="113" y="1926"/>
              <a:ext cx="3402" cy="21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sz="1600"/>
                <a:t>Bu bağıntılar                               ve                              aralığında geçerlidir. </a:t>
              </a:r>
              <a:r>
                <a:rPr lang="tr-TR" i="1"/>
                <a:t>Cd</a:t>
              </a:r>
              <a:r>
                <a:rPr lang="tr-TR"/>
                <a:t>’nin keskin değeri engelin özel tasarımına bağlıdır ve dolayısıyla imalatçının verilerine başvurulmalıdır. </a:t>
              </a:r>
            </a:p>
            <a:p>
              <a:pPr>
                <a:spcBef>
                  <a:spcPct val="50000"/>
                </a:spcBef>
              </a:pPr>
              <a:r>
                <a:rPr lang="tr-TR"/>
                <a:t>Yüksek Reynolds sayılı  .                     akışlar için </a:t>
              </a:r>
              <a:r>
                <a:rPr lang="tr-TR" i="1"/>
                <a:t>Cd</a:t>
              </a:r>
              <a:r>
                <a:rPr lang="tr-TR"/>
                <a:t>’nin değeri, akış lülelerinde 0.96 ve orifislerde 0.61 alınabilir.</a:t>
              </a:r>
            </a:p>
            <a:p>
              <a:pPr>
                <a:spcBef>
                  <a:spcPct val="50000"/>
                </a:spcBef>
              </a:pPr>
              <a:r>
                <a:rPr lang="tr-TR"/>
                <a:t>Akım çizgili tasarımından dolayı venturimetrelerde dabi katsayısı çok yüksektir ve çoğu akış için 0.95 ile 0.99 arasında değişir. Belirli bir veri yoksa Venturimetreler için </a:t>
              </a:r>
              <a:r>
                <a:rPr lang="tr-TR" i="1"/>
                <a:t>Cd=</a:t>
              </a:r>
              <a:r>
                <a:rPr lang="tr-TR"/>
                <a:t>0.98 alınabilir.</a:t>
              </a:r>
              <a:endParaRPr lang="tr-TR" i="1"/>
            </a:p>
          </p:txBody>
        </p:sp>
        <p:pic>
          <p:nvPicPr>
            <p:cNvPr id="7179"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8" y="1950"/>
              <a:ext cx="992" cy="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80"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22" y="1933"/>
              <a:ext cx="924" cy="1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81" name="Picture 13"/>
            <p:cNvPicPr>
              <a:picLocks noChangeAspect="1" noChangeArrowheads="1"/>
            </p:cNvPicPr>
            <p:nvPr/>
          </p:nvPicPr>
          <p:blipFill>
            <a:blip r:embed="rId6">
              <a:extLst>
                <a:ext uri="{28A0092B-C50C-407E-A947-70E740481C1C}">
                  <a14:useLocalDpi xmlns:a14="http://schemas.microsoft.com/office/drawing/2010/main" val="0"/>
                </a:ext>
              </a:extLst>
            </a:blip>
            <a:srcRect r="1869"/>
            <a:stretch>
              <a:fillRect/>
            </a:stretch>
          </p:blipFill>
          <p:spPr bwMode="auto">
            <a:xfrm>
              <a:off x="1701" y="2727"/>
              <a:ext cx="840" cy="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99601737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40200" y="2205038"/>
            <a:ext cx="4778375" cy="4473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8197" name="Group 5"/>
          <p:cNvGrpSpPr>
            <a:grpSpLocks/>
          </p:cNvGrpSpPr>
          <p:nvPr/>
        </p:nvGrpSpPr>
        <p:grpSpPr bwMode="auto">
          <a:xfrm>
            <a:off x="142875" y="80963"/>
            <a:ext cx="4840288" cy="2582862"/>
            <a:chOff x="2643" y="919"/>
            <a:chExt cx="3049" cy="1627"/>
          </a:xfrm>
        </p:grpSpPr>
        <p:pic>
          <p:nvPicPr>
            <p:cNvPr id="8198" name="Picture 6"/>
            <p:cNvPicPr>
              <a:picLocks noChangeAspect="1" noChangeArrowheads="1"/>
            </p:cNvPicPr>
            <p:nvPr/>
          </p:nvPicPr>
          <p:blipFill>
            <a:blip r:embed="rId3">
              <a:extLst>
                <a:ext uri="{28A0092B-C50C-407E-A947-70E740481C1C}">
                  <a14:useLocalDpi xmlns:a14="http://schemas.microsoft.com/office/drawing/2010/main" val="0"/>
                </a:ext>
              </a:extLst>
            </a:blip>
            <a:srcRect r="3404"/>
            <a:stretch>
              <a:fillRect/>
            </a:stretch>
          </p:blipFill>
          <p:spPr bwMode="auto">
            <a:xfrm>
              <a:off x="2713" y="919"/>
              <a:ext cx="2979" cy="16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9" name="Picture 7"/>
            <p:cNvPicPr>
              <a:picLocks noChangeAspect="1" noChangeArrowheads="1"/>
            </p:cNvPicPr>
            <p:nvPr/>
          </p:nvPicPr>
          <p:blipFill>
            <a:blip r:embed="rId4">
              <a:extLst>
                <a:ext uri="{28A0092B-C50C-407E-A947-70E740481C1C}">
                  <a14:useLocalDpi xmlns:a14="http://schemas.microsoft.com/office/drawing/2010/main" val="0"/>
                </a:ext>
              </a:extLst>
            </a:blip>
            <a:srcRect l="2884" t="25209" r="91724" b="33705"/>
            <a:stretch>
              <a:fillRect/>
            </a:stretch>
          </p:blipFill>
          <p:spPr bwMode="auto">
            <a:xfrm>
              <a:off x="2643" y="1638"/>
              <a:ext cx="192"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8200" name="Text Box 8"/>
          <p:cNvSpPr txBox="1">
            <a:spLocks noChangeArrowheads="1"/>
          </p:cNvSpPr>
          <p:nvPr/>
        </p:nvSpPr>
        <p:spPr bwMode="auto">
          <a:xfrm>
            <a:off x="1116013" y="3824288"/>
            <a:ext cx="2376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a:t>Orifismetre</a:t>
            </a:r>
          </a:p>
        </p:txBody>
      </p:sp>
    </p:spTree>
    <p:extLst>
      <p:ext uri="{BB962C8B-B14F-4D97-AF65-F5344CB8AC3E}">
        <p14:creationId xmlns:p14="http://schemas.microsoft.com/office/powerpoint/2010/main" val="26084072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2"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6425" y="79375"/>
            <a:ext cx="7926388" cy="666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221" name="Text Box 5"/>
          <p:cNvSpPr txBox="1">
            <a:spLocks noChangeArrowheads="1"/>
          </p:cNvSpPr>
          <p:nvPr/>
        </p:nvSpPr>
        <p:spPr bwMode="auto">
          <a:xfrm>
            <a:off x="6443663" y="4221163"/>
            <a:ext cx="1763712"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a:t>Akış Lülesi</a:t>
            </a:r>
          </a:p>
        </p:txBody>
      </p:sp>
    </p:spTree>
    <p:extLst>
      <p:ext uri="{BB962C8B-B14F-4D97-AF65-F5344CB8AC3E}">
        <p14:creationId xmlns:p14="http://schemas.microsoft.com/office/powerpoint/2010/main" val="234343083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5"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71888" y="2349500"/>
            <a:ext cx="4635500" cy="3392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246" name="Text Box 6"/>
          <p:cNvSpPr txBox="1">
            <a:spLocks noChangeArrowheads="1"/>
          </p:cNvSpPr>
          <p:nvPr/>
        </p:nvSpPr>
        <p:spPr bwMode="auto">
          <a:xfrm>
            <a:off x="827088" y="3500438"/>
            <a:ext cx="2303462"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a:t>Venturimetre</a:t>
            </a:r>
          </a:p>
        </p:txBody>
      </p:sp>
      <p:grpSp>
        <p:nvGrpSpPr>
          <p:cNvPr id="10249" name="Group 9"/>
          <p:cNvGrpSpPr>
            <a:grpSpLocks/>
          </p:cNvGrpSpPr>
          <p:nvPr/>
        </p:nvGrpSpPr>
        <p:grpSpPr bwMode="auto">
          <a:xfrm>
            <a:off x="487363" y="441325"/>
            <a:ext cx="6162675" cy="1214438"/>
            <a:chOff x="307" y="278"/>
            <a:chExt cx="3882" cy="765"/>
          </a:xfrm>
        </p:grpSpPr>
        <p:pic>
          <p:nvPicPr>
            <p:cNvPr id="10247"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 y="278"/>
              <a:ext cx="3872" cy="7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8" name="Picture 8"/>
            <p:cNvPicPr>
              <a:picLocks noChangeAspect="1" noChangeArrowheads="1"/>
            </p:cNvPicPr>
            <p:nvPr/>
          </p:nvPicPr>
          <p:blipFill>
            <a:blip r:embed="rId4">
              <a:extLst>
                <a:ext uri="{28A0092B-C50C-407E-A947-70E740481C1C}">
                  <a14:useLocalDpi xmlns:a14="http://schemas.microsoft.com/office/drawing/2010/main" val="0"/>
                </a:ext>
              </a:extLst>
            </a:blip>
            <a:srcRect l="2884" t="25209" r="91724" b="33705"/>
            <a:stretch>
              <a:fillRect/>
            </a:stretch>
          </p:blipFill>
          <p:spPr bwMode="auto">
            <a:xfrm>
              <a:off x="307" y="527"/>
              <a:ext cx="192"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92025468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8038" y="260350"/>
            <a:ext cx="5389562" cy="2724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269" name="Text Box 5"/>
          <p:cNvSpPr txBox="1">
            <a:spLocks noChangeArrowheads="1"/>
          </p:cNvSpPr>
          <p:nvPr/>
        </p:nvSpPr>
        <p:spPr bwMode="auto">
          <a:xfrm>
            <a:off x="179388" y="811213"/>
            <a:ext cx="3097212" cy="1465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r>
              <a:rPr lang="tr-TR"/>
              <a:t>Solda orifis tipi akış ölçer, sağda ise basınç dönüştürücünün ve dijital göstergenin şematik çizimi görülmektedir</a:t>
            </a:r>
          </a:p>
        </p:txBody>
      </p:sp>
      <p:pic>
        <p:nvPicPr>
          <p:cNvPr id="1127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950" y="3141663"/>
            <a:ext cx="4491038" cy="3527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271" name="Text Box 7"/>
          <p:cNvSpPr txBox="1">
            <a:spLocks noChangeArrowheads="1"/>
          </p:cNvSpPr>
          <p:nvPr/>
        </p:nvSpPr>
        <p:spPr bwMode="auto">
          <a:xfrm>
            <a:off x="4751388" y="3246438"/>
            <a:ext cx="4284662" cy="2840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a:t>Orifisler ortası delik bir plakadan oluştuğu için az yer kaplarlar.</a:t>
            </a:r>
          </a:p>
          <a:p>
            <a:pPr>
              <a:spcBef>
                <a:spcPct val="50000"/>
              </a:spcBef>
            </a:pPr>
            <a:r>
              <a:rPr lang="tr-TR"/>
              <a:t>Kenarları keskin, yuvarlatılmış veya eğimli gibi bir çok çeşitlilik söz konusudur.</a:t>
            </a:r>
          </a:p>
          <a:p>
            <a:pPr>
              <a:spcBef>
                <a:spcPct val="50000"/>
              </a:spcBef>
            </a:pPr>
            <a:r>
              <a:rPr lang="tr-TR"/>
              <a:t>Akış kesit alanındaki ani değişiklik önemli miktarda girdaba ve dolayısıyla yüksek yük kaybına ve kalıcı basınç kaybına yol açarlar.</a:t>
            </a:r>
          </a:p>
        </p:txBody>
      </p:sp>
    </p:spTree>
    <p:extLst>
      <p:ext uri="{BB962C8B-B14F-4D97-AF65-F5344CB8AC3E}">
        <p14:creationId xmlns:p14="http://schemas.microsoft.com/office/powerpoint/2010/main" val="233918455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3"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9500" y="2411413"/>
            <a:ext cx="6651625" cy="4221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294" name="Text Box 6"/>
          <p:cNvSpPr txBox="1">
            <a:spLocks noChangeArrowheads="1"/>
          </p:cNvSpPr>
          <p:nvPr/>
        </p:nvSpPr>
        <p:spPr bwMode="auto">
          <a:xfrm>
            <a:off x="287338" y="219075"/>
            <a:ext cx="8424862" cy="2152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a:t>Lülelerde geometri akım çizgili yapıda olduğundan orifislere göre basınç kaybı daha azdır ancak daha pahalıdırlar.</a:t>
            </a:r>
          </a:p>
          <a:p>
            <a:pPr>
              <a:spcBef>
                <a:spcPct val="50000"/>
              </a:spcBef>
            </a:pPr>
            <a:r>
              <a:rPr lang="tr-TR"/>
              <a:t>Venturimetreler ise bu gruptaki en hassas ancak en pahalı akış ölçerlerdir.         Yavaş yavaş daralması ve genişlemesi akışın ayrılmasını ve çevrinti oluşturmasını engeller ve sadece iç çeper yüzeylerinde sürtünme kayıpları vardır. Bu nedenle büyük basınç düşümlerine izin verilmeyen uygulamalar için tercih edilirler.</a:t>
            </a:r>
          </a:p>
        </p:txBody>
      </p:sp>
    </p:spTree>
    <p:extLst>
      <p:ext uri="{BB962C8B-B14F-4D97-AF65-F5344CB8AC3E}">
        <p14:creationId xmlns:p14="http://schemas.microsoft.com/office/powerpoint/2010/main" val="326917924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Text Box 4"/>
          <p:cNvSpPr txBox="1">
            <a:spLocks noChangeArrowheads="1"/>
          </p:cNvSpPr>
          <p:nvPr/>
        </p:nvSpPr>
        <p:spPr bwMode="auto">
          <a:xfrm>
            <a:off x="179388" y="188913"/>
            <a:ext cx="1655762"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sz="2400"/>
              <a:t>Hacimsel Akış Ölçerler</a:t>
            </a:r>
          </a:p>
        </p:txBody>
      </p:sp>
      <p:sp>
        <p:nvSpPr>
          <p:cNvPr id="13317" name="Text Box 5"/>
          <p:cNvSpPr txBox="1">
            <a:spLocks noChangeArrowheads="1"/>
          </p:cNvSpPr>
          <p:nvPr/>
        </p:nvSpPr>
        <p:spPr bwMode="auto">
          <a:xfrm>
            <a:off x="1979613" y="225425"/>
            <a:ext cx="7058025" cy="91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a:t>Su ve doğal gaz sayaçları, yakıt istasyonlarındaki pompa sayaçları vb. gibi durumlarda anlık debi değerinden ziyade faturalama periyodundaki toplam miktar önemlidir.</a:t>
            </a:r>
          </a:p>
        </p:txBody>
      </p:sp>
      <p:sp>
        <p:nvSpPr>
          <p:cNvPr id="13318" name="Text Box 6"/>
          <p:cNvSpPr txBox="1">
            <a:spLocks noChangeArrowheads="1"/>
          </p:cNvSpPr>
          <p:nvPr/>
        </p:nvSpPr>
        <p:spPr bwMode="auto">
          <a:xfrm>
            <a:off x="142875" y="1924050"/>
            <a:ext cx="8893175"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a:t>Bu tür uygulamalar için </a:t>
            </a:r>
            <a:r>
              <a:rPr lang="tr-TR" i="1"/>
              <a:t>hacimsel akış ölçerler</a:t>
            </a:r>
            <a:r>
              <a:rPr lang="tr-TR"/>
              <a:t> çok uygundur. Bu tip akış ölçerler ölçüm odacığının devamlı dolup-boşalması esasına dayanırlar.</a:t>
            </a:r>
          </a:p>
        </p:txBody>
      </p:sp>
      <p:pic>
        <p:nvPicPr>
          <p:cNvPr id="13319"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59450" y="3573463"/>
            <a:ext cx="3230563" cy="2420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320" name="Text Box 8"/>
          <p:cNvSpPr txBox="1">
            <a:spLocks noChangeArrowheads="1"/>
          </p:cNvSpPr>
          <p:nvPr/>
        </p:nvSpPr>
        <p:spPr bwMode="auto">
          <a:xfrm>
            <a:off x="107950" y="3646488"/>
            <a:ext cx="5580063" cy="2289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a:t>Sıvı akışı ile tahrik edilen iki tane döner çarklı hacimsel akış ölçerlerde çarkın lopları alıcıya her temasında darbe sinyali üretilir. Elektronik denetleyici bu sinyalleri sayarak hacim birimine çevirir. Bunların % 0.1 doğruluğu vardır, basınç düşüşü azdır viskozitesi düşük veya yüksek sıvılarda, 50 lt/sn’lik debilerde, 230</a:t>
            </a:r>
            <a:r>
              <a:rPr lang="tr-TR">
                <a:cs typeface="Arial" panose="020B0604020202020204" pitchFamily="34" charset="0"/>
              </a:rPr>
              <a:t>˚C sıcaklığa ve 7 MPa basınca kadar kullanılabilir.</a:t>
            </a:r>
          </a:p>
        </p:txBody>
      </p:sp>
    </p:spTree>
    <p:extLst>
      <p:ext uri="{BB962C8B-B14F-4D97-AF65-F5344CB8AC3E}">
        <p14:creationId xmlns:p14="http://schemas.microsoft.com/office/powerpoint/2010/main" val="275887557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4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5513" y="630238"/>
            <a:ext cx="6362700" cy="2619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341" name="Text Box 5"/>
          <p:cNvSpPr txBox="1">
            <a:spLocks noChangeArrowheads="1"/>
          </p:cNvSpPr>
          <p:nvPr/>
        </p:nvSpPr>
        <p:spPr bwMode="auto">
          <a:xfrm>
            <a:off x="179388" y="188913"/>
            <a:ext cx="1655762"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sz="2400"/>
              <a:t>Hacimsel Akış Ölçerler</a:t>
            </a:r>
          </a:p>
        </p:txBody>
      </p:sp>
      <p:sp>
        <p:nvSpPr>
          <p:cNvPr id="14342" name="Text Box 6"/>
          <p:cNvSpPr txBox="1">
            <a:spLocks noChangeArrowheads="1"/>
          </p:cNvSpPr>
          <p:nvPr/>
        </p:nvSpPr>
        <p:spPr bwMode="auto">
          <a:xfrm>
            <a:off x="142875" y="3727450"/>
            <a:ext cx="8893175" cy="146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a:t>Sıvı hacimlerini ölçmede kullanılan bir diğer hacimsel akış ölçer </a:t>
            </a:r>
            <a:r>
              <a:rPr lang="tr-TR" i="1"/>
              <a:t>yalpa diskli akış ölçerler</a:t>
            </a:r>
            <a:r>
              <a:rPr lang="tr-TR"/>
              <a:t>dir. Akışkan (A) odacığına dolarken (B) diskinin yalpalanmasına yol açarak (C) milinin dönmesine ve (D) mıknatısının tahrik edilmesine yol açar. Bu sinyal sistemin ikinci mıknatısı (E)’ye iletilir. Bu sinyallerin kaç tane olduğu sayılarak toplam hacim elde edilir.</a:t>
            </a:r>
          </a:p>
        </p:txBody>
      </p:sp>
    </p:spTree>
    <p:extLst>
      <p:ext uri="{BB962C8B-B14F-4D97-AF65-F5344CB8AC3E}">
        <p14:creationId xmlns:p14="http://schemas.microsoft.com/office/powerpoint/2010/main" val="356010794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Text Box 4"/>
          <p:cNvSpPr txBox="1">
            <a:spLocks noChangeArrowheads="1"/>
          </p:cNvSpPr>
          <p:nvPr/>
        </p:nvSpPr>
        <p:spPr bwMode="auto">
          <a:xfrm>
            <a:off x="179388" y="188913"/>
            <a:ext cx="1655762"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sz="2400"/>
              <a:t>Türbinli Akış Ölçerler</a:t>
            </a:r>
          </a:p>
        </p:txBody>
      </p:sp>
      <p:pic>
        <p:nvPicPr>
          <p:cNvPr id="15365" name="Picture 5"/>
          <p:cNvPicPr>
            <a:picLocks noChangeAspect="1" noChangeArrowheads="1"/>
          </p:cNvPicPr>
          <p:nvPr/>
        </p:nvPicPr>
        <p:blipFill>
          <a:blip r:embed="rId2">
            <a:extLst>
              <a:ext uri="{28A0092B-C50C-407E-A947-70E740481C1C}">
                <a14:useLocalDpi xmlns:a14="http://schemas.microsoft.com/office/drawing/2010/main" val="0"/>
              </a:ext>
            </a:extLst>
          </a:blip>
          <a:srcRect b="10493"/>
          <a:stretch>
            <a:fillRect/>
          </a:stretch>
        </p:blipFill>
        <p:spPr bwMode="auto">
          <a:xfrm>
            <a:off x="6588125" y="115888"/>
            <a:ext cx="2438400" cy="3141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6"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00325" y="152400"/>
            <a:ext cx="3087688" cy="2384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367" name="Text Box 7"/>
          <p:cNvSpPr txBox="1">
            <a:spLocks noChangeArrowheads="1"/>
          </p:cNvSpPr>
          <p:nvPr/>
        </p:nvSpPr>
        <p:spPr bwMode="auto">
          <a:xfrm>
            <a:off x="142875" y="2744788"/>
            <a:ext cx="5724525" cy="325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a:t>İçerisinde serbestçe dönebilen bir türbin (kanatlı rotor), akışı doğrultmak için girişe yerleştirilmiş ilave sabit kanatlar ve dönme hızını bulmak için türbin üzerinde işaretlenmiş bir noktanın her geçişinde bir darbe (pals) sinyali üreten sensörün (duyarga) yerleştirildiği silindirik bir akış bölümünden oluşur. Gaz akışını ölçmede yeteri tork elde etmek için çok sayıda kanat yerleştirilmiştir. Geniş debi aralığında yüksek doğrulukta sonuçlar verirler.</a:t>
            </a:r>
          </a:p>
          <a:p>
            <a:pPr>
              <a:spcBef>
                <a:spcPct val="50000"/>
              </a:spcBef>
            </a:pPr>
            <a:r>
              <a:rPr lang="tr-TR"/>
              <a:t>İç akışlarda olduğu kadar, nehir, okyanus, rüzgar hızını ölçmelerde de kullanılırlar (yandaki şekil-rüzgr).</a:t>
            </a:r>
          </a:p>
        </p:txBody>
      </p:sp>
      <p:pic>
        <p:nvPicPr>
          <p:cNvPr id="15369"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7400" y="3357563"/>
            <a:ext cx="3230563" cy="3284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2807287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9" name="Text Box 5"/>
          <p:cNvSpPr txBox="1">
            <a:spLocks noChangeArrowheads="1"/>
          </p:cNvSpPr>
          <p:nvPr/>
        </p:nvSpPr>
        <p:spPr bwMode="auto">
          <a:xfrm>
            <a:off x="179388" y="188913"/>
            <a:ext cx="1655762"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sz="2400"/>
              <a:t>Çarklı Akış Ölçerler</a:t>
            </a:r>
          </a:p>
        </p:txBody>
      </p:sp>
      <p:grpSp>
        <p:nvGrpSpPr>
          <p:cNvPr id="16397" name="Group 13"/>
          <p:cNvGrpSpPr>
            <a:grpSpLocks/>
          </p:cNvGrpSpPr>
          <p:nvPr/>
        </p:nvGrpSpPr>
        <p:grpSpPr bwMode="auto">
          <a:xfrm>
            <a:off x="1800225" y="80963"/>
            <a:ext cx="7297738" cy="3228975"/>
            <a:chOff x="1134" y="51"/>
            <a:chExt cx="4597" cy="2034"/>
          </a:xfrm>
        </p:grpSpPr>
        <p:pic>
          <p:nvPicPr>
            <p:cNvPr id="16395" name="Picture 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4" y="51"/>
              <a:ext cx="4597" cy="20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391" name="Text Box 7"/>
            <p:cNvSpPr txBox="1">
              <a:spLocks noChangeArrowheads="1"/>
            </p:cNvSpPr>
            <p:nvPr/>
          </p:nvSpPr>
          <p:spPr bwMode="auto">
            <a:xfrm>
              <a:off x="3515" y="86"/>
              <a:ext cx="793" cy="19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sz="1400">
                  <a:latin typeface="Arial Narrow" panose="020B0606020202030204" pitchFamily="34" charset="0"/>
                </a:rPr>
                <a:t>Tutma kapağı</a:t>
              </a:r>
            </a:p>
          </p:txBody>
        </p:sp>
        <p:sp>
          <p:nvSpPr>
            <p:cNvPr id="16392" name="Text Box 8"/>
            <p:cNvSpPr txBox="1">
              <a:spLocks noChangeArrowheads="1"/>
            </p:cNvSpPr>
            <p:nvPr/>
          </p:nvSpPr>
          <p:spPr bwMode="auto">
            <a:xfrm>
              <a:off x="3379" y="358"/>
              <a:ext cx="793" cy="19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sz="1400">
                  <a:latin typeface="Arial Narrow" panose="020B0606020202030204" pitchFamily="34" charset="0"/>
                </a:rPr>
                <a:t>Çark sensörü</a:t>
              </a:r>
            </a:p>
          </p:txBody>
        </p:sp>
        <p:sp>
          <p:nvSpPr>
            <p:cNvPr id="16393" name="Text Box 9"/>
            <p:cNvSpPr txBox="1">
              <a:spLocks noChangeArrowheads="1"/>
            </p:cNvSpPr>
            <p:nvPr/>
          </p:nvSpPr>
          <p:spPr bwMode="auto">
            <a:xfrm>
              <a:off x="3538" y="550"/>
              <a:ext cx="453" cy="31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spAutoFit/>
            </a:bodyPr>
            <a:lstStyle/>
            <a:p>
              <a:pPr>
                <a:spcBef>
                  <a:spcPct val="50000"/>
                </a:spcBef>
              </a:pPr>
              <a:r>
                <a:rPr lang="tr-TR" sz="1400">
                  <a:latin typeface="Arial Narrow" panose="020B0606020202030204" pitchFamily="34" charset="0"/>
                </a:rPr>
                <a:t>Sensör gövdesi</a:t>
              </a:r>
            </a:p>
          </p:txBody>
        </p:sp>
        <p:sp>
          <p:nvSpPr>
            <p:cNvPr id="16394" name="Text Box 10"/>
            <p:cNvSpPr txBox="1">
              <a:spLocks noChangeArrowheads="1"/>
            </p:cNvSpPr>
            <p:nvPr/>
          </p:nvSpPr>
          <p:spPr bwMode="auto">
            <a:xfrm>
              <a:off x="3538" y="942"/>
              <a:ext cx="340" cy="40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spcBef>
                  <a:spcPct val="50000"/>
                </a:spcBef>
              </a:pPr>
              <a:r>
                <a:rPr lang="tr-TR" sz="1400">
                  <a:latin typeface="Arial Narrow" panose="020B0606020202030204" pitchFamily="34" charset="0"/>
                </a:rPr>
                <a:t>TrusealEmniyet somunu</a:t>
              </a:r>
            </a:p>
          </p:txBody>
        </p:sp>
        <p:sp>
          <p:nvSpPr>
            <p:cNvPr id="16396" name="Text Box 12"/>
            <p:cNvSpPr txBox="1">
              <a:spLocks noChangeArrowheads="1"/>
            </p:cNvSpPr>
            <p:nvPr/>
          </p:nvSpPr>
          <p:spPr bwMode="auto">
            <a:xfrm>
              <a:off x="3651" y="1638"/>
              <a:ext cx="250" cy="13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spcBef>
                  <a:spcPct val="50000"/>
                </a:spcBef>
              </a:pPr>
              <a:r>
                <a:rPr lang="tr-TR" sz="1400">
                  <a:latin typeface="Arial Narrow" panose="020B0606020202030204" pitchFamily="34" charset="0"/>
                </a:rPr>
                <a:t>Akış</a:t>
              </a:r>
            </a:p>
          </p:txBody>
        </p:sp>
      </p:grpSp>
      <p:sp>
        <p:nvSpPr>
          <p:cNvPr id="16398" name="Text Box 14"/>
          <p:cNvSpPr txBox="1">
            <a:spLocks noChangeArrowheads="1"/>
          </p:cNvSpPr>
          <p:nvPr/>
        </p:nvSpPr>
        <p:spPr bwMode="auto">
          <a:xfrm>
            <a:off x="142875" y="3727450"/>
            <a:ext cx="8893175" cy="2014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a:t>Çok yüksek doğruluğun aranmadığı durumlarda, türbinli akış ölçerlere düşük fiyatlı alternatiftir. Bunlarda çark şekilde gösterildiği gibi türbinli akış ölçerlerdeki gibi akışa paralel değil, diktir. Çark kanatları akış en-kesit alanının yarısından az bir kısmına kadar uzanır, bu yüzden yük kaybı azdır, türbinli tiplere göre kirlilikten az etkilendiklerinden filtre gerektirmez. Ancak doğruluk bakımından çarkın akışa giriş derinliği önemlidir. Çarkın dönme sayısı bir sensör aracılığı ile elektronik bir devreye gönderilir ve buradan dönme sayısına göre debi bilgisi ve toplam akış miktarı ölçülür.</a:t>
            </a:r>
          </a:p>
        </p:txBody>
      </p:sp>
    </p:spTree>
    <p:extLst>
      <p:ext uri="{BB962C8B-B14F-4D97-AF65-F5344CB8AC3E}">
        <p14:creationId xmlns:p14="http://schemas.microsoft.com/office/powerpoint/2010/main" val="61683622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Text Box 4"/>
          <p:cNvSpPr txBox="1">
            <a:spLocks noChangeArrowheads="1"/>
          </p:cNvSpPr>
          <p:nvPr/>
        </p:nvSpPr>
        <p:spPr bwMode="auto">
          <a:xfrm>
            <a:off x="179388" y="188913"/>
            <a:ext cx="2232025"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sz="2400"/>
              <a:t>Değişken Alanlı Akış Ölçerler (Rotametreler)</a:t>
            </a:r>
          </a:p>
        </p:txBody>
      </p:sp>
      <p:pic>
        <p:nvPicPr>
          <p:cNvPr id="17413"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25" y="1773238"/>
            <a:ext cx="2330450" cy="5084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414" name="Text Box 6"/>
          <p:cNvSpPr txBox="1">
            <a:spLocks noChangeArrowheads="1"/>
          </p:cNvSpPr>
          <p:nvPr/>
        </p:nvSpPr>
        <p:spPr bwMode="auto">
          <a:xfrm>
            <a:off x="2411413" y="260350"/>
            <a:ext cx="6624637" cy="558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a:t>Diğer adıyla </a:t>
            </a:r>
            <a:r>
              <a:rPr lang="tr-TR" i="1"/>
              <a:t>rotametre</a:t>
            </a:r>
            <a:r>
              <a:rPr lang="tr-TR"/>
              <a:t> ya da </a:t>
            </a:r>
            <a:r>
              <a:rPr lang="tr-TR" i="1"/>
              <a:t>mantarlı ölçer</a:t>
            </a:r>
            <a:r>
              <a:rPr lang="tr-TR"/>
              <a:t>ler, basit, güvenilir, ucuz, kurulumu kolay, basınç kaybı düşük, sıvılar ve gazlar için geniş bir aralıkta debiyi elektrik bağlantıları olmadan doğrudan doğruya veren akış ölçerlerdir.</a:t>
            </a:r>
          </a:p>
          <a:p>
            <a:pPr>
              <a:spcBef>
                <a:spcPct val="50000"/>
              </a:spcBef>
            </a:pPr>
            <a:r>
              <a:rPr lang="tr-TR"/>
              <a:t>Konik tüp boyunca en-kesit alanı artar, hız akış yönünde azalır. Hızın oluşturduğu sürüklenme direnci ve kaldırma kuvveti ile mantarın ağırlığının dengeye geldiği yerde mantar sabit kalır (a).</a:t>
            </a:r>
          </a:p>
          <a:p>
            <a:pPr>
              <a:spcBef>
                <a:spcPct val="50000"/>
              </a:spcBef>
            </a:pPr>
            <a:r>
              <a:rPr lang="tr-TR"/>
              <a:t>Böylece tüp debilere göre kalibre edilerek debi ölçümü sağlanabilir.</a:t>
            </a:r>
          </a:p>
          <a:p>
            <a:pPr>
              <a:spcBef>
                <a:spcPct val="50000"/>
              </a:spcBef>
            </a:pPr>
            <a:r>
              <a:rPr lang="tr-TR"/>
              <a:t>Yer çekimi yerine yay kullanan rotametreler (b) sisteme yatay olarakta bağlanabilirler.</a:t>
            </a:r>
          </a:p>
          <a:p>
            <a:pPr>
              <a:spcBef>
                <a:spcPct val="50000"/>
              </a:spcBef>
            </a:pPr>
            <a:r>
              <a:rPr lang="tr-TR"/>
              <a:t>Bunların hassasiyeti az olup (</a:t>
            </a:r>
            <a:r>
              <a:rPr lang="en-US">
                <a:cs typeface="Arial" panose="020B0604020202020204" pitchFamily="34" charset="0"/>
              </a:rPr>
              <a:t>±</a:t>
            </a:r>
            <a:r>
              <a:rPr lang="tr-TR">
                <a:cs typeface="Arial" panose="020B0604020202020204" pitchFamily="34" charset="0"/>
              </a:rPr>
              <a:t>5) mantarın konumunun görsel olarak belirlenmesi gerektiği için kirli ya da mantarın izlenemediği akışkanlarda kullanılamaz. Ayrıca tüpler kırılmaya müsait olduklarından zehirli akışkanlarla çalışılıyorsa bu tip akış ölçerler kalabalığın en az olduğu bir yere monte edilmesi önerilir.</a:t>
            </a:r>
            <a:endParaRPr lang="en-US">
              <a:cs typeface="Arial" panose="020B0604020202020204" pitchFamily="34" charset="0"/>
            </a:endParaRPr>
          </a:p>
        </p:txBody>
      </p:sp>
    </p:spTree>
    <p:extLst>
      <p:ext uri="{BB962C8B-B14F-4D97-AF65-F5344CB8AC3E}">
        <p14:creationId xmlns:p14="http://schemas.microsoft.com/office/powerpoint/2010/main" val="6976522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Text Box 4"/>
          <p:cNvSpPr txBox="1">
            <a:spLocks noChangeArrowheads="1"/>
          </p:cNvSpPr>
          <p:nvPr/>
        </p:nvSpPr>
        <p:spPr bwMode="auto">
          <a:xfrm>
            <a:off x="179388" y="188913"/>
            <a:ext cx="1655762"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sz="2400"/>
              <a:t>Ultrasonik Akış Ölçerler</a:t>
            </a:r>
          </a:p>
        </p:txBody>
      </p:sp>
      <p:grpSp>
        <p:nvGrpSpPr>
          <p:cNvPr id="18441" name="Group 9"/>
          <p:cNvGrpSpPr>
            <a:grpSpLocks/>
          </p:cNvGrpSpPr>
          <p:nvPr/>
        </p:nvGrpSpPr>
        <p:grpSpPr bwMode="auto">
          <a:xfrm>
            <a:off x="3613150" y="66675"/>
            <a:ext cx="3551238" cy="1670050"/>
            <a:chOff x="2313" y="391"/>
            <a:chExt cx="2237" cy="1052"/>
          </a:xfrm>
        </p:grpSpPr>
        <p:pic>
          <p:nvPicPr>
            <p:cNvPr id="18437"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13" y="550"/>
              <a:ext cx="2237" cy="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438" name="Text Box 6"/>
            <p:cNvSpPr txBox="1">
              <a:spLocks noChangeArrowheads="1"/>
            </p:cNvSpPr>
            <p:nvPr/>
          </p:nvSpPr>
          <p:spPr bwMode="auto">
            <a:xfrm>
              <a:off x="3084" y="391"/>
              <a:ext cx="658"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sz="1400">
                  <a:latin typeface="Arial Narrow" panose="020B0606020202030204" pitchFamily="34" charset="0"/>
                </a:rPr>
                <a:t>Üst görünüş</a:t>
              </a:r>
            </a:p>
          </p:txBody>
        </p:sp>
        <p:sp>
          <p:nvSpPr>
            <p:cNvPr id="18439" name="Text Box 7"/>
            <p:cNvSpPr txBox="1">
              <a:spLocks noChangeArrowheads="1"/>
            </p:cNvSpPr>
            <p:nvPr/>
          </p:nvSpPr>
          <p:spPr bwMode="auto">
            <a:xfrm>
              <a:off x="3061" y="1117"/>
              <a:ext cx="794" cy="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sz="1400">
                  <a:latin typeface="Arial Narrow" panose="020B0606020202030204" pitchFamily="34" charset="0"/>
                </a:rPr>
                <a:t>Yansıma-modlu konfigürasyonlu</a:t>
              </a:r>
            </a:p>
          </p:txBody>
        </p:sp>
        <p:sp>
          <p:nvSpPr>
            <p:cNvPr id="18440" name="Text Box 8"/>
            <p:cNvSpPr txBox="1">
              <a:spLocks noChangeArrowheads="1"/>
            </p:cNvSpPr>
            <p:nvPr/>
          </p:nvSpPr>
          <p:spPr bwMode="auto">
            <a:xfrm>
              <a:off x="3288" y="902"/>
              <a:ext cx="295"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sz="1400">
                  <a:latin typeface="Arial Narrow" panose="020B0606020202030204" pitchFamily="34" charset="0"/>
                </a:rPr>
                <a:t>Akış</a:t>
              </a:r>
            </a:p>
          </p:txBody>
        </p:sp>
      </p:grpSp>
      <p:grpSp>
        <p:nvGrpSpPr>
          <p:cNvPr id="18444" name="Group 12"/>
          <p:cNvGrpSpPr>
            <a:grpSpLocks/>
          </p:cNvGrpSpPr>
          <p:nvPr/>
        </p:nvGrpSpPr>
        <p:grpSpPr bwMode="auto">
          <a:xfrm>
            <a:off x="142875" y="1919288"/>
            <a:ext cx="8893175" cy="3251200"/>
            <a:chOff x="90" y="1209"/>
            <a:chExt cx="5602" cy="2048"/>
          </a:xfrm>
        </p:grpSpPr>
        <p:sp>
          <p:nvSpPr>
            <p:cNvPr id="18442" name="Text Box 10"/>
            <p:cNvSpPr txBox="1">
              <a:spLocks noChangeArrowheads="1"/>
            </p:cNvSpPr>
            <p:nvPr/>
          </p:nvSpPr>
          <p:spPr bwMode="auto">
            <a:xfrm>
              <a:off x="90" y="1209"/>
              <a:ext cx="5602" cy="2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a:t>Bir akışkan akışı içerisinde yayılan ses dalgaları, akışın ilerisine doğru hızlı, gerisine doğru daha yavaş yayılırlar. Böylece akışın ilerisinde dalgalar saçılıyor, gerisinde ise sıkışıyor gibi olur. Böylece akışın ilerisi ve gerisindeki birim uzunluktaki dalga sayıları arasındaki fark akış hızı ile doğru orantılıdır, bu suretle akış hızını ölçmek mümkün olur.</a:t>
              </a:r>
            </a:p>
            <a:p>
              <a:pPr>
                <a:spcBef>
                  <a:spcPct val="50000"/>
                </a:spcBef>
              </a:pPr>
              <a:r>
                <a:rPr lang="tr-TR"/>
                <a:t>Ultrasonik akış ölçerler ultrasonik aralıktaki ses dalgalarını kullanarak (1 MHz) bu ilkeye göre çalışırlar. Bunların iki çeşidi vardır: </a:t>
              </a:r>
              <a:r>
                <a:rPr lang="tr-TR" i="1"/>
                <a:t>Geçiş zamanlı</a:t>
              </a:r>
              <a:r>
                <a:rPr lang="tr-TR"/>
                <a:t> ve </a:t>
              </a:r>
              <a:r>
                <a:rPr lang="tr-TR" i="1"/>
                <a:t>Doppler etkili</a:t>
              </a:r>
              <a:r>
                <a:rPr lang="tr-TR"/>
                <a:t> (veya </a:t>
              </a:r>
              <a:r>
                <a:rPr lang="tr-TR" i="1"/>
                <a:t>frekans kaymalı</a:t>
              </a:r>
              <a:r>
                <a:rPr lang="tr-TR"/>
                <a:t>). Geçiş zamanlı olanlar akışın ilerisine ve gerisine ses dalgaları yayarak gidiş zamanları arasındaki farkı ölçerler (Şekil). Borudaki ort. akış hızı </a:t>
              </a:r>
              <a:r>
                <a:rPr lang="tr-TR" i="1"/>
                <a:t>V,</a:t>
              </a:r>
              <a:r>
                <a:rPr lang="tr-TR"/>
                <a:t> bu ilerleme zamanındaki fark </a:t>
              </a:r>
              <a:r>
                <a:rPr lang="el-GR" i="1">
                  <a:cs typeface="Arial" panose="020B0604020202020204" pitchFamily="34" charset="0"/>
                </a:rPr>
                <a:t>Δ</a:t>
              </a:r>
              <a:r>
                <a:rPr lang="tr-TR" i="1">
                  <a:cs typeface="Arial" panose="020B0604020202020204" pitchFamily="34" charset="0"/>
                </a:rPr>
                <a:t>t</a:t>
              </a:r>
              <a:r>
                <a:rPr lang="tr-TR"/>
                <a:t> ile doğru orantılıdır ve                    denkleminden hesaplanabilir. Burada L dönüştürücüler arasındaki uzaklık, K ise bir sabittir.</a:t>
              </a:r>
            </a:p>
          </p:txBody>
        </p:sp>
        <p:pic>
          <p:nvPicPr>
            <p:cNvPr id="18443" name="Picture 11"/>
            <p:cNvPicPr>
              <a:picLocks noChangeAspect="1" noChangeArrowheads="1"/>
            </p:cNvPicPr>
            <p:nvPr/>
          </p:nvPicPr>
          <p:blipFill>
            <a:blip r:embed="rId3">
              <a:extLst>
                <a:ext uri="{28A0092B-C50C-407E-A947-70E740481C1C}">
                  <a14:useLocalDpi xmlns:a14="http://schemas.microsoft.com/office/drawing/2010/main" val="0"/>
                </a:ext>
              </a:extLst>
            </a:blip>
            <a:srcRect r="74249" b="8081"/>
            <a:stretch>
              <a:fillRect/>
            </a:stretch>
          </p:blipFill>
          <p:spPr bwMode="auto">
            <a:xfrm>
              <a:off x="3447" y="2885"/>
              <a:ext cx="635" cy="1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40581115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0" name="Text Box 4"/>
          <p:cNvSpPr txBox="1">
            <a:spLocks noChangeArrowheads="1"/>
          </p:cNvSpPr>
          <p:nvPr/>
        </p:nvSpPr>
        <p:spPr bwMode="auto">
          <a:xfrm>
            <a:off x="179388" y="188913"/>
            <a:ext cx="1655762"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sz="2400"/>
              <a:t>Ultrasonik Akış Ölçerler</a:t>
            </a:r>
          </a:p>
        </p:txBody>
      </p:sp>
      <p:sp>
        <p:nvSpPr>
          <p:cNvPr id="19462" name="Text Box 6"/>
          <p:cNvSpPr txBox="1">
            <a:spLocks noChangeArrowheads="1"/>
          </p:cNvSpPr>
          <p:nvPr/>
        </p:nvSpPr>
        <p:spPr bwMode="auto">
          <a:xfrm>
            <a:off x="142875" y="1919288"/>
            <a:ext cx="8893175" cy="4213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a:t>Bu tip akış ölçerler, korna çalarak yanımızdan geçen bir otomobilin bize yaklaşırkenki ses perdesi ile uzaklaşırkenki ses perdesinin farklı olmasına sebep olan </a:t>
            </a:r>
            <a:r>
              <a:rPr lang="tr-TR" i="1"/>
              <a:t>Doppler etkisi</a:t>
            </a:r>
            <a:r>
              <a:rPr lang="tr-TR"/>
              <a:t> denilen frekanstaki değişimden faydalanırlar. Bunun için akış içerisine verilen ses dalgalarının akış içerisindeki katı parçacıklar, gaz kabarcıkları hatta girdaplardan yansıyan ses dalgaları alıcıya gelerek gönderilen ve geri yansıyan dalgaların frekansındaki değişimin akış hızıyla doğru orantılı olmasından faydalanarak akış hızı bulunur.</a:t>
            </a:r>
          </a:p>
          <a:p>
            <a:pPr>
              <a:spcBef>
                <a:spcPct val="50000"/>
              </a:spcBef>
            </a:pPr>
            <a:r>
              <a:rPr lang="tr-TR"/>
              <a:t>Kullanımları pratik ve tadilat gerektirmez, akışa müdahele edilmediğinden basınç düşümüne neden olmazlar, paslanma ve tıkanma gibi tehlikeleri yoktur, kirli, temiz ya da zehirli akışkanlarda rahatlıkla kullanılabilir, haraketli parçaları olmadığından bakım gerektirmez ve güvenlidir, ters akışta da akış büyüklüklerini ölçebilir, doğrulukları % 1-2 civarındadır.</a:t>
            </a:r>
          </a:p>
          <a:p>
            <a:pPr>
              <a:spcBef>
                <a:spcPct val="50000"/>
              </a:spcBef>
            </a:pPr>
            <a:r>
              <a:rPr lang="tr-TR"/>
              <a:t>Ancak bu cihazlar kaplanmış borular ve beton borular gibi ultrasonik dalgaları emen malzemelerden yapılmış yerlerde kullanılamazlar.</a:t>
            </a:r>
          </a:p>
        </p:txBody>
      </p:sp>
      <p:pic>
        <p:nvPicPr>
          <p:cNvPr id="19464"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55988" y="188913"/>
            <a:ext cx="3267075" cy="168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375519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Text Box 4"/>
          <p:cNvSpPr txBox="1">
            <a:spLocks noChangeArrowheads="1"/>
          </p:cNvSpPr>
          <p:nvPr/>
        </p:nvSpPr>
        <p:spPr bwMode="auto">
          <a:xfrm>
            <a:off x="179388" y="188913"/>
            <a:ext cx="1655762"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sz="2400"/>
              <a:t>Ultrasonik Akış Ölçerler</a:t>
            </a:r>
          </a:p>
        </p:txBody>
      </p:sp>
      <p:sp>
        <p:nvSpPr>
          <p:cNvPr id="20485" name="Text Box 5"/>
          <p:cNvSpPr txBox="1">
            <a:spLocks noChangeArrowheads="1"/>
          </p:cNvSpPr>
          <p:nvPr/>
        </p:nvSpPr>
        <p:spPr bwMode="auto">
          <a:xfrm>
            <a:off x="142875" y="1733550"/>
            <a:ext cx="8893175"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i="1"/>
              <a:t>Tam akışlı elektromanyetik akış ölçer</a:t>
            </a:r>
            <a:r>
              <a:rPr lang="tr-TR"/>
              <a:t> harici bir cihazdır. Boru çapı boyunca akışla temas halinde, ancak akışa müdahale etmeyen elektrotlar bir gerilim ölçere bağlanmıştır. Sarımlarla oluşturulan manyetik alan etkisiyle oluşan gerilim farkı iletken akışkanın akış hızı ile doğru orantılıdır. Böylece akış hızı ölçülür.</a:t>
            </a:r>
          </a:p>
        </p:txBody>
      </p:sp>
      <p:pic>
        <p:nvPicPr>
          <p:cNvPr id="20486" name="Picture 6"/>
          <p:cNvPicPr>
            <a:picLocks noChangeAspect="1" noChangeArrowheads="1"/>
          </p:cNvPicPr>
          <p:nvPr/>
        </p:nvPicPr>
        <p:blipFill>
          <a:blip r:embed="rId2">
            <a:extLst>
              <a:ext uri="{28A0092B-C50C-407E-A947-70E740481C1C}">
                <a14:useLocalDpi xmlns:a14="http://schemas.microsoft.com/office/drawing/2010/main" val="0"/>
              </a:ext>
            </a:extLst>
          </a:blip>
          <a:srcRect r="43294"/>
          <a:stretch>
            <a:fillRect/>
          </a:stretch>
        </p:blipFill>
        <p:spPr bwMode="auto">
          <a:xfrm>
            <a:off x="2374900" y="3033713"/>
            <a:ext cx="3852863" cy="3554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487" name="Text Box 7"/>
          <p:cNvSpPr txBox="1">
            <a:spLocks noChangeArrowheads="1"/>
          </p:cNvSpPr>
          <p:nvPr/>
        </p:nvSpPr>
        <p:spPr bwMode="auto">
          <a:xfrm>
            <a:off x="1979613" y="225425"/>
            <a:ext cx="7058025" cy="91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a:t>Manyetik bir alandan elektriksel bir iletken tel yerine iletken akışkanın geçmesi suretiyle oluşan elektromotor kuvvetinden faydalanarak yapılan akış ölçme şeklidir.</a:t>
            </a:r>
          </a:p>
        </p:txBody>
      </p:sp>
    </p:spTree>
    <p:extLst>
      <p:ext uri="{BB962C8B-B14F-4D97-AF65-F5344CB8AC3E}">
        <p14:creationId xmlns:p14="http://schemas.microsoft.com/office/powerpoint/2010/main" val="8594142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8" name="Picture 4"/>
          <p:cNvPicPr>
            <a:picLocks noChangeAspect="1" noChangeArrowheads="1"/>
          </p:cNvPicPr>
          <p:nvPr/>
        </p:nvPicPr>
        <p:blipFill>
          <a:blip r:embed="rId2">
            <a:extLst>
              <a:ext uri="{28A0092B-C50C-407E-A947-70E740481C1C}">
                <a14:useLocalDpi xmlns:a14="http://schemas.microsoft.com/office/drawing/2010/main" val="0"/>
              </a:ext>
            </a:extLst>
          </a:blip>
          <a:srcRect l="57758"/>
          <a:stretch>
            <a:fillRect/>
          </a:stretch>
        </p:blipFill>
        <p:spPr bwMode="auto">
          <a:xfrm>
            <a:off x="3141663" y="3259138"/>
            <a:ext cx="2870200" cy="3554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509" name="Text Box 5"/>
          <p:cNvSpPr txBox="1">
            <a:spLocks noChangeArrowheads="1"/>
          </p:cNvSpPr>
          <p:nvPr/>
        </p:nvSpPr>
        <p:spPr bwMode="auto">
          <a:xfrm>
            <a:off x="179388" y="188913"/>
            <a:ext cx="1655762"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sz="2400"/>
              <a:t>Ultrasonik Akış Ölçerler</a:t>
            </a:r>
          </a:p>
        </p:txBody>
      </p:sp>
      <p:sp>
        <p:nvSpPr>
          <p:cNvPr id="21510" name="Text Box 6"/>
          <p:cNvSpPr txBox="1">
            <a:spLocks noChangeArrowheads="1"/>
          </p:cNvSpPr>
          <p:nvPr/>
        </p:nvSpPr>
        <p:spPr bwMode="auto">
          <a:xfrm>
            <a:off x="142875" y="1376363"/>
            <a:ext cx="8893175" cy="2152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i="1"/>
              <a:t>Yerleştirmeli elektromanyetik akış ölçerler</a:t>
            </a:r>
            <a:r>
              <a:rPr lang="tr-TR"/>
              <a:t> de aynı prensiple çalışır ancak manyetik alan akışa yerleştirilen bir çubuğun ucundaki bir akış kanalı ile sınırlandırılmıştır.</a:t>
            </a:r>
          </a:p>
          <a:p>
            <a:pPr>
              <a:spcBef>
                <a:spcPct val="50000"/>
              </a:spcBef>
            </a:pPr>
            <a:r>
              <a:rPr lang="tr-TR"/>
              <a:t>Bu akış ölçerlerin kullanılabilmesi için akışkanın yeteri kadar elektriksel iletken olması gereklidir. Damıtılmış ve arı su için kullanmak uygun değildir. Kurulumu ve kalibrasyonunun dikkatli yapılması, fiyatlarının ve güç tüketimlerinini nispeten çok yüksek olması ve uygun akışkan çeşidinin sınırlı olmasından dolayı kullanımı sınırlıdır.</a:t>
            </a:r>
          </a:p>
        </p:txBody>
      </p:sp>
    </p:spTree>
    <p:extLst>
      <p:ext uri="{BB962C8B-B14F-4D97-AF65-F5344CB8AC3E}">
        <p14:creationId xmlns:p14="http://schemas.microsoft.com/office/powerpoint/2010/main" val="1397509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Text Box 4"/>
          <p:cNvSpPr txBox="1">
            <a:spLocks noChangeArrowheads="1"/>
          </p:cNvSpPr>
          <p:nvPr/>
        </p:nvSpPr>
        <p:spPr bwMode="auto">
          <a:xfrm>
            <a:off x="179388" y="188913"/>
            <a:ext cx="1655762"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sz="2400"/>
              <a:t>Çeviri Oluşturan Akış Ölçerler</a:t>
            </a:r>
          </a:p>
        </p:txBody>
      </p:sp>
      <p:grpSp>
        <p:nvGrpSpPr>
          <p:cNvPr id="22537" name="Group 9"/>
          <p:cNvGrpSpPr>
            <a:grpSpLocks/>
          </p:cNvGrpSpPr>
          <p:nvPr/>
        </p:nvGrpSpPr>
        <p:grpSpPr bwMode="auto">
          <a:xfrm>
            <a:off x="3455988" y="44450"/>
            <a:ext cx="3267075" cy="2520950"/>
            <a:chOff x="1851" y="1366"/>
            <a:chExt cx="2058" cy="1588"/>
          </a:xfrm>
        </p:grpSpPr>
        <p:pic>
          <p:nvPicPr>
            <p:cNvPr id="22533"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51" y="1664"/>
              <a:ext cx="2058" cy="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534" name="Text Box 6"/>
            <p:cNvSpPr txBox="1">
              <a:spLocks noChangeArrowheads="1"/>
            </p:cNvSpPr>
            <p:nvPr/>
          </p:nvSpPr>
          <p:spPr bwMode="auto">
            <a:xfrm>
              <a:off x="2018" y="1366"/>
              <a:ext cx="749" cy="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tr-TR" sz="1400">
                  <a:latin typeface="Arial Narrow" panose="020B0606020202030204" pitchFamily="34" charset="0"/>
                </a:rPr>
                <a:t>Küt cisim (engel)</a:t>
              </a:r>
            </a:p>
          </p:txBody>
        </p:sp>
        <p:sp>
          <p:nvSpPr>
            <p:cNvPr id="22535" name="Text Box 7"/>
            <p:cNvSpPr txBox="1">
              <a:spLocks noChangeArrowheads="1"/>
            </p:cNvSpPr>
            <p:nvPr/>
          </p:nvSpPr>
          <p:spPr bwMode="auto">
            <a:xfrm>
              <a:off x="2835" y="1380"/>
              <a:ext cx="749" cy="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tr-TR" sz="1400">
                  <a:latin typeface="Arial Narrow" panose="020B0606020202030204" pitchFamily="34" charset="0"/>
                </a:rPr>
                <a:t>Alan dönüştürücü</a:t>
              </a:r>
            </a:p>
          </p:txBody>
        </p:sp>
        <p:sp>
          <p:nvSpPr>
            <p:cNvPr id="22536" name="Text Box 8"/>
            <p:cNvSpPr txBox="1">
              <a:spLocks noChangeArrowheads="1"/>
            </p:cNvSpPr>
            <p:nvPr/>
          </p:nvSpPr>
          <p:spPr bwMode="auto">
            <a:xfrm>
              <a:off x="2835" y="2628"/>
              <a:ext cx="749" cy="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tr-TR" sz="1400">
                  <a:latin typeface="Arial Narrow" panose="020B0606020202030204" pitchFamily="34" charset="0"/>
                </a:rPr>
                <a:t>İleten dönüştürücü</a:t>
              </a:r>
            </a:p>
          </p:txBody>
        </p:sp>
      </p:grpSp>
      <p:sp>
        <p:nvSpPr>
          <p:cNvPr id="22538" name="Text Box 10"/>
          <p:cNvSpPr txBox="1">
            <a:spLocks noChangeArrowheads="1"/>
          </p:cNvSpPr>
          <p:nvPr/>
        </p:nvSpPr>
        <p:spPr bwMode="auto">
          <a:xfrm>
            <a:off x="142875" y="2608263"/>
            <a:ext cx="8893175" cy="3525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a:t>Akış içerisindeki bir engelden sonra akışta dönümler meydana gelir ve akışın bir miktar ilerisine kadar engelin etkisi hissedilir. Engelden sonra oluşan bu çeviri döküntüleri periyodiktir ve dökülme frekansı ortalama akış hızı ile doğru orantılı olduğu gözlemlenmiştir. Bu dökülme frekansını ölçmek suretiyle debi ölçümü gerçekleştiren akış ölçüm cihazlarına </a:t>
            </a:r>
            <a:r>
              <a:rPr lang="tr-TR" i="1"/>
              <a:t>çeviri oluşturan akış ölçer</a:t>
            </a:r>
            <a:r>
              <a:rPr lang="tr-TR"/>
              <a:t>ler denir.</a:t>
            </a:r>
          </a:p>
          <a:p>
            <a:pPr>
              <a:spcBef>
                <a:spcPct val="50000"/>
              </a:spcBef>
            </a:pPr>
            <a:r>
              <a:rPr lang="tr-TR"/>
              <a:t>Küt bir engelden sonra akışın az ilerisine yerleştirilmiş detektör çevrinin desenindeki değişiklikleri görüntüler ve darbe (pals) halinde sinyal gönderir. Bir elektronik devre aldığı bu sinyallerden akış hızı veya debiyi hesaplamak için bu frekans bilgilerini kullanır. (</a:t>
            </a:r>
            <a:r>
              <a:rPr lang="en-US" i="1">
                <a:cs typeface="Arial" panose="020B0604020202020204" pitchFamily="34" charset="0"/>
              </a:rPr>
              <a:t>ƒ</a:t>
            </a:r>
            <a:r>
              <a:rPr lang="tr-TR" i="1" baseline="-25000">
                <a:cs typeface="Arial" panose="020B0604020202020204" pitchFamily="34" charset="0"/>
              </a:rPr>
              <a:t>K</a:t>
            </a:r>
            <a:r>
              <a:rPr lang="tr-TR" i="1">
                <a:cs typeface="Arial" panose="020B0604020202020204" pitchFamily="34" charset="0"/>
              </a:rPr>
              <a:t>d/V=St (sbt.) Strouhal sayısı</a:t>
            </a:r>
            <a:r>
              <a:rPr lang="tr-TR">
                <a:cs typeface="Arial" panose="020B0604020202020204" pitchFamily="34" charset="0"/>
              </a:rPr>
              <a:t>). Re sayısının geniş bir aralığında(10</a:t>
            </a:r>
            <a:r>
              <a:rPr lang="tr-TR" baseline="30000">
                <a:cs typeface="Arial" panose="020B0604020202020204" pitchFamily="34" charset="0"/>
              </a:rPr>
              <a:t>4</a:t>
            </a:r>
            <a:r>
              <a:rPr lang="tr-TR">
                <a:cs typeface="Arial" panose="020B0604020202020204" pitchFamily="34" charset="0"/>
              </a:rPr>
              <a:t>-10</a:t>
            </a:r>
            <a:r>
              <a:rPr lang="tr-TR" baseline="30000">
                <a:cs typeface="Arial" panose="020B0604020202020204" pitchFamily="34" charset="0"/>
              </a:rPr>
              <a:t>7</a:t>
            </a:r>
            <a:r>
              <a:rPr lang="tr-TR">
                <a:cs typeface="Arial" panose="020B0604020202020204" pitchFamily="34" charset="0"/>
              </a:rPr>
              <a:t>) çevri dökülme frekansı ortalama hızla doğru orantılıdır, güvenli ve yüksek doğrulukla çalışır. Ancak akışı engellemesinden dolayı önemli miktarda yük kaybına neden olurlar.</a:t>
            </a:r>
            <a:endParaRPr lang="en-US" i="1">
              <a:cs typeface="Arial" panose="020B0604020202020204" pitchFamily="34" charset="0"/>
            </a:endParaRPr>
          </a:p>
        </p:txBody>
      </p:sp>
    </p:spTree>
    <p:extLst>
      <p:ext uri="{BB962C8B-B14F-4D97-AF65-F5344CB8AC3E}">
        <p14:creationId xmlns:p14="http://schemas.microsoft.com/office/powerpoint/2010/main" val="173545070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Text Box 4"/>
          <p:cNvSpPr txBox="1">
            <a:spLocks noChangeArrowheads="1"/>
          </p:cNvSpPr>
          <p:nvPr/>
        </p:nvSpPr>
        <p:spPr bwMode="auto">
          <a:xfrm>
            <a:off x="179388" y="188913"/>
            <a:ext cx="5292725"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sz="2400"/>
              <a:t>Termal  (Sıcak-Tel  veya Sıcak-Film) Anemometreler</a:t>
            </a:r>
          </a:p>
        </p:txBody>
      </p:sp>
      <p:grpSp>
        <p:nvGrpSpPr>
          <p:cNvPr id="23562" name="Group 10"/>
          <p:cNvGrpSpPr>
            <a:grpSpLocks/>
          </p:cNvGrpSpPr>
          <p:nvPr/>
        </p:nvGrpSpPr>
        <p:grpSpPr bwMode="auto">
          <a:xfrm>
            <a:off x="6048375" y="247650"/>
            <a:ext cx="2987675" cy="2895600"/>
            <a:chOff x="1769" y="1431"/>
            <a:chExt cx="1882" cy="1824"/>
          </a:xfrm>
        </p:grpSpPr>
        <p:pic>
          <p:nvPicPr>
            <p:cNvPr id="23557"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08" y="1431"/>
              <a:ext cx="1543" cy="14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558" name="Text Box 6"/>
            <p:cNvSpPr txBox="1">
              <a:spLocks noChangeArrowheads="1"/>
            </p:cNvSpPr>
            <p:nvPr/>
          </p:nvSpPr>
          <p:spPr bwMode="auto">
            <a:xfrm>
              <a:off x="2177" y="1516"/>
              <a:ext cx="431" cy="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sz="1400">
                  <a:latin typeface="Arial Narrow" panose="020B0606020202030204" pitchFamily="34" charset="0"/>
                </a:rPr>
                <a:t>Elektrik akımı </a:t>
              </a:r>
              <a:r>
                <a:rPr lang="tr-TR" sz="1400" i="1">
                  <a:latin typeface="Times New Roman" panose="02020603050405020304" pitchFamily="18" charset="0"/>
                </a:rPr>
                <a:t>I</a:t>
              </a:r>
              <a:endParaRPr lang="tr-TR" sz="1400">
                <a:latin typeface="Times New Roman" panose="02020603050405020304" pitchFamily="18" charset="0"/>
              </a:endParaRPr>
            </a:p>
          </p:txBody>
        </p:sp>
        <p:sp>
          <p:nvSpPr>
            <p:cNvPr id="23559" name="Text Box 7"/>
            <p:cNvSpPr txBox="1">
              <a:spLocks noChangeArrowheads="1"/>
            </p:cNvSpPr>
            <p:nvPr/>
          </p:nvSpPr>
          <p:spPr bwMode="auto">
            <a:xfrm>
              <a:off x="1814" y="2319"/>
              <a:ext cx="431" cy="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sz="1400">
                  <a:latin typeface="Arial Narrow" panose="020B0606020202030204" pitchFamily="34" charset="0"/>
                </a:rPr>
                <a:t>Akış hızı </a:t>
              </a:r>
              <a:r>
                <a:rPr lang="tr-TR" sz="1400" i="1">
                  <a:latin typeface="Arial Narrow" panose="020B0606020202030204" pitchFamily="34" charset="0"/>
                </a:rPr>
                <a:t>V</a:t>
              </a:r>
              <a:endParaRPr lang="tr-TR" sz="1400">
                <a:latin typeface="Times New Roman" panose="02020603050405020304" pitchFamily="18" charset="0"/>
              </a:endParaRPr>
            </a:p>
          </p:txBody>
        </p:sp>
        <p:sp>
          <p:nvSpPr>
            <p:cNvPr id="23560" name="Text Box 8"/>
            <p:cNvSpPr txBox="1">
              <a:spLocks noChangeArrowheads="1"/>
            </p:cNvSpPr>
            <p:nvPr/>
          </p:nvSpPr>
          <p:spPr bwMode="auto">
            <a:xfrm>
              <a:off x="2948" y="2558"/>
              <a:ext cx="590"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sz="1400">
                  <a:latin typeface="Arial Narrow" panose="020B0606020202030204" pitchFamily="34" charset="0"/>
                </a:rPr>
                <a:t>Tel destek</a:t>
              </a:r>
              <a:endParaRPr lang="tr-TR" sz="1400">
                <a:latin typeface="Times New Roman" panose="02020603050405020304" pitchFamily="18" charset="0"/>
              </a:endParaRPr>
            </a:p>
          </p:txBody>
        </p:sp>
        <p:sp>
          <p:nvSpPr>
            <p:cNvPr id="23561" name="Text Box 9"/>
            <p:cNvSpPr txBox="1">
              <a:spLocks noChangeArrowheads="1"/>
            </p:cNvSpPr>
            <p:nvPr/>
          </p:nvSpPr>
          <p:spPr bwMode="auto">
            <a:xfrm>
              <a:off x="1769" y="2795"/>
              <a:ext cx="1134" cy="4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sz="1400">
                  <a:latin typeface="Arial Narrow" panose="020B0606020202030204" pitchFamily="34" charset="0"/>
                </a:rPr>
                <a:t>Sensör (5 </a:t>
              </a:r>
              <a:r>
                <a:rPr lang="el-GR" sz="1400">
                  <a:latin typeface="Arial Narrow" panose="020B0606020202030204" pitchFamily="34" charset="0"/>
                </a:rPr>
                <a:t>μ</a:t>
              </a:r>
              <a:r>
                <a:rPr lang="tr-TR" sz="1400">
                  <a:latin typeface="Arial Narrow" panose="020B0606020202030204" pitchFamily="34" charset="0"/>
                </a:rPr>
                <a:t>m çapında ve yaklaşık olarak 1 mm uzunluğunda ince tel)</a:t>
              </a:r>
              <a:endParaRPr lang="el-GR" sz="1400">
                <a:latin typeface="Arial Narrow" panose="020B0606020202030204" pitchFamily="34" charset="0"/>
              </a:endParaRPr>
            </a:p>
          </p:txBody>
        </p:sp>
      </p:grpSp>
      <p:sp>
        <p:nvSpPr>
          <p:cNvPr id="23563" name="Text Box 11"/>
          <p:cNvSpPr txBox="1">
            <a:spLocks noChangeArrowheads="1"/>
          </p:cNvSpPr>
          <p:nvPr/>
        </p:nvSpPr>
        <p:spPr bwMode="auto">
          <a:xfrm>
            <a:off x="107950" y="1112838"/>
            <a:ext cx="5976938" cy="2152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a:t>Termal anemometreler elektrikle ısıtılan bir sensöre sahiptir ve akış hızını ölçmek için termal etkiyi kullanır.</a:t>
            </a:r>
          </a:p>
          <a:p>
            <a:pPr>
              <a:spcBef>
                <a:spcPct val="50000"/>
              </a:spcBef>
            </a:pPr>
            <a:r>
              <a:rPr lang="tr-TR"/>
              <a:t>Boyutları küçük olduğundan akışı fazla bozmadan yerel ve anlık hızı ölçmek için kullanılabilir. Zaman bağlı çözünürlükleri saniyede binler mertebesinde olduğundan türbülanslı akıştaki çalkantıların ayrıntılarını araştırmak için kullanılabilirler.</a:t>
            </a:r>
          </a:p>
        </p:txBody>
      </p:sp>
      <p:sp>
        <p:nvSpPr>
          <p:cNvPr id="23564" name="Text Box 12"/>
          <p:cNvSpPr txBox="1">
            <a:spLocks noChangeArrowheads="1"/>
          </p:cNvSpPr>
          <p:nvPr/>
        </p:nvSpPr>
        <p:spPr bwMode="auto">
          <a:xfrm>
            <a:off x="107950" y="3560763"/>
            <a:ext cx="8928100" cy="173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a:t>Eğer sensör tel ise </a:t>
            </a:r>
            <a:r>
              <a:rPr lang="tr-TR" i="1"/>
              <a:t>sıcak-tel anemometresi</a:t>
            </a:r>
            <a:r>
              <a:rPr lang="tr-TR"/>
              <a:t> ince metal film ise </a:t>
            </a:r>
            <a:r>
              <a:rPr lang="tr-TR" i="1"/>
              <a:t>sıcak-film anemometresi</a:t>
            </a:r>
            <a:r>
              <a:rPr lang="tr-TR"/>
              <a:t> adını alır. Sensör malzemesi çoğunlukla platin, tungsten veya platin-iridyum alaşımlarından yapılmıştır. Sensör çok narin olduğundan tanecik içeren akışkanlar ve yüksek hızlarda kopabilir. O zaman sıcak film anemometresi tercih edilmesi gerekir ancak büyüdükçe frekans cevabı önemli ölçüde azalır, akışı daha fazla bozar ve türbülansın ince ayrıntılarını araştırmak için uygun olmaz.</a:t>
            </a:r>
          </a:p>
        </p:txBody>
      </p:sp>
    </p:spTree>
    <p:extLst>
      <p:ext uri="{BB962C8B-B14F-4D97-AF65-F5344CB8AC3E}">
        <p14:creationId xmlns:p14="http://schemas.microsoft.com/office/powerpoint/2010/main" val="8453546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Text Box 4"/>
          <p:cNvSpPr txBox="1">
            <a:spLocks noChangeArrowheads="1"/>
          </p:cNvSpPr>
          <p:nvPr/>
        </p:nvSpPr>
        <p:spPr bwMode="auto">
          <a:xfrm>
            <a:off x="179388" y="188913"/>
            <a:ext cx="5292725"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sz="2400"/>
              <a:t>Termal  (Sıcak-Tel  veya Sıcak-Film) Anemometreler</a:t>
            </a:r>
          </a:p>
        </p:txBody>
      </p:sp>
      <p:pic>
        <p:nvPicPr>
          <p:cNvPr id="24581"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650" y="3536950"/>
            <a:ext cx="7694613" cy="2511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582" name="Text Box 6"/>
          <p:cNvSpPr txBox="1">
            <a:spLocks noChangeArrowheads="1"/>
          </p:cNvSpPr>
          <p:nvPr/>
        </p:nvSpPr>
        <p:spPr bwMode="auto">
          <a:xfrm>
            <a:off x="144463" y="1257300"/>
            <a:ext cx="8928100" cy="173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a:t>En yaygın olanı </a:t>
            </a:r>
            <a:r>
              <a:rPr lang="tr-TR" i="1"/>
              <a:t>sabit-sıcaklıklı anemometre (Constant-temperature anemometer, CTA)</a:t>
            </a:r>
            <a:r>
              <a:rPr lang="tr-TR"/>
              <a:t>’larda sensör belli bir sıcaklığa (</a:t>
            </a:r>
            <a:r>
              <a:rPr lang="en-US">
                <a:cs typeface="Arial" panose="020B0604020202020204" pitchFamily="34" charset="0"/>
              </a:rPr>
              <a:t>~</a:t>
            </a:r>
            <a:r>
              <a:rPr lang="tr-TR">
                <a:cs typeface="Arial" panose="020B0604020202020204" pitchFamily="34" charset="0"/>
              </a:rPr>
              <a:t>200</a:t>
            </a:r>
            <a:r>
              <a:rPr lang="en-US">
                <a:cs typeface="Arial" panose="020B0604020202020204" pitchFamily="34" charset="0"/>
              </a:rPr>
              <a:t>˚</a:t>
            </a:r>
            <a:r>
              <a:rPr lang="tr-TR">
                <a:cs typeface="Arial" panose="020B0604020202020204" pitchFamily="34" charset="0"/>
              </a:rPr>
              <a:t>C) kadar elektrikle ısıtılır. Sensör kendisini çevreleyen akışkana ısısını verdikçe soğumaya başlar, ancak bie lektronik kontrol devresi sıcaklığı sabit tutmak için elektrik gerilimini değiştirir. Akış hızının değişmesi ile gerilim arasında sıkı bir ilişki vardır ve sensörden geçen elektrik akımını ölçerek akış hızı bulunabilir.</a:t>
            </a:r>
            <a:endParaRPr lang="en-US">
              <a:cs typeface="Arial" panose="020B0604020202020204" pitchFamily="34" charset="0"/>
            </a:endParaRPr>
          </a:p>
        </p:txBody>
      </p:sp>
    </p:spTree>
    <p:extLst>
      <p:ext uri="{BB962C8B-B14F-4D97-AF65-F5344CB8AC3E}">
        <p14:creationId xmlns:p14="http://schemas.microsoft.com/office/powerpoint/2010/main" val="28008081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Text Box 4"/>
          <p:cNvSpPr txBox="1">
            <a:spLocks noChangeArrowheads="1"/>
          </p:cNvSpPr>
          <p:nvPr/>
        </p:nvSpPr>
        <p:spPr bwMode="auto">
          <a:xfrm>
            <a:off x="179388" y="188913"/>
            <a:ext cx="5292725"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sz="2400"/>
              <a:t>Termal  (Sıcak-Tel  veya Sıcak-Film) Anemometreler</a:t>
            </a:r>
          </a:p>
        </p:txBody>
      </p:sp>
      <p:sp>
        <p:nvSpPr>
          <p:cNvPr id="25605" name="Text Box 5"/>
          <p:cNvSpPr txBox="1">
            <a:spLocks noChangeArrowheads="1"/>
          </p:cNvSpPr>
          <p:nvPr/>
        </p:nvSpPr>
        <p:spPr bwMode="auto">
          <a:xfrm>
            <a:off x="144463" y="3302000"/>
            <a:ext cx="8928100" cy="1603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a:t>Bunlarda iki veya üç sensörlü prob kullanarak aynı anda iki veya üç boyutlu hız bileşenlerini ölçmek için kullanılabilir (Şekil-a, b ve c).</a:t>
            </a:r>
          </a:p>
          <a:p>
            <a:pPr>
              <a:spcBef>
                <a:spcPct val="50000"/>
              </a:spcBef>
            </a:pPr>
            <a:r>
              <a:rPr lang="tr-TR"/>
              <a:t>Probları seçerken akışkandaki kirleticilerin türüne ve seviyesine, ölçülmesi gereken hız bileşenlerinin sayısına, gerekli konum ve zaman çözünürlüğüne ve ölçüm yerine dikkat edilmelidir.</a:t>
            </a:r>
            <a:endParaRPr lang="en-US">
              <a:cs typeface="Arial" panose="020B0604020202020204" pitchFamily="34" charset="0"/>
            </a:endParaRPr>
          </a:p>
        </p:txBody>
      </p:sp>
      <p:pic>
        <p:nvPicPr>
          <p:cNvPr id="25606"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7138" y="4868863"/>
            <a:ext cx="6688137" cy="1692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5607" name="Group 7"/>
          <p:cNvGrpSpPr>
            <a:grpSpLocks/>
          </p:cNvGrpSpPr>
          <p:nvPr/>
        </p:nvGrpSpPr>
        <p:grpSpPr bwMode="auto">
          <a:xfrm>
            <a:off x="5724525" y="152400"/>
            <a:ext cx="2987675" cy="2895600"/>
            <a:chOff x="1769" y="1431"/>
            <a:chExt cx="1882" cy="1824"/>
          </a:xfrm>
        </p:grpSpPr>
        <p:pic>
          <p:nvPicPr>
            <p:cNvPr id="25608"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08" y="1431"/>
              <a:ext cx="1543" cy="14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609" name="Text Box 9"/>
            <p:cNvSpPr txBox="1">
              <a:spLocks noChangeArrowheads="1"/>
            </p:cNvSpPr>
            <p:nvPr/>
          </p:nvSpPr>
          <p:spPr bwMode="auto">
            <a:xfrm>
              <a:off x="2177" y="1516"/>
              <a:ext cx="431" cy="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sz="1400">
                  <a:latin typeface="Arial Narrow" panose="020B0606020202030204" pitchFamily="34" charset="0"/>
                </a:rPr>
                <a:t>Elektrik akımı </a:t>
              </a:r>
              <a:r>
                <a:rPr lang="tr-TR" sz="1400" i="1">
                  <a:latin typeface="Times New Roman" panose="02020603050405020304" pitchFamily="18" charset="0"/>
                </a:rPr>
                <a:t>I</a:t>
              </a:r>
              <a:endParaRPr lang="tr-TR" sz="1400">
                <a:latin typeface="Times New Roman" panose="02020603050405020304" pitchFamily="18" charset="0"/>
              </a:endParaRPr>
            </a:p>
          </p:txBody>
        </p:sp>
        <p:sp>
          <p:nvSpPr>
            <p:cNvPr id="25610" name="Text Box 10"/>
            <p:cNvSpPr txBox="1">
              <a:spLocks noChangeArrowheads="1"/>
            </p:cNvSpPr>
            <p:nvPr/>
          </p:nvSpPr>
          <p:spPr bwMode="auto">
            <a:xfrm>
              <a:off x="1814" y="2319"/>
              <a:ext cx="431" cy="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sz="1400">
                  <a:latin typeface="Arial Narrow" panose="020B0606020202030204" pitchFamily="34" charset="0"/>
                </a:rPr>
                <a:t>Akış hızı </a:t>
              </a:r>
              <a:r>
                <a:rPr lang="tr-TR" sz="1400" i="1">
                  <a:latin typeface="Arial Narrow" panose="020B0606020202030204" pitchFamily="34" charset="0"/>
                </a:rPr>
                <a:t>V</a:t>
              </a:r>
              <a:endParaRPr lang="tr-TR" sz="1400">
                <a:latin typeface="Times New Roman" panose="02020603050405020304" pitchFamily="18" charset="0"/>
              </a:endParaRPr>
            </a:p>
          </p:txBody>
        </p:sp>
        <p:sp>
          <p:nvSpPr>
            <p:cNvPr id="25611" name="Text Box 11"/>
            <p:cNvSpPr txBox="1">
              <a:spLocks noChangeArrowheads="1"/>
            </p:cNvSpPr>
            <p:nvPr/>
          </p:nvSpPr>
          <p:spPr bwMode="auto">
            <a:xfrm>
              <a:off x="2948" y="2558"/>
              <a:ext cx="590"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sz="1400">
                  <a:latin typeface="Arial Narrow" panose="020B0606020202030204" pitchFamily="34" charset="0"/>
                </a:rPr>
                <a:t>Tel destek</a:t>
              </a:r>
              <a:endParaRPr lang="tr-TR" sz="1400">
                <a:latin typeface="Times New Roman" panose="02020603050405020304" pitchFamily="18" charset="0"/>
              </a:endParaRPr>
            </a:p>
          </p:txBody>
        </p:sp>
        <p:sp>
          <p:nvSpPr>
            <p:cNvPr id="25612" name="Text Box 12"/>
            <p:cNvSpPr txBox="1">
              <a:spLocks noChangeArrowheads="1"/>
            </p:cNvSpPr>
            <p:nvPr/>
          </p:nvSpPr>
          <p:spPr bwMode="auto">
            <a:xfrm>
              <a:off x="1769" y="2795"/>
              <a:ext cx="1134" cy="4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sz="1400">
                  <a:latin typeface="Arial Narrow" panose="020B0606020202030204" pitchFamily="34" charset="0"/>
                </a:rPr>
                <a:t>Sensör (5 </a:t>
              </a:r>
              <a:r>
                <a:rPr lang="el-GR" sz="1400">
                  <a:latin typeface="Arial Narrow" panose="020B0606020202030204" pitchFamily="34" charset="0"/>
                </a:rPr>
                <a:t>μ</a:t>
              </a:r>
              <a:r>
                <a:rPr lang="tr-TR" sz="1400">
                  <a:latin typeface="Arial Narrow" panose="020B0606020202030204" pitchFamily="34" charset="0"/>
                </a:rPr>
                <a:t>m çapında ve yaklaşık olarak 1 mm uzunluğunda ince tel)</a:t>
              </a:r>
              <a:endParaRPr lang="el-GR" sz="1400">
                <a:latin typeface="Arial Narrow" panose="020B0606020202030204" pitchFamily="34" charset="0"/>
              </a:endParaRPr>
            </a:p>
          </p:txBody>
        </p:sp>
      </p:grpSp>
      <p:sp>
        <p:nvSpPr>
          <p:cNvPr id="25614" name="Text Box 14"/>
          <p:cNvSpPr txBox="1">
            <a:spLocks noChangeArrowheads="1"/>
          </p:cNvSpPr>
          <p:nvPr/>
        </p:nvSpPr>
        <p:spPr bwMode="auto">
          <a:xfrm>
            <a:off x="215900" y="1341438"/>
            <a:ext cx="5364163"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a:t>Sıcak tel anemometrelerindeki tel, anemometrenin elektronik devresine bağlantılı olan probun gövdesindeki iğne şekilli çatal dişlere nokta kaynağı ile kaynak edilmiştir (Yandaki şekil)</a:t>
            </a:r>
          </a:p>
        </p:txBody>
      </p:sp>
    </p:spTree>
    <p:extLst>
      <p:ext uri="{BB962C8B-B14F-4D97-AF65-F5344CB8AC3E}">
        <p14:creationId xmlns:p14="http://schemas.microsoft.com/office/powerpoint/2010/main" val="39825958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Text Box 4"/>
          <p:cNvSpPr txBox="1">
            <a:spLocks noChangeArrowheads="1"/>
          </p:cNvSpPr>
          <p:nvPr/>
        </p:nvSpPr>
        <p:spPr bwMode="auto">
          <a:xfrm>
            <a:off x="179388" y="188913"/>
            <a:ext cx="1655762"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sz="2400"/>
              <a:t>Lazer Doppler Hız Ölçümü</a:t>
            </a:r>
          </a:p>
        </p:txBody>
      </p:sp>
      <p:sp>
        <p:nvSpPr>
          <p:cNvPr id="26629" name="Text Box 5"/>
          <p:cNvSpPr txBox="1">
            <a:spLocks noChangeArrowheads="1"/>
          </p:cNvSpPr>
          <p:nvPr/>
        </p:nvSpPr>
        <p:spPr bwMode="auto">
          <a:xfrm>
            <a:off x="1835150" y="188913"/>
            <a:ext cx="7165975" cy="173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i="1"/>
              <a:t>Lazerli hız ölçümü (LV)</a:t>
            </a:r>
            <a:r>
              <a:rPr lang="tr-TR"/>
              <a:t> veya </a:t>
            </a:r>
            <a:r>
              <a:rPr lang="tr-TR" i="1"/>
              <a:t>Lazer Doppler anemometresi (LDA)</a:t>
            </a:r>
            <a:r>
              <a:rPr lang="tr-TR"/>
              <a:t> adı da verilen </a:t>
            </a:r>
            <a:r>
              <a:rPr lang="tr-TR" i="1"/>
              <a:t>Lazer Doppler Hız ölçümü (LDV)</a:t>
            </a:r>
            <a:r>
              <a:rPr lang="tr-TR"/>
              <a:t>, istenilen noktada akışı bozmadan akış hızını ölçmek için optik bir yöntemdir. LDV’de akışa yerleştirilen problar yoktur dolayısıyla harici bir yöntemdir. Türbülans çalkantıları da dahil yerel olarak akış ayrıntıları hakkında inceleme yapmak için ve akış alanı boyunca hareket ettirilerek de kullanılabilir.</a:t>
            </a:r>
            <a:endParaRPr lang="tr-TR" i="1"/>
          </a:p>
        </p:txBody>
      </p:sp>
      <p:sp>
        <p:nvSpPr>
          <p:cNvPr id="26630" name="Text Box 6"/>
          <p:cNvSpPr txBox="1">
            <a:spLocks noChangeArrowheads="1"/>
          </p:cNvSpPr>
          <p:nvPr/>
        </p:nvSpPr>
        <p:spPr bwMode="auto">
          <a:xfrm>
            <a:off x="107950" y="2024063"/>
            <a:ext cx="8928100" cy="2152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a:t>Ancak çok pahalı düzeneklerdir ve akış içerisinde hedeflenen nokta arasında yeteri derecede saydamlığa ihtiyaç vardır.</a:t>
            </a:r>
          </a:p>
          <a:p>
            <a:pPr>
              <a:spcBef>
                <a:spcPct val="50000"/>
              </a:spcBef>
            </a:pPr>
            <a:r>
              <a:rPr lang="tr-TR"/>
              <a:t>LDV’nin çalışma ilkes; birbirleriyle hayli uyumlu ve tek renkli (monokromatik, bütün dalgalar aynı fazda ve aynı dalga boyundadır) ışık ışını bir hedefe gönderme, hedef alandaki küçük parçacıklardan yansıyan ışığı toplama, Doppler etkisiyle yansıyan ışınımın frekansındaki değişimi belirleme ve bu frekans kaymasını hedef alandaki akışkanın akış hızı ile ilişkilendirme esasına dayanır.</a:t>
            </a:r>
          </a:p>
        </p:txBody>
      </p:sp>
      <p:pic>
        <p:nvPicPr>
          <p:cNvPr id="26632"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538" y="4297363"/>
            <a:ext cx="8456612" cy="2516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678803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3" name="Text Box 5"/>
          <p:cNvSpPr txBox="1">
            <a:spLocks noChangeArrowheads="1"/>
          </p:cNvSpPr>
          <p:nvPr/>
        </p:nvSpPr>
        <p:spPr bwMode="auto">
          <a:xfrm>
            <a:off x="179388" y="188913"/>
            <a:ext cx="1655762"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sz="2400"/>
              <a:t>Lazer Doppler Hız Ölçümü</a:t>
            </a:r>
          </a:p>
        </p:txBody>
      </p:sp>
      <p:grpSp>
        <p:nvGrpSpPr>
          <p:cNvPr id="27662" name="Group 14"/>
          <p:cNvGrpSpPr>
            <a:grpSpLocks/>
          </p:cNvGrpSpPr>
          <p:nvPr/>
        </p:nvGrpSpPr>
        <p:grpSpPr bwMode="auto">
          <a:xfrm>
            <a:off x="863600" y="3860800"/>
            <a:ext cx="7307263" cy="2749550"/>
            <a:chOff x="499" y="2432"/>
            <a:chExt cx="4603" cy="1732"/>
          </a:xfrm>
        </p:grpSpPr>
        <p:pic>
          <p:nvPicPr>
            <p:cNvPr id="2765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9" y="2455"/>
              <a:ext cx="4603" cy="1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654" name="Text Box 6"/>
            <p:cNvSpPr txBox="1">
              <a:spLocks noChangeArrowheads="1"/>
            </p:cNvSpPr>
            <p:nvPr/>
          </p:nvSpPr>
          <p:spPr bwMode="auto">
            <a:xfrm>
              <a:off x="521" y="3238"/>
              <a:ext cx="386"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sz="1400">
                  <a:latin typeface="Times New Roman" panose="02020603050405020304" pitchFamily="18" charset="0"/>
                </a:rPr>
                <a:t>Lazer</a:t>
              </a:r>
            </a:p>
          </p:txBody>
        </p:sp>
        <p:sp>
          <p:nvSpPr>
            <p:cNvPr id="27655" name="Text Box 7"/>
            <p:cNvSpPr txBox="1">
              <a:spLocks noChangeArrowheads="1"/>
            </p:cNvSpPr>
            <p:nvPr/>
          </p:nvSpPr>
          <p:spPr bwMode="auto">
            <a:xfrm>
              <a:off x="1111" y="2954"/>
              <a:ext cx="862"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sz="1400">
                  <a:latin typeface="Times New Roman" panose="02020603050405020304" pitchFamily="18" charset="0"/>
                </a:rPr>
                <a:t>Işın dallandırıcı</a:t>
              </a:r>
            </a:p>
          </p:txBody>
        </p:sp>
        <p:sp>
          <p:nvSpPr>
            <p:cNvPr id="27656" name="Text Box 8"/>
            <p:cNvSpPr txBox="1">
              <a:spLocks noChangeArrowheads="1"/>
            </p:cNvSpPr>
            <p:nvPr/>
          </p:nvSpPr>
          <p:spPr bwMode="auto">
            <a:xfrm>
              <a:off x="884" y="3748"/>
              <a:ext cx="386"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sz="1400">
                  <a:latin typeface="Times New Roman" panose="02020603050405020304" pitchFamily="18" charset="0"/>
                </a:rPr>
                <a:t>Ayna</a:t>
              </a:r>
            </a:p>
          </p:txBody>
        </p:sp>
        <p:sp>
          <p:nvSpPr>
            <p:cNvPr id="27657" name="Text Box 9"/>
            <p:cNvSpPr txBox="1">
              <a:spLocks noChangeArrowheads="1"/>
            </p:cNvSpPr>
            <p:nvPr/>
          </p:nvSpPr>
          <p:spPr bwMode="auto">
            <a:xfrm>
              <a:off x="1678" y="3838"/>
              <a:ext cx="476" cy="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sz="1400">
                  <a:latin typeface="Times New Roman" panose="02020603050405020304" pitchFamily="18" charset="0"/>
                </a:rPr>
                <a:t>Bragg hücresi</a:t>
              </a:r>
            </a:p>
          </p:txBody>
        </p:sp>
        <p:sp>
          <p:nvSpPr>
            <p:cNvPr id="27658" name="Text Box 10"/>
            <p:cNvSpPr txBox="1">
              <a:spLocks noChangeArrowheads="1"/>
            </p:cNvSpPr>
            <p:nvPr/>
          </p:nvSpPr>
          <p:spPr bwMode="auto">
            <a:xfrm>
              <a:off x="2086" y="2954"/>
              <a:ext cx="998"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sz="1400">
                  <a:latin typeface="Times New Roman" panose="02020603050405020304" pitchFamily="18" charset="0"/>
                </a:rPr>
                <a:t>Gönderici mercek</a:t>
              </a:r>
            </a:p>
          </p:txBody>
        </p:sp>
        <p:sp>
          <p:nvSpPr>
            <p:cNvPr id="27659" name="Text Box 11"/>
            <p:cNvSpPr txBox="1">
              <a:spLocks noChangeArrowheads="1"/>
            </p:cNvSpPr>
            <p:nvPr/>
          </p:nvSpPr>
          <p:spPr bwMode="auto">
            <a:xfrm>
              <a:off x="3537" y="2671"/>
              <a:ext cx="726"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sz="1400">
                  <a:latin typeface="Times New Roman" panose="02020603050405020304" pitchFamily="18" charset="0"/>
                </a:rPr>
                <a:t>Alıcı mercek</a:t>
              </a:r>
            </a:p>
          </p:txBody>
        </p:sp>
        <p:sp>
          <p:nvSpPr>
            <p:cNvPr id="27660" name="Text Box 12"/>
            <p:cNvSpPr txBox="1">
              <a:spLocks noChangeArrowheads="1"/>
            </p:cNvSpPr>
            <p:nvPr/>
          </p:nvSpPr>
          <p:spPr bwMode="auto">
            <a:xfrm>
              <a:off x="4082" y="2432"/>
              <a:ext cx="794"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sz="1400">
                  <a:latin typeface="Times New Roman" panose="02020603050405020304" pitchFamily="18" charset="0"/>
                </a:rPr>
                <a:t>Işık detektörü</a:t>
              </a:r>
            </a:p>
          </p:txBody>
        </p:sp>
        <p:sp>
          <p:nvSpPr>
            <p:cNvPr id="27661" name="Text Box 13"/>
            <p:cNvSpPr txBox="1">
              <a:spLocks noChangeArrowheads="1"/>
            </p:cNvSpPr>
            <p:nvPr/>
          </p:nvSpPr>
          <p:spPr bwMode="auto">
            <a:xfrm>
              <a:off x="3334" y="3521"/>
              <a:ext cx="476" cy="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sz="1400">
                  <a:latin typeface="Times New Roman" panose="02020603050405020304" pitchFamily="18" charset="0"/>
                </a:rPr>
                <a:t>Ölçüm hacmi</a:t>
              </a:r>
            </a:p>
          </p:txBody>
        </p:sp>
      </p:grpSp>
      <p:sp>
        <p:nvSpPr>
          <p:cNvPr id="27663" name="Text Box 15"/>
          <p:cNvSpPr txBox="1">
            <a:spLocks noChangeArrowheads="1"/>
          </p:cNvSpPr>
          <p:nvPr/>
        </p:nvSpPr>
        <p:spPr bwMode="auto">
          <a:xfrm>
            <a:off x="1835150" y="188913"/>
            <a:ext cx="7165975" cy="173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a:t>Şekilde tek hız bileşenini ölçen çift ışınlı temel LDV sistemi gösterilmiştir. Işık kaynağı olarak Lazer tercih edilir çünkü lazer ışınlarının uyumu ve odaklanması yüksektir. Lazer ışını önce </a:t>
            </a:r>
            <a:r>
              <a:rPr lang="tr-TR" i="1"/>
              <a:t>ışın dallandırıcı</a:t>
            </a:r>
            <a:r>
              <a:rPr lang="tr-TR"/>
              <a:t> ve yarı sıralı ayna ile eşit şiddette birbirine paralel iki ışına ayrılır. Her iki ışın daha sonra akıştaki (</a:t>
            </a:r>
            <a:r>
              <a:rPr lang="tr-TR" i="1"/>
              <a:t>hedef</a:t>
            </a:r>
            <a:r>
              <a:rPr lang="tr-TR"/>
              <a:t>) bir noktada ışınları toplayan yakınsak mercekten geçer. İki ışının kesiştiği küçük</a:t>
            </a:r>
          </a:p>
        </p:txBody>
      </p:sp>
      <p:sp>
        <p:nvSpPr>
          <p:cNvPr id="27664" name="Text Box 16"/>
          <p:cNvSpPr txBox="1">
            <a:spLocks noChangeArrowheads="1"/>
          </p:cNvSpPr>
          <p:nvPr/>
        </p:nvSpPr>
        <p:spPr bwMode="auto">
          <a:xfrm>
            <a:off x="107950" y="1852613"/>
            <a:ext cx="8928100" cy="173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a:t>akışkan hacmi hızın ölçüldüğü bölgedir ve buna </a:t>
            </a:r>
            <a:r>
              <a:rPr lang="tr-TR" i="1"/>
              <a:t>ölçüm hacmi</a:t>
            </a:r>
            <a:r>
              <a:rPr lang="tr-TR"/>
              <a:t> veya </a:t>
            </a:r>
            <a:r>
              <a:rPr lang="tr-TR" i="1"/>
              <a:t>odak hacmi</a:t>
            </a:r>
            <a:r>
              <a:rPr lang="tr-TR"/>
              <a:t> denir. Ölçüm hacmi elipsoide benzer olup genellikle çapı 0.1 mm ve uzunluğu 0.5 mm’dir. Lazer ışığı ölçüm hacminden geçen parçacıklar tarafından saçılıma uğratılır. Belirli yönde saçılan ışık, alıcı mercekler tarafından toplanır ve ışık şiddetindeki değişimleri gerilim sinyalindeki değişime dönüştüren ışık detektöründen geçirilir. Son olarak sinyal işlemcisi gerilim sinyalinin frekansını ve dolayısıyla akışın hızını bulur.</a:t>
            </a:r>
          </a:p>
        </p:txBody>
      </p:sp>
    </p:spTree>
    <p:extLst>
      <p:ext uri="{BB962C8B-B14F-4D97-AF65-F5344CB8AC3E}">
        <p14:creationId xmlns:p14="http://schemas.microsoft.com/office/powerpoint/2010/main" val="42830322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Text Box 4"/>
          <p:cNvSpPr txBox="1">
            <a:spLocks noChangeArrowheads="1"/>
          </p:cNvSpPr>
          <p:nvPr/>
        </p:nvSpPr>
        <p:spPr bwMode="auto">
          <a:xfrm>
            <a:off x="179388" y="188913"/>
            <a:ext cx="1655762"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sz="2400"/>
              <a:t>Lazer Doppler Hız Ölçümü</a:t>
            </a:r>
          </a:p>
        </p:txBody>
      </p:sp>
      <p:pic>
        <p:nvPicPr>
          <p:cNvPr id="28677"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950" y="3141663"/>
            <a:ext cx="3338513" cy="3600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678" name="Text Box 6"/>
          <p:cNvSpPr txBox="1">
            <a:spLocks noChangeArrowheads="1"/>
          </p:cNvSpPr>
          <p:nvPr/>
        </p:nvSpPr>
        <p:spPr bwMode="auto">
          <a:xfrm>
            <a:off x="1835150" y="152400"/>
            <a:ext cx="7165975" cy="2289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a:t>Şekilde, her iki ışın dalgası ölçüm hacminde etkileşime uğrar ve aynı fazda oldukları yerde aydınlık saçak meydana getirerek birbirini destekler, farklı fazda oldukları yerde ise karanlık saçak oluşturarak birbirlerini yok ederler. Aydınlık ve karanlık saçaklar, gelen iki lazer ışını arasındaki orta düzleme paralel çizgiler oluşturur. Saçakların dalga boyu olarak düşünülebilecek saçak çizgileri arasındaki </a:t>
            </a:r>
            <a:r>
              <a:rPr lang="tr-TR" i="1"/>
              <a:t>s</a:t>
            </a:r>
            <a:r>
              <a:rPr lang="tr-TR"/>
              <a:t> aralığı </a:t>
            </a:r>
            <a:r>
              <a:rPr lang="tr-TR" i="1"/>
              <a:t>s=</a:t>
            </a:r>
            <a:r>
              <a:rPr lang="el-GR" i="1">
                <a:cs typeface="Arial" panose="020B0604020202020204" pitchFamily="34" charset="0"/>
              </a:rPr>
              <a:t>λ</a:t>
            </a:r>
            <a:r>
              <a:rPr lang="tr-TR" i="1">
                <a:cs typeface="Arial" panose="020B0604020202020204" pitchFamily="34" charset="0"/>
              </a:rPr>
              <a:t>/</a:t>
            </a:r>
            <a:r>
              <a:rPr lang="tr-TR">
                <a:cs typeface="Arial" panose="020B0604020202020204" pitchFamily="34" charset="0"/>
              </a:rPr>
              <a:t>[</a:t>
            </a:r>
            <a:r>
              <a:rPr lang="tr-TR" i="1">
                <a:cs typeface="Arial" panose="020B0604020202020204" pitchFamily="34" charset="0"/>
              </a:rPr>
              <a:t>2sin</a:t>
            </a:r>
            <a:r>
              <a:rPr lang="tr-TR">
                <a:cs typeface="Arial" panose="020B0604020202020204" pitchFamily="34" charset="0"/>
              </a:rPr>
              <a:t>(</a:t>
            </a:r>
            <a:r>
              <a:rPr lang="el-GR" i="1">
                <a:cs typeface="Arial" panose="020B0604020202020204" pitchFamily="34" charset="0"/>
              </a:rPr>
              <a:t>α</a:t>
            </a:r>
            <a:r>
              <a:rPr lang="tr-TR" i="1">
                <a:cs typeface="Arial" panose="020B0604020202020204" pitchFamily="34" charset="0"/>
              </a:rPr>
              <a:t>/2</a:t>
            </a:r>
            <a:r>
              <a:rPr lang="tr-TR">
                <a:cs typeface="Arial" panose="020B0604020202020204" pitchFamily="34" charset="0"/>
              </a:rPr>
              <a:t>)] olduğu trigonometri kullanılarak çıkarılabilir. Bir parçacık bu saçaklardan </a:t>
            </a:r>
            <a:r>
              <a:rPr lang="tr-TR" i="1">
                <a:cs typeface="Arial" panose="020B0604020202020204" pitchFamily="34" charset="0"/>
              </a:rPr>
              <a:t>V</a:t>
            </a:r>
            <a:r>
              <a:rPr lang="tr-TR">
                <a:cs typeface="Arial" panose="020B0604020202020204" pitchFamily="34" charset="0"/>
              </a:rPr>
              <a:t> hızı ile geçerse</a:t>
            </a:r>
            <a:endParaRPr lang="el-GR">
              <a:cs typeface="Arial" panose="020B0604020202020204" pitchFamily="34" charset="0"/>
            </a:endParaRPr>
          </a:p>
        </p:txBody>
      </p:sp>
      <p:pic>
        <p:nvPicPr>
          <p:cNvPr id="28679"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4413" y="2492375"/>
            <a:ext cx="1719262"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680" name="Text Box 8"/>
          <p:cNvSpPr txBox="1">
            <a:spLocks noChangeArrowheads="1"/>
          </p:cNvSpPr>
          <p:nvPr/>
        </p:nvSpPr>
        <p:spPr bwMode="auto">
          <a:xfrm>
            <a:off x="3419475" y="3032125"/>
            <a:ext cx="5581650" cy="3800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a:t>olur. Bu temel bağıntı, akış hızının frekansla doğru orantılı olduğunu göstermektedir ve LDV denklemi olarak bilinir. Parçacık ölçüm hacminden geçerken, yansıyan ışık saçak deseninden faydalanarak akış hızı yansıyan ışığın frekansı ölçülerek bulunur.</a:t>
            </a:r>
          </a:p>
          <a:p>
            <a:pPr>
              <a:spcBef>
                <a:spcPct val="50000"/>
              </a:spcBef>
            </a:pPr>
            <a:r>
              <a:rPr lang="tr-TR"/>
              <a:t>LDV yönteminde akış yeteri miktarda </a:t>
            </a:r>
            <a:r>
              <a:rPr lang="tr-TR" i="1"/>
              <a:t>tohum</a:t>
            </a:r>
            <a:r>
              <a:rPr lang="tr-TR"/>
              <a:t> veya </a:t>
            </a:r>
            <a:r>
              <a:rPr lang="tr-TR" i="1"/>
              <a:t>tohum tanecikleri</a:t>
            </a:r>
            <a:r>
              <a:rPr lang="tr-TR"/>
              <a:t> denilen yeteri miktarda küçük tanecikler içermelidir. Gerekiyorsa yeterli miktarda ışığı saçacak kadar büyük ancak akışı takip edebilecek kadarda küçük tanecikler akışa katılır. Ayrıca farklı dalga boylarında üç çift lazer ışığı kullanılarak hız bileşenlerinin üçünü de bulmak mümkündür.</a:t>
            </a:r>
          </a:p>
        </p:txBody>
      </p:sp>
    </p:spTree>
    <p:extLst>
      <p:ext uri="{BB962C8B-B14F-4D97-AF65-F5344CB8AC3E}">
        <p14:creationId xmlns:p14="http://schemas.microsoft.com/office/powerpoint/2010/main" val="721938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70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450" y="1916113"/>
            <a:ext cx="3195638" cy="4886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9701" name="Text Box 5"/>
          <p:cNvSpPr txBox="1">
            <a:spLocks noChangeArrowheads="1"/>
          </p:cNvSpPr>
          <p:nvPr/>
        </p:nvSpPr>
        <p:spPr bwMode="auto">
          <a:xfrm>
            <a:off x="179388" y="188913"/>
            <a:ext cx="1655762"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sz="2400"/>
              <a:t>Lazer Doppler Hız Ölçümü</a:t>
            </a:r>
          </a:p>
        </p:txBody>
      </p:sp>
      <p:pic>
        <p:nvPicPr>
          <p:cNvPr id="29702"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8038" y="225425"/>
            <a:ext cx="5581650" cy="418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947517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Text Box 4"/>
          <p:cNvSpPr txBox="1">
            <a:spLocks noChangeArrowheads="1"/>
          </p:cNvSpPr>
          <p:nvPr/>
        </p:nvSpPr>
        <p:spPr bwMode="auto">
          <a:xfrm>
            <a:off x="179388" y="188913"/>
            <a:ext cx="1655762"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sz="2400"/>
              <a:t>Parçacık Görüntülü Hız Ölçümü</a:t>
            </a:r>
          </a:p>
        </p:txBody>
      </p:sp>
      <p:sp>
        <p:nvSpPr>
          <p:cNvPr id="30725" name="Text Box 5"/>
          <p:cNvSpPr txBox="1">
            <a:spLocks noChangeArrowheads="1"/>
          </p:cNvSpPr>
          <p:nvPr/>
        </p:nvSpPr>
        <p:spPr bwMode="auto">
          <a:xfrm>
            <a:off x="1835150" y="227013"/>
            <a:ext cx="7165975" cy="2014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i="1"/>
              <a:t>Parçacık Görüntülü Hız Ölçümü (PIV)</a:t>
            </a:r>
            <a:r>
              <a:rPr lang="tr-TR"/>
              <a:t> çok kısa zaman aralığında, akış düzlemindeki anlık hız dağılımını bulmak için kullanılan çift-darbeli (parslı) lazer tekniğidir. Bu yöntem, sıcak-tel anemometresi ve LDV’den farklı olarak aynı anda tüm en-kesit boyunca hız değerlerini verir ve dolayısıyla bir bütün-alan yöntemidir. PIV akış görselleştirme kabiliyeti ile LDV’nin doğruluğunu bir araya getirerek anlık akış alanının haritasının çıkarılmasına olanak tanır.</a:t>
            </a:r>
            <a:endParaRPr lang="el-GR" i="1"/>
          </a:p>
        </p:txBody>
      </p:sp>
      <p:sp>
        <p:nvSpPr>
          <p:cNvPr id="30726" name="Text Box 6"/>
          <p:cNvSpPr txBox="1">
            <a:spLocks noChangeArrowheads="1"/>
          </p:cNvSpPr>
          <p:nvPr/>
        </p:nvSpPr>
        <p:spPr bwMode="auto">
          <a:xfrm>
            <a:off x="4500563" y="2960688"/>
            <a:ext cx="4535487" cy="3662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a:t>Bütün-alan kabiliyetinden dolayı PIV ayrıca hesaplamalı akışkanlar dinamiği (CFD) yazılımlarını doğrulamak için de kullanılır. Kamera teknolojisindeki son gelişmelerden sonra, mikro saniyeden daha kısa poz süresinde bütün-alan görüntü yakalama kabiliyeti ile birlikte doğruluğu, esnekliği ve çok yönlülüğü; ses üstü akışlar, patlamalar, alev yayılması, kabarcık büyümesi ve patlaması, türbülanslı akış ve daimi olmayan akış çalışmalarında kullanılması PIV sistemini aşırı derecede değerli kılmıştır.</a:t>
            </a:r>
          </a:p>
        </p:txBody>
      </p:sp>
      <p:pic>
        <p:nvPicPr>
          <p:cNvPr id="30727" name="Picture 7"/>
          <p:cNvPicPr>
            <a:picLocks noChangeAspect="1" noChangeArrowheads="1"/>
          </p:cNvPicPr>
          <p:nvPr/>
        </p:nvPicPr>
        <p:blipFill>
          <a:blip r:embed="rId2">
            <a:extLst>
              <a:ext uri="{28A0092B-C50C-407E-A947-70E740481C1C}">
                <a14:useLocalDpi xmlns:a14="http://schemas.microsoft.com/office/drawing/2010/main" val="0"/>
              </a:ext>
            </a:extLst>
          </a:blip>
          <a:srcRect t="8533"/>
          <a:stretch>
            <a:fillRect/>
          </a:stretch>
        </p:blipFill>
        <p:spPr bwMode="auto">
          <a:xfrm>
            <a:off x="34925" y="3068638"/>
            <a:ext cx="4452938" cy="290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33295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Text Box 4"/>
          <p:cNvSpPr txBox="1">
            <a:spLocks noChangeArrowheads="1"/>
          </p:cNvSpPr>
          <p:nvPr/>
        </p:nvSpPr>
        <p:spPr bwMode="auto">
          <a:xfrm>
            <a:off x="179388" y="188913"/>
            <a:ext cx="1655762"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sz="2400"/>
              <a:t>Parçacık Görüntülü Hız Ölçümü</a:t>
            </a:r>
          </a:p>
        </p:txBody>
      </p:sp>
      <p:sp>
        <p:nvSpPr>
          <p:cNvPr id="31752" name="Text Box 8"/>
          <p:cNvSpPr txBox="1">
            <a:spLocks noChangeArrowheads="1"/>
          </p:cNvSpPr>
          <p:nvPr/>
        </p:nvSpPr>
        <p:spPr bwMode="auto">
          <a:xfrm>
            <a:off x="1835150" y="227013"/>
            <a:ext cx="7165975" cy="2289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a:t>Hız ölçümleri için PIV sistemi iki adımdan oluşur: görselleştirme ve görüntü işleme. İlk adım akışkan hareketini izlemek için uygun parçacıklar ile akışa tanecikler ilave etmek (tohum ekmek)’tir. Sonrasında darbe (pals) halinde bir adet lazer ışığı tabakası, istenen düzlemdeki akış alanının ince bir dilimini aydınlatır ve ışık tabakasına dik açılarda yerleştirilmiş dijital video veya fotoğrafik kamerada parçacıkların saçtığı ışık algılanarak bu düzlemdeki parçacıkların konumları belirlenir. </a:t>
            </a:r>
            <a:endParaRPr lang="el-GR"/>
          </a:p>
        </p:txBody>
      </p:sp>
      <p:pic>
        <p:nvPicPr>
          <p:cNvPr id="31753"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2263" y="2743200"/>
            <a:ext cx="5329237" cy="3559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755" name="Text Box 11"/>
          <p:cNvSpPr txBox="1">
            <a:spLocks noChangeArrowheads="1"/>
          </p:cNvSpPr>
          <p:nvPr/>
        </p:nvSpPr>
        <p:spPr bwMode="auto">
          <a:xfrm>
            <a:off x="5795963" y="4005263"/>
            <a:ext cx="2303462" cy="82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sz="1600"/>
              <a:t>Alev kararlılığını incelemede kullanılan bir PIV sistemi</a:t>
            </a:r>
          </a:p>
        </p:txBody>
      </p:sp>
    </p:spTree>
    <p:extLst>
      <p:ext uri="{BB962C8B-B14F-4D97-AF65-F5344CB8AC3E}">
        <p14:creationId xmlns:p14="http://schemas.microsoft.com/office/powerpoint/2010/main" val="41118749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2" name="Text Box 4"/>
          <p:cNvSpPr txBox="1">
            <a:spLocks noChangeArrowheads="1"/>
          </p:cNvSpPr>
          <p:nvPr/>
        </p:nvSpPr>
        <p:spPr bwMode="auto">
          <a:xfrm>
            <a:off x="179388" y="188913"/>
            <a:ext cx="1655762"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sz="2400"/>
              <a:t>Parçacık Görüntülü Hız Ölçümü</a:t>
            </a:r>
          </a:p>
        </p:txBody>
      </p:sp>
      <p:grpSp>
        <p:nvGrpSpPr>
          <p:cNvPr id="32773" name="Group 5"/>
          <p:cNvGrpSpPr>
            <a:grpSpLocks/>
          </p:cNvGrpSpPr>
          <p:nvPr/>
        </p:nvGrpSpPr>
        <p:grpSpPr bwMode="auto">
          <a:xfrm>
            <a:off x="1042988" y="2168525"/>
            <a:ext cx="7226300" cy="4500563"/>
            <a:chOff x="596" y="1389"/>
            <a:chExt cx="4552" cy="2835"/>
          </a:xfrm>
        </p:grpSpPr>
        <p:pic>
          <p:nvPicPr>
            <p:cNvPr id="32774"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6" y="1389"/>
              <a:ext cx="4552" cy="28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775" name="Text Box 7"/>
            <p:cNvSpPr txBox="1">
              <a:spLocks noChangeArrowheads="1"/>
            </p:cNvSpPr>
            <p:nvPr/>
          </p:nvSpPr>
          <p:spPr bwMode="auto">
            <a:xfrm>
              <a:off x="3742" y="3439"/>
              <a:ext cx="1179"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sz="1200">
                  <a:latin typeface="Arial Narrow" panose="020B0606020202030204" pitchFamily="34" charset="0"/>
                </a:rPr>
                <a:t>Tabaka oluşturan mercekler</a:t>
              </a:r>
            </a:p>
          </p:txBody>
        </p:sp>
      </p:grpSp>
      <p:sp>
        <p:nvSpPr>
          <p:cNvPr id="32777" name="Text Box 9"/>
          <p:cNvSpPr txBox="1">
            <a:spLocks noChangeArrowheads="1"/>
          </p:cNvSpPr>
          <p:nvPr/>
        </p:nvSpPr>
        <p:spPr bwMode="auto">
          <a:xfrm>
            <a:off x="1871663" y="225425"/>
            <a:ext cx="7127875" cy="173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a:t>Çok kısa bir zaman periyodu </a:t>
            </a:r>
            <a:r>
              <a:rPr lang="el-GR" i="1"/>
              <a:t>Δ</a:t>
            </a:r>
            <a:r>
              <a:rPr lang="tr-TR" i="1"/>
              <a:t>t</a:t>
            </a:r>
            <a:r>
              <a:rPr lang="tr-TR"/>
              <a:t> ’den sonra parçacıklar ikinci bir lazer ışığı tabakası ile tekrar aydınlatılır ve yeni konumları kaydedilir. Üst üste bindirilmiş bu iki kamera görüntüsündeki bilgiyi kullanarak bütün parçacıkların yer değişimi olan </a:t>
            </a:r>
            <a:r>
              <a:rPr lang="el-GR" i="1"/>
              <a:t>Δ</a:t>
            </a:r>
            <a:r>
              <a:rPr lang="tr-TR" i="1"/>
              <a:t>s</a:t>
            </a:r>
            <a:r>
              <a:rPr lang="tr-TR"/>
              <a:t> bulunur. Daha sonra lazer ışığı perdesi düzlemindeki parçacıkların hızlarının büyüklüğü   </a:t>
            </a:r>
            <a:r>
              <a:rPr lang="el-GR" i="1"/>
              <a:t>Δ</a:t>
            </a:r>
            <a:r>
              <a:rPr lang="tr-TR" i="1"/>
              <a:t>s</a:t>
            </a:r>
            <a:r>
              <a:rPr lang="tr-TR"/>
              <a:t>/</a:t>
            </a:r>
            <a:r>
              <a:rPr lang="el-GR" i="1"/>
              <a:t>Δ</a:t>
            </a:r>
            <a:r>
              <a:rPr lang="tr-TR" i="1"/>
              <a:t>t</a:t>
            </a:r>
            <a:r>
              <a:rPr lang="tr-TR"/>
              <a:t> ’den hesaplanır. Parçacıkların hareket yönleri de iki konumdan belirlenir.</a:t>
            </a:r>
          </a:p>
        </p:txBody>
      </p:sp>
      <p:sp>
        <p:nvSpPr>
          <p:cNvPr id="32778" name="Text Box 10"/>
          <p:cNvSpPr txBox="1">
            <a:spLocks noChangeArrowheads="1"/>
          </p:cNvSpPr>
          <p:nvPr/>
        </p:nvSpPr>
        <p:spPr bwMode="auto">
          <a:xfrm>
            <a:off x="287338" y="2673350"/>
            <a:ext cx="2303462" cy="82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r>
              <a:rPr lang="tr-TR" sz="1600"/>
              <a:t>Alev kararlılığını incelemede kullanılan bir PIV sistemi</a:t>
            </a:r>
          </a:p>
        </p:txBody>
      </p:sp>
    </p:spTree>
    <p:extLst>
      <p:ext uri="{BB962C8B-B14F-4D97-AF65-F5344CB8AC3E}">
        <p14:creationId xmlns:p14="http://schemas.microsoft.com/office/powerpoint/2010/main" val="27230987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Text Box 4"/>
          <p:cNvSpPr txBox="1">
            <a:spLocks noChangeArrowheads="1"/>
          </p:cNvSpPr>
          <p:nvPr/>
        </p:nvSpPr>
        <p:spPr bwMode="auto">
          <a:xfrm>
            <a:off x="1835150" y="260350"/>
            <a:ext cx="7165975" cy="91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a:t>PIV sisteminin içerisinde bulunan algoritmalar, </a:t>
            </a:r>
            <a:r>
              <a:rPr lang="tr-TR" i="1"/>
              <a:t>sorgulama bölgeleri</a:t>
            </a:r>
            <a:r>
              <a:rPr lang="tr-TR"/>
              <a:t> denilen bütün düzlemdeki binlerce alan elemanında hızı belirler ve bilgisayar monitöründe istenen bir formatta hız alanı görüntülenir.</a:t>
            </a:r>
          </a:p>
        </p:txBody>
      </p:sp>
      <p:sp>
        <p:nvSpPr>
          <p:cNvPr id="33797" name="Text Box 5"/>
          <p:cNvSpPr txBox="1">
            <a:spLocks noChangeArrowheads="1"/>
          </p:cNvSpPr>
          <p:nvPr/>
        </p:nvSpPr>
        <p:spPr bwMode="auto">
          <a:xfrm>
            <a:off x="179388" y="188913"/>
            <a:ext cx="1655762"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sz="2400"/>
              <a:t>Parçacık Görüntülü Hız Ölçümü</a:t>
            </a:r>
          </a:p>
        </p:txBody>
      </p:sp>
      <p:pic>
        <p:nvPicPr>
          <p:cNvPr id="33798"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95738" y="3251200"/>
            <a:ext cx="4124325" cy="3238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799" name="Picture 7"/>
          <p:cNvPicPr>
            <a:picLocks noChangeAspect="1" noChangeArrowheads="1"/>
          </p:cNvPicPr>
          <p:nvPr/>
        </p:nvPicPr>
        <p:blipFill>
          <a:blip r:embed="rId3">
            <a:extLst>
              <a:ext uri="{28A0092B-C50C-407E-A947-70E740481C1C}">
                <a14:useLocalDpi xmlns:a14="http://schemas.microsoft.com/office/drawing/2010/main" val="0"/>
              </a:ext>
            </a:extLst>
          </a:blip>
          <a:srcRect l="-394"/>
          <a:stretch>
            <a:fillRect/>
          </a:stretch>
        </p:blipFill>
        <p:spPr bwMode="auto">
          <a:xfrm>
            <a:off x="1588" y="3249613"/>
            <a:ext cx="4013200" cy="3240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3801" name="Text Box 9"/>
          <p:cNvSpPr txBox="1">
            <a:spLocks noChangeArrowheads="1"/>
          </p:cNvSpPr>
          <p:nvPr/>
        </p:nvSpPr>
        <p:spPr bwMode="auto">
          <a:xfrm>
            <a:off x="71438" y="1770063"/>
            <a:ext cx="9001125"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a:t>Şekilde, Rüzgar tünelinde PIV sistemi ile bir arabanın art izi bölgesinde ölçülmüş anlık hız alanı görülmektedir. Hız vektörleri basınç konturu çizimi ile üst üste bindirilmiştir. Kırmızı renk tonlarından sarı yeşile ve ardından mavi renk tonlarına doğru değişmesi sırasıyla yüksek basınç ve düşük basınç bölgelerini göstermektedir.</a:t>
            </a:r>
          </a:p>
        </p:txBody>
      </p:sp>
      <p:grpSp>
        <p:nvGrpSpPr>
          <p:cNvPr id="33804" name="Group 12"/>
          <p:cNvGrpSpPr>
            <a:grpSpLocks/>
          </p:cNvGrpSpPr>
          <p:nvPr/>
        </p:nvGrpSpPr>
        <p:grpSpPr bwMode="auto">
          <a:xfrm>
            <a:off x="8062913" y="2673350"/>
            <a:ext cx="1081087" cy="4184650"/>
            <a:chOff x="5079" y="1684"/>
            <a:chExt cx="681" cy="2636"/>
          </a:xfrm>
        </p:grpSpPr>
        <p:pic>
          <p:nvPicPr>
            <p:cNvPr id="33802"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79" y="1792"/>
              <a:ext cx="681" cy="2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3803" name="Text Box 11"/>
            <p:cNvSpPr txBox="1">
              <a:spLocks noChangeArrowheads="1"/>
            </p:cNvSpPr>
            <p:nvPr/>
          </p:nvSpPr>
          <p:spPr bwMode="auto">
            <a:xfrm>
              <a:off x="5125" y="1684"/>
              <a:ext cx="635" cy="1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spcBef>
                  <a:spcPct val="50000"/>
                </a:spcBef>
              </a:pPr>
              <a:r>
                <a:rPr lang="tr-TR" sz="1200">
                  <a:latin typeface="Arial Narrow" panose="020B0606020202030204" pitchFamily="34" charset="0"/>
                </a:rPr>
                <a:t>Pressure (Pascal)</a:t>
              </a:r>
            </a:p>
          </p:txBody>
        </p:sp>
      </p:grpSp>
    </p:spTree>
    <p:extLst>
      <p:ext uri="{BB962C8B-B14F-4D97-AF65-F5344CB8AC3E}">
        <p14:creationId xmlns:p14="http://schemas.microsoft.com/office/powerpoint/2010/main" val="1027846072"/>
      </p:ext>
    </p:extLst>
  </p:cSld>
  <p:clrMapOvr>
    <a:masterClrMapping/>
  </p:clrMapOvr>
  <p:timing>
    <p:tnLst>
      <p:par>
        <p:cTn id="1" dur="indefinite" restart="never" nodeType="tmRoot"/>
      </p:par>
    </p:tnLst>
  </p:timing>
</p:sld>
</file>

<file path=ppt/theme/theme1.xml><?xml version="1.0" encoding="utf-8"?>
<a:theme xmlns:a="http://schemas.openxmlformats.org/drawingml/2006/main" name="Varsayılan Tasarım">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unu1" id="{8726E870-6B55-4993-B173-C1955522032C}" vid="{39669771-7DC0-4038-AD34-67DC5E4A088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sunum_sablon</Template>
  <TotalTime>289</TotalTime>
  <Words>2970</Words>
  <Application>Microsoft Office PowerPoint</Application>
  <PresentationFormat>Ekran Gösterisi (4:3)</PresentationFormat>
  <Paragraphs>167</Paragraphs>
  <Slides>34</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34</vt:i4>
      </vt:variant>
    </vt:vector>
  </HeadingPairs>
  <TitlesOfParts>
    <vt:vector size="39" baseType="lpstr">
      <vt:lpstr>Arial</vt:lpstr>
      <vt:lpstr>Arial Narrow</vt:lpstr>
      <vt:lpstr>Calibri</vt:lpstr>
      <vt:lpstr>Times New Roman</vt:lpstr>
      <vt:lpstr>Varsayılan Tasarım</vt:lpstr>
      <vt:lpstr>PowerPoint Sunusu</vt:lpstr>
      <vt:lpstr>Yüzey Sularının Ölçümü-Tüm ölçüm Yöntemleri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Hakem Sulama1</dc:creator>
  <cp:lastModifiedBy>waterer</cp:lastModifiedBy>
  <cp:revision>11</cp:revision>
  <cp:lastPrinted>1601-01-01T00:00:00Z</cp:lastPrinted>
  <dcterms:created xsi:type="dcterms:W3CDTF">2020-01-15T10:53:11Z</dcterms:created>
  <dcterms:modified xsi:type="dcterms:W3CDTF">2020-12-03T12:01:58Z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