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69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1" d="100"/>
          <a:sy n="71" d="100"/>
        </p:scale>
        <p:origin x="12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3.12.2020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9C084-4CC6-4C6F-B121-545246743B84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C6621-EA37-43F0-9FD6-D77D730E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8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Tarımsal Yapılar ve Sulama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ZİRAAT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9780" y="4437112"/>
            <a:ext cx="6096000" cy="7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dirty="0" smtClean="0"/>
              <a:t>TYS-624 Yüzey </a:t>
            </a:r>
            <a:r>
              <a:rPr lang="tr-TR" dirty="0"/>
              <a:t>Sulama Sistemlerinin </a:t>
            </a:r>
            <a:r>
              <a:rPr lang="tr-TR" dirty="0" smtClean="0"/>
              <a:t>Planlanması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Doç. Dr. Kadir Ersin TEMİZEL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864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4400" dirty="0"/>
              <a:t>Yüzey sularının </a:t>
            </a:r>
            <a:r>
              <a:rPr lang="tr-TR" sz="4400" dirty="0" smtClean="0"/>
              <a:t>ölçümünde kullanılan aletler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Hafta-7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sz="3200" b="1" dirty="0"/>
              <a:t>TYS-624 Yüzey Sulama Sistemlerinin Planlanması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Basic Hydraulics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Irrigation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58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Objectives</a:t>
            </a:r>
            <a:r>
              <a:rPr lang="en-US" dirty="0">
                <a:effectLst/>
              </a:rPr>
              <a:t>: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76573" y="1509539"/>
            <a:ext cx="5381140" cy="4715348"/>
          </a:xfrm>
        </p:spPr>
        <p:txBody>
          <a:bodyPr>
            <a:normAutofit fontScale="47500" lnSpcReduction="2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4600" dirty="0">
                <a:effectLst/>
                <a:latin typeface="Times New Roman"/>
                <a:ea typeface="Times New Roman"/>
                <a:cs typeface="Times New Roman"/>
              </a:rPr>
              <a:t>Explain basic hydraulics </a:t>
            </a:r>
            <a:endParaRPr lang="en-US" sz="4600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4600" dirty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en-US" sz="4600" dirty="0">
                <a:effectLst/>
                <a:latin typeface="Times New Roman"/>
                <a:ea typeface="Times New Roman"/>
                <a:cs typeface="Times New Roman"/>
              </a:rPr>
              <a:t>Describe the relationships between flow, velocity, and </a:t>
            </a:r>
            <a:r>
              <a:rPr lang="en-US" sz="4600" dirty="0" smtClean="0">
                <a:effectLst/>
                <a:latin typeface="Times New Roman"/>
                <a:ea typeface="Times New Roman"/>
                <a:cs typeface="Times New Roman"/>
              </a:rPr>
              <a:t>pressure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4600" dirty="0">
                <a:effectLst/>
                <a:latin typeface="Times New Roman"/>
                <a:ea typeface="Times New Roman"/>
                <a:cs typeface="Times New Roman"/>
              </a:rPr>
              <a:t>Determine pressure losses in pipe and fittings and pressures at various points in irrigation </a:t>
            </a:r>
            <a:r>
              <a:rPr lang="en-US" sz="4600" dirty="0" smtClean="0">
                <a:effectLst/>
                <a:latin typeface="Times New Roman"/>
                <a:ea typeface="Times New Roman"/>
                <a:cs typeface="Times New Roman"/>
              </a:rPr>
              <a:t>systems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4600" dirty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4600" dirty="0">
                <a:effectLst/>
                <a:latin typeface="Times New Roman"/>
                <a:ea typeface="Times New Roman"/>
                <a:cs typeface="Times New Roman"/>
              </a:rPr>
              <a:t>Describe how to make efficient and economical irrigation design </a:t>
            </a:r>
            <a:r>
              <a:rPr lang="en-US" sz="4600" dirty="0" smtClean="0">
                <a:effectLst/>
                <a:latin typeface="Times New Roman"/>
                <a:ea typeface="Times New Roman"/>
                <a:cs typeface="Times New Roman"/>
              </a:rPr>
              <a:t>decisions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4600" dirty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en-US" sz="4600" dirty="0">
                <a:effectLst/>
                <a:latin typeface="Times New Roman"/>
                <a:ea typeface="Times New Roman"/>
                <a:cs typeface="Times New Roman"/>
              </a:rPr>
              <a:t>Explain how more uniform distribution of water cost less to install and </a:t>
            </a:r>
            <a:r>
              <a:rPr lang="en-US" sz="4600" dirty="0" smtClean="0">
                <a:effectLst/>
                <a:latin typeface="Times New Roman"/>
                <a:ea typeface="Times New Roman"/>
                <a:cs typeface="Times New Roman"/>
              </a:rPr>
              <a:t>maintain</a:t>
            </a:r>
            <a:endParaRPr lang="en-US" sz="46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400" dirty="0">
              <a:effectLst/>
              <a:latin typeface="Calibri"/>
              <a:ea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 rot="-900000">
            <a:off x="5447209" y="388117"/>
            <a:ext cx="203091" cy="27610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437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to Learn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7130" y="990653"/>
            <a:ext cx="6008031" cy="5174914"/>
          </a:xfrm>
        </p:spPr>
        <p:txBody>
          <a:bodyPr>
            <a:normAutofit fontScale="25000" lnSpcReduction="2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8000" dirty="0">
                <a:effectLst/>
                <a:latin typeface="Times New Roman"/>
                <a:ea typeface="Times New Roman"/>
                <a:cs typeface="Times New Roman"/>
              </a:rPr>
              <a:t>Why is it important to be able to understand basic hydraulics</a:t>
            </a:r>
            <a:r>
              <a:rPr lang="en-US" sz="8000" dirty="0" smtClean="0">
                <a:effectLst/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8000" dirty="0">
              <a:effectLst/>
              <a:latin typeface="Times New Roman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8000" dirty="0">
                <a:effectLst/>
                <a:latin typeface="Times New Roman"/>
                <a:ea typeface="Times New Roman"/>
                <a:cs typeface="Times New Roman"/>
              </a:rPr>
              <a:t>Why is it important to identify the relationships between flow, velocity and pressure</a:t>
            </a:r>
            <a:r>
              <a:rPr lang="en-US" sz="8000" dirty="0" smtClean="0">
                <a:effectLst/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8000" dirty="0">
              <a:effectLst/>
              <a:latin typeface="Times New Roman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8000" dirty="0">
                <a:effectLst/>
                <a:latin typeface="Times New Roman"/>
                <a:ea typeface="Times New Roman"/>
                <a:cs typeface="Times New Roman"/>
              </a:rPr>
              <a:t>Why is it important to determine pressure losses in pipe and fittings and pressures at various points in irrigation systems</a:t>
            </a:r>
            <a:r>
              <a:rPr lang="en-US" sz="8000" dirty="0" smtClean="0">
                <a:effectLst/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8000" dirty="0">
              <a:effectLst/>
              <a:latin typeface="Times New Roman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8000" dirty="0">
                <a:effectLst/>
                <a:latin typeface="Times New Roman"/>
                <a:ea typeface="Times New Roman"/>
                <a:cs typeface="Times New Roman"/>
              </a:rPr>
              <a:t>Why is it necessary to be able to make efficient and economical irrigation design decisions</a:t>
            </a:r>
            <a:r>
              <a:rPr lang="en-US" sz="8000" dirty="0" smtClean="0">
                <a:effectLst/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8000" dirty="0">
              <a:effectLst/>
              <a:latin typeface="Times New Roman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en-US" sz="8000" dirty="0">
                <a:effectLst/>
                <a:latin typeface="Times New Roman"/>
                <a:ea typeface="Times New Roman"/>
                <a:cs typeface="Times New Roman"/>
              </a:rPr>
              <a:t>Why is it important to be able to explain how more uniform distribution of water cost less to install and maintain? 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 rot="-900000">
            <a:off x="5457070" y="386819"/>
            <a:ext cx="183369" cy="202502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69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318" y="987354"/>
            <a:ext cx="5992177" cy="5189351"/>
          </a:xfrm>
        </p:spPr>
        <p:txBody>
          <a:bodyPr>
            <a:normAutofit fontScale="47500" lnSpcReduction="2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3600" dirty="0">
                <a:effectLst/>
                <a:latin typeface="Times New Roman"/>
                <a:ea typeface="Times New Roman"/>
                <a:cs typeface="Times New Roman"/>
              </a:rPr>
              <a:t>What do we need to know in order to be able to understand basic hydraulics</a:t>
            </a:r>
            <a:r>
              <a:rPr lang="en-US" sz="3600" dirty="0" smtClean="0">
                <a:effectLst/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3600" dirty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3600" dirty="0">
                <a:effectLst/>
                <a:latin typeface="Times New Roman"/>
                <a:ea typeface="Times New Roman"/>
                <a:cs typeface="Times New Roman"/>
              </a:rPr>
              <a:t>What do we need to know to identify the relationships between flow, velocity and pressure</a:t>
            </a:r>
            <a:r>
              <a:rPr lang="en-US" sz="3600" dirty="0" smtClean="0">
                <a:effectLst/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3600" dirty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3600" dirty="0">
                <a:effectLst/>
                <a:latin typeface="Times New Roman"/>
                <a:ea typeface="Times New Roman"/>
                <a:cs typeface="Times New Roman"/>
              </a:rPr>
              <a:t>What do we need to know to determine pressure losses in pipe and fittings and pressures at various points in irrigation systems</a:t>
            </a:r>
            <a:r>
              <a:rPr lang="en-US" sz="3600" dirty="0" smtClean="0">
                <a:effectLst/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3600" dirty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3600" dirty="0">
                <a:effectLst/>
                <a:latin typeface="Times New Roman"/>
                <a:ea typeface="Times New Roman"/>
                <a:cs typeface="Times New Roman"/>
              </a:rPr>
              <a:t>What do we need to know to </a:t>
            </a:r>
            <a:r>
              <a:rPr lang="en-US" sz="3600" dirty="0">
                <a:effectLst/>
                <a:latin typeface="Calibri"/>
                <a:ea typeface="Times New Roman"/>
                <a:cs typeface="Times New Roman"/>
              </a:rPr>
              <a:t>be able to</a:t>
            </a:r>
            <a:r>
              <a:rPr lang="en-US" sz="3600" dirty="0">
                <a:effectLst/>
                <a:latin typeface="Times New Roman"/>
                <a:ea typeface="Times New Roman"/>
                <a:cs typeface="Times New Roman"/>
              </a:rPr>
              <a:t> make efficient and economical irrigation design decisions</a:t>
            </a:r>
            <a:r>
              <a:rPr lang="en-US" sz="3600" dirty="0" smtClean="0">
                <a:effectLst/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sz="3600" dirty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en-US" sz="3600" dirty="0">
                <a:effectLst/>
                <a:latin typeface="Times New Roman"/>
                <a:ea typeface="Times New Roman"/>
                <a:cs typeface="Times New Roman"/>
              </a:rPr>
              <a:t>What do we need to know to be able to explain how more uniform distribution of water cost less to install and maintain?</a:t>
            </a:r>
            <a:endParaRPr lang="en-US" sz="3600" dirty="0">
              <a:effectLst/>
              <a:latin typeface="Calibri"/>
              <a:ea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5447209" y="388117"/>
            <a:ext cx="203091" cy="276106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439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143000"/>
            <a:ext cx="8534400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Hydraulics is defined as a branch of science that deals with the effects of water or other liquids in motion.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51435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Characteristics of water- in motion and at rest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Relationships between flow, velocity, and pressure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Pressure losses in pipe fittings 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Pressures at various points in an irrigation system</a:t>
            </a: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2" y="4267200"/>
            <a:ext cx="3976688" cy="232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812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143000"/>
            <a:ext cx="8534400" cy="2344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514350" algn="l"/>
              </a:tabLs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Basic knowledge provides: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Ability to design and maintain economical and efficient irrigation systems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Systems that have a more uniform distribution of water 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Cost less to install and maintain</a:t>
            </a:r>
            <a:endParaRPr lang="en-US" sz="20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25440"/>
            <a:ext cx="4114800" cy="3003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6396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800" dirty="0" smtClean="0">
                <a:effectLst/>
                <a:latin typeface="Times New Roman"/>
                <a:ea typeface="Times New Roman"/>
                <a:cs typeface="Times New Roman"/>
              </a:rPr>
              <a:t>Effects of Hydraulics </a:t>
            </a:r>
            <a:endParaRPr lang="en-US" sz="44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1447800"/>
            <a:ext cx="8839200" cy="476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Water pressure affects sprinkler performance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Correct design will allow all sprinklers to operate correctly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Incorrect design will result in poor water distribution and a lack of uniform coverage</a:t>
            </a: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Consistent pressure is the primary goal of the design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This must be obtained at the lowest possible cost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Designing a system that uses the smallest and least amount of components is critical to keep costs down.</a:t>
            </a: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The system must however be able to conserve sufficient pressure to ensure optimal performance.</a:t>
            </a: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86407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Water Pressure </a:t>
            </a:r>
            <a:endParaRPr lang="en-US" sz="4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1235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Water pressure is created in two ways: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Using the weight of water (water tower)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The use of a pump (mechanical pressurization)</a:t>
            </a: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19400"/>
            <a:ext cx="32004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19400"/>
            <a:ext cx="46482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826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Water Pressure </a:t>
            </a:r>
            <a:endParaRPr lang="en-US" sz="4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4622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Municipalities use both methods for the water we receive at home and business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Water tanks use gravity to produce pressure 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Tanks are usually located on hill sides or built onto towers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The weight of the water and the force of gravity give the water it’s pressure</a:t>
            </a: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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“booster” pumps can also be used to increase pressure where home may be higher than the tanks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"/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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Pumps are also used in ground and surface water retrieval</a:t>
            </a:r>
            <a:endParaRPr lang="en-US" sz="20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8602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Water Pressure </a:t>
            </a:r>
            <a:endParaRPr lang="en-US" sz="4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1625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Water pressure can be measured in several ways: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Psi or pounds per square inch – this is the most common expression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Feet oh head pressure or the equivalence of pressure at the bottom of a column of water 1 ft. high (ft./hd.)</a:t>
            </a: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72860"/>
            <a:ext cx="4038600" cy="3440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9608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Water Pressure </a:t>
            </a:r>
            <a:endParaRPr lang="en-US" sz="4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249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Water creates pressure in landscape irrigation systems by the accumulated weight of water.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The weight of a 12in. high column of water weighs 0.433 lbs. (12in.</a:t>
            </a:r>
            <a:r>
              <a:rPr lang="en-US" sz="2400" dirty="0" smtClean="0"/>
              <a:t>³</a:t>
            </a: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 x 0.00361 lbs. per in.</a:t>
            </a:r>
            <a:r>
              <a:rPr lang="en-US" sz="2400" dirty="0" smtClean="0"/>
              <a:t>³</a:t>
            </a: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 = 0.433lbs.)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This relationship shows as our column gets higher every 1 ft. of height added will increase pressure at the bottom by 0.433 psi. </a:t>
            </a: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8600"/>
            <a:ext cx="44196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502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Water Pressure </a:t>
            </a:r>
            <a:endParaRPr lang="en-US" sz="4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292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i="1" dirty="0" smtClean="0">
                <a:effectLst/>
                <a:latin typeface="Times New Roman"/>
                <a:ea typeface="Times New Roman"/>
                <a:cs typeface="Times New Roman"/>
              </a:rPr>
              <a:t>Important Facts: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1 ft. column of water = 1 ft. of head pressure = 0.433 psi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1.0 psi equals the pressure created by a column of water 2.31 ft. high, or 1 psi = 2.31 ft. of head pressure (ft./hd.)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1 ft. column of water 1 ft. high creates 0.433 psi at the bottom, or 1 ft./hd. = 0.433 psi.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7648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Shape or Size</a:t>
            </a:r>
            <a:endParaRPr lang="en-US" sz="4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315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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The shape or size of a container does not make any difference in the pressure at the bottom 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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Pressure at an equal depth will be the same no matter what the size or shape of the container ( like diving into a pool vs. diving into a lake the pressure is the same as you descend)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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All pressure is dependent upon the depth of the water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191000"/>
            <a:ext cx="8802329" cy="247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7264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800" dirty="0" smtClean="0">
                <a:effectLst/>
                <a:latin typeface="Times New Roman"/>
                <a:ea typeface="Times New Roman"/>
                <a:cs typeface="Times New Roman"/>
              </a:rPr>
              <a:t>Static and Dynamic Pressure</a:t>
            </a:r>
            <a:endParaRPr lang="en-US" sz="48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2533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There are two classifications of water pressure: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u="sng" dirty="0" smtClean="0">
                <a:effectLst/>
                <a:latin typeface="Times New Roman"/>
                <a:ea typeface="Times New Roman"/>
                <a:cs typeface="Times New Roman"/>
              </a:rPr>
              <a:t>Static Pressure</a:t>
            </a: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- is a measurement of water pressure when water is at rest.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"/>
            </a:pPr>
            <a:r>
              <a:rPr lang="en-US" sz="2200" u="sng" dirty="0" smtClean="0">
                <a:effectLst/>
                <a:latin typeface="Times New Roman"/>
                <a:ea typeface="Times New Roman"/>
                <a:cs typeface="Times New Roman"/>
              </a:rPr>
              <a:t>Dynamic Pressure</a:t>
            </a: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- (working pressure) measurement of water in motion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"/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65" y="3657600"/>
            <a:ext cx="4419600" cy="295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3657600"/>
            <a:ext cx="4230329" cy="295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9312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800" dirty="0" smtClean="0">
                <a:effectLst/>
                <a:latin typeface="Times New Roman"/>
                <a:ea typeface="Times New Roman"/>
                <a:cs typeface="Times New Roman"/>
              </a:rPr>
              <a:t>Static Pressure</a:t>
            </a:r>
            <a:endParaRPr lang="en-US" sz="48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Factors that affect static pressure: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Elevation change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Each ft. of elevation change results in 0.433 psi change in pressure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Static pressure is not affected by length of pipe only by elevation change.</a:t>
            </a: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93021"/>
            <a:ext cx="8763000" cy="306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561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800" dirty="0" smtClean="0">
                <a:effectLst/>
                <a:latin typeface="Times New Roman"/>
                <a:ea typeface="Times New Roman"/>
                <a:cs typeface="Times New Roman"/>
              </a:rPr>
              <a:t>Static Pressure</a:t>
            </a:r>
            <a:endParaRPr lang="en-US" sz="48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2286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75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effectLst/>
                <a:latin typeface="Times New Roman"/>
                <a:ea typeface="Times New Roman"/>
                <a:cs typeface="Times New Roman"/>
              </a:rPr>
              <a:t>Down hill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175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Static pressure is 60 psi control valve below the meter by 8ft. static pressure will be increased by 3.46 psi. (8ft. x 0.433 psi per foot = 3.46 psi) so 3.46 + 60 = 63.46 psi static pressure.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" y="3433916"/>
            <a:ext cx="437388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1972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800" dirty="0" smtClean="0">
                <a:effectLst/>
                <a:latin typeface="Times New Roman"/>
                <a:ea typeface="Times New Roman"/>
                <a:cs typeface="Times New Roman"/>
              </a:rPr>
              <a:t>Static Pressure</a:t>
            </a:r>
            <a:endParaRPr lang="en-US" sz="48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2733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75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effectLst/>
                <a:latin typeface="Times New Roman"/>
                <a:ea typeface="Times New Roman"/>
                <a:cs typeface="Times New Roman"/>
              </a:rPr>
              <a:t>Up hill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175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For every 1 ft. of vertical elevation gain static pressure will drop by 0.433 psi. Assume same beginning static pressure of 60 psi and a 40 ft. elevation increase. 40ft. x 0.433 psi/ft. = 17.32 psi so 60 – 17.32 = 42.68 psi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505200"/>
            <a:ext cx="4373880" cy="3033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0128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800" dirty="0" smtClean="0">
                <a:effectLst/>
                <a:latin typeface="Times New Roman"/>
                <a:ea typeface="Times New Roman"/>
                <a:cs typeface="Times New Roman"/>
              </a:rPr>
              <a:t>Dynamic pressure</a:t>
            </a:r>
            <a:endParaRPr lang="en-US" sz="44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3335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u="sng" dirty="0" smtClean="0">
                <a:effectLst/>
                <a:latin typeface="Times New Roman"/>
                <a:ea typeface="Times New Roman"/>
                <a:cs typeface="Times New Roman"/>
              </a:rPr>
              <a:t>Velocity</a:t>
            </a: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- the speed at which water is moving, measured in feet per second (fps)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u="sng" dirty="0" smtClean="0">
                <a:effectLst/>
                <a:latin typeface="Times New Roman"/>
                <a:ea typeface="Times New Roman"/>
                <a:cs typeface="Times New Roman"/>
              </a:rPr>
              <a:t>Flow</a:t>
            </a: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- the amount of water moving through the system, measured in gallons per minute (gpm)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Dynamic water pressure like Static pressure is measured in psi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15297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800" dirty="0" smtClean="0">
                <a:effectLst/>
                <a:latin typeface="Times New Roman"/>
                <a:ea typeface="Times New Roman"/>
                <a:cs typeface="Times New Roman"/>
              </a:rPr>
              <a:t>Dynamic pressure</a:t>
            </a:r>
            <a:endParaRPr lang="en-US" sz="44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4892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Factors that affect dynamic pressure: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Change in elevation</a:t>
            </a: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Friction losses in pipe, fittings and valves (caused b water moving through system)</a:t>
            </a: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Velocity head pressure (pressure required to make water move within the system, this is a minor loss)</a:t>
            </a: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636588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Entrance losses ( pressure lost as water flows through openings; also a minor loss)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5837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5529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Friction loss in pipe</a:t>
            </a:r>
            <a:endParaRPr lang="en-US" sz="4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2639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After static pressure is determined we then subtract the pressure losses due to the movement of water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/>
              <a:buChar char=""/>
            </a:pPr>
            <a:r>
              <a:rPr lang="en-US" sz="2400" u="sng" dirty="0" smtClean="0">
                <a:effectLst/>
                <a:latin typeface="Times New Roman"/>
                <a:ea typeface="Times New Roman"/>
                <a:cs typeface="Times New Roman"/>
              </a:rPr>
              <a:t>Friction losses-</a:t>
            </a: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 refers to water moving through the system, the pressure lost by turbulence in pipes, valves, and fittings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810000"/>
            <a:ext cx="52578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083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Friction loss in pipe</a:t>
            </a:r>
            <a:endParaRPr lang="en-US" sz="4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2733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4 factors: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39725"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Velocity of water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39725"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Inside diameter of the pipe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39725"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The roughness of the inside of the pipe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39725" marR="0" lv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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The length of the pipe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181369"/>
            <a:ext cx="4448175" cy="240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203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Friction loss in pipe</a:t>
            </a:r>
            <a:endParaRPr lang="en-US" sz="4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4516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Increasing velocity will cause increased turbulence and increased pressure losses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With the increase in velocity (fps) there is a corresponding increase in flow (gpm)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Velocity and flow are directly related an increase or decrease in one will result in the same of the other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When velocity increases, pressure loss increases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24225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Friction loss in pipe</a:t>
            </a:r>
            <a:endParaRPr lang="en-US" sz="4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3016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Velocity typically increases when:</a:t>
            </a:r>
          </a:p>
          <a:p>
            <a:pPr marL="696913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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The flow is increased such as when sprinklers are added to an existing line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"/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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A smaller pipe is used with the same flow (gpm)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38600"/>
            <a:ext cx="3124200" cy="251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316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Inside Diameter (i.d.)</a:t>
            </a:r>
            <a:endParaRPr lang="en-US" sz="44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4290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Smaller i.d. proportionally increases the amount of water in contact with the pipe surface.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This contact increases turbulence thus increasing dynamic pressure loss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Even with a smaller flow and the same velocity more turbulence is created in smaller pipes because there is a greater percentage of water in contact with pipe surface 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5105400"/>
            <a:ext cx="54864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154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2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dirty="0" smtClean="0">
                <a:effectLst/>
                <a:latin typeface="Times New Roman"/>
                <a:ea typeface="Times New Roman"/>
                <a:cs typeface="Times New Roman"/>
              </a:rPr>
              <a:t>Roughness</a:t>
            </a:r>
            <a:endParaRPr lang="en-US" sz="4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529" y="1447800"/>
            <a:ext cx="883920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  <a:tabLst>
                <a:tab pos="800100" algn="l"/>
              </a:tabLs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The inside wall of the pipe affects friction loss in pipe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  <a:tabLst>
                <a:tab pos="800100" algn="l"/>
              </a:tabLst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  <a:tabLst>
                <a:tab pos="800100" algn="l"/>
              </a:tabLs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Roughness is rated by a “C” factor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  <a:tabLst>
                <a:tab pos="800100" algn="l"/>
              </a:tabLst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  <a:tabLst>
                <a:tab pos="800100" algn="l"/>
              </a:tabLs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The lower the C the rougher the pipe (steel pipe – C = 100, pvc – C = 150)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  <a:tabLst>
                <a:tab pos="800100" algn="l"/>
              </a:tabLst>
            </a:pP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/>
              <a:buChar char=""/>
              <a:tabLst>
                <a:tab pos="800100" algn="l"/>
              </a:tabLs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The rougher the inside, the more turbulence and greater friction loss</a:t>
            </a:r>
            <a:endParaRPr lang="en-US" sz="20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876800"/>
            <a:ext cx="59436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28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08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800100" algn="l"/>
              </a:tabLst>
            </a:pPr>
            <a:r>
              <a:rPr lang="en-US" sz="4400" dirty="0" smtClean="0">
                <a:effectLst/>
                <a:latin typeface="Times New Roman"/>
              </a:rPr>
              <a:t>Length</a:t>
            </a:r>
            <a:endParaRPr lang="en-US" sz="4400" dirty="0">
              <a:effectLst/>
              <a:latin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5400"/>
            <a:ext cx="8686800" cy="242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The greater the distance, the greater the cumulative effect on the preceding factors of velocity, i.d., and roughness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There is a direct relationship between length and increased pressure loss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The total pressure loss doubles as the length of the pipe doubles</a:t>
            </a: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34" y="3886200"/>
            <a:ext cx="8329766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940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08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800100" algn="l"/>
              </a:tabLst>
            </a:pPr>
            <a:r>
              <a:rPr lang="en-US" sz="4400" dirty="0" smtClean="0">
                <a:effectLst/>
                <a:latin typeface="Times New Roman"/>
              </a:rPr>
              <a:t>Length</a:t>
            </a:r>
            <a:endParaRPr lang="en-US" sz="4400" dirty="0">
              <a:effectLst/>
              <a:latin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5400"/>
            <a:ext cx="8686800" cy="4821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Several formulas for calculating pressure loss have been established: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200"/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The most common is the </a:t>
            </a:r>
            <a:r>
              <a:rPr lang="en-US" sz="2400" b="1" dirty="0" smtClean="0">
                <a:effectLst/>
                <a:latin typeface="Times New Roman"/>
                <a:ea typeface="Times New Roman"/>
                <a:cs typeface="Times New Roman"/>
              </a:rPr>
              <a:t>Hazen-Williams</a:t>
            </a: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 formula: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12573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err="1" smtClean="0">
                <a:effectLst/>
                <a:latin typeface="Times New Roman"/>
                <a:ea typeface="Times New Roman"/>
                <a:cs typeface="Times New Roman"/>
              </a:rPr>
              <a:t>Hf</a:t>
            </a: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 = 0.090194 (100 / C) 1.852 x (Q 1.852 / d 4.866)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12573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12573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Where: </a:t>
            </a:r>
            <a:r>
              <a:rPr lang="en-US" sz="2400" dirty="0" err="1" smtClean="0">
                <a:effectLst/>
                <a:latin typeface="Times New Roman"/>
                <a:ea typeface="Times New Roman"/>
                <a:cs typeface="Times New Roman"/>
              </a:rPr>
              <a:t>Hf</a:t>
            </a: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 = pressure loss in pounds per square inch (psi) 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177165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C = roughness factor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177165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Q = flow in gallons per minute (gpm)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177165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d = inside diameter of pipe in inches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177165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/>
              <a:buChar char="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These formulas are good to know however charts are available for ease of calculation</a:t>
            </a:r>
            <a:endParaRPr lang="en-US" sz="20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0034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08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800100" algn="l"/>
              </a:tabLst>
            </a:pPr>
            <a:r>
              <a:rPr lang="en-US" sz="4400" dirty="0" smtClean="0">
                <a:latin typeface="Times New Roman"/>
              </a:rPr>
              <a:t>Charts</a:t>
            </a:r>
            <a:endParaRPr lang="en-US" sz="4400" dirty="0">
              <a:effectLst/>
              <a:latin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5400"/>
            <a:ext cx="8686800" cy="172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Determine pressure loss in pipe due to friction loss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Determine the velocity at various flow rates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/>
              <a:buChar char="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Use pressure losses and/or velocities to determine pipe size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8001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67000"/>
            <a:ext cx="8686800" cy="397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7994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08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800100" algn="l"/>
              </a:tabLst>
            </a:pPr>
            <a:r>
              <a:rPr lang="en-US" sz="4400" dirty="0" smtClean="0">
                <a:latin typeface="Times New Roman"/>
              </a:rPr>
              <a:t>Charts</a:t>
            </a:r>
            <a:endParaRPr lang="en-US" sz="4400" dirty="0">
              <a:effectLst/>
              <a:latin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5400"/>
            <a:ext cx="8686800" cy="522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effectLst/>
                <a:latin typeface="Times New Roman"/>
                <a:ea typeface="Times New Roman"/>
                <a:cs typeface="Times New Roman"/>
              </a:rPr>
              <a:t>Using the chart: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Find the flow of water in gpm on the left column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Scan across the top to locate pipe size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Read down this column, under the “psi loss” heading, and across the row for the gpm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Multiply this number by 100 to find the psi per foot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"/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Multiply this number by the length of pipe ft.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12573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Ex. Find friction loss in 42ft. of ¾ in. class 200 pvc flowing 6 gpm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12573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1.67 / 100 = .0167 psi pressure loss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12573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 smtClean="0">
                <a:effectLst/>
                <a:latin typeface="Times New Roman"/>
                <a:ea typeface="Times New Roman"/>
                <a:cs typeface="Times New Roman"/>
              </a:rPr>
              <a:t>0.0167 x 42 ft. = 0.701</a:t>
            </a:r>
            <a:endParaRPr lang="en-US" sz="22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8001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8877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8839200" cy="808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800100" algn="l"/>
              </a:tabLst>
            </a:pPr>
            <a:r>
              <a:rPr lang="en-US" sz="4400" dirty="0">
                <a:latin typeface="Times New Roman"/>
              </a:rPr>
              <a:t>S</a:t>
            </a:r>
            <a:r>
              <a:rPr lang="en-US" sz="4400" dirty="0" smtClean="0">
                <a:latin typeface="Times New Roman"/>
              </a:rPr>
              <a:t>ummary</a:t>
            </a:r>
            <a:endParaRPr lang="en-US" sz="4400" dirty="0">
              <a:effectLst/>
              <a:latin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5400"/>
            <a:ext cx="8686800" cy="242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Water pressure is created by?</a:t>
            </a:r>
          </a:p>
          <a:p>
            <a:pPr marL="8001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2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8001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Water pressure can be measured in?</a:t>
            </a:r>
          </a:p>
          <a:p>
            <a:pPr marL="8001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2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8001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For every one foot of elevation change the water pressure does what?</a:t>
            </a:r>
            <a:endParaRPr lang="en-US" sz="22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383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31</TotalTime>
  <Words>1579</Words>
  <Application>Microsoft Office PowerPoint</Application>
  <PresentationFormat>Ekran Gösterisi (4:3)</PresentationFormat>
  <Paragraphs>195</Paragraphs>
  <Slides>32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8" baseType="lpstr">
      <vt:lpstr>Arial</vt:lpstr>
      <vt:lpstr>Calibri</vt:lpstr>
      <vt:lpstr>Symbol</vt:lpstr>
      <vt:lpstr>Times New Roman</vt:lpstr>
      <vt:lpstr>Wingdings</vt:lpstr>
      <vt:lpstr>Varsayılan Tasarım</vt:lpstr>
      <vt:lpstr>PowerPoint Sunusu</vt:lpstr>
      <vt:lpstr>Yüzey sularının ölçümünde kullanılan aletler</vt:lpstr>
      <vt:lpstr>Basic Hydraulics</vt:lpstr>
      <vt:lpstr>Objectives: </vt:lpstr>
      <vt:lpstr>Reasons to Learn</vt:lpstr>
      <vt:lpstr>Questions to Answer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Hakem Sulama1</dc:creator>
  <cp:lastModifiedBy>waterer</cp:lastModifiedBy>
  <cp:revision>13</cp:revision>
  <cp:lastPrinted>1601-01-01T00:00:00Z</cp:lastPrinted>
  <dcterms:created xsi:type="dcterms:W3CDTF">2020-01-15T10:53:11Z</dcterms:created>
  <dcterms:modified xsi:type="dcterms:W3CDTF">2020-12-03T12:07:38Z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