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handoutMasterIdLst>
    <p:handoutMasterId r:id="rId101"/>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 id="360" r:id="rId94"/>
    <p:sldId id="361" r:id="rId95"/>
    <p:sldId id="362" r:id="rId96"/>
    <p:sldId id="363" r:id="rId97"/>
    <p:sldId id="364" r:id="rId98"/>
    <p:sldId id="365" r:id="rId9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1" d="100"/>
          <a:sy n="71" d="100"/>
        </p:scale>
        <p:origin x="126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0B9AB-999C-4C7A-A98D-885ACF17A9D2}" type="slidenum">
              <a:rPr lang="en-US"/>
              <a:pPr/>
              <a:t>22</a:t>
            </a:fld>
            <a:endParaRPr lang="en-US"/>
          </a:p>
        </p:txBody>
      </p:sp>
      <p:sp>
        <p:nvSpPr>
          <p:cNvPr id="23554" name="Rectangle 2"/>
          <p:cNvSpPr>
            <a:spLocks noChangeArrowheads="1" noTextEdit="1"/>
          </p:cNvSpPr>
          <p:nvPr>
            <p:ph type="sldImg"/>
          </p:nvPr>
        </p:nvSpPr>
        <p:spPr>
          <a:ln/>
        </p:spPr>
      </p:sp>
      <p:sp>
        <p:nvSpPr>
          <p:cNvPr id="23555" name="Rectangle 3"/>
          <p:cNvSpPr>
            <a:spLocks noGrp="1" noChangeArrowheads="1"/>
          </p:cNvSpPr>
          <p:nvPr>
            <p:ph type="body" idx="1"/>
          </p:nvPr>
        </p:nvSpPr>
        <p:spPr/>
        <p:txBody>
          <a:bodyPr/>
          <a:lstStyle/>
          <a:p>
            <a:r>
              <a:rPr lang="en-US"/>
              <a:t>Solve problem in note.</a:t>
            </a:r>
          </a:p>
        </p:txBody>
      </p:sp>
    </p:spTree>
    <p:extLst>
      <p:ext uri="{BB962C8B-B14F-4D97-AF65-F5344CB8AC3E}">
        <p14:creationId xmlns:p14="http://schemas.microsoft.com/office/powerpoint/2010/main" val="2433683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Unvan 1"/>
          <p:cNvSpPr>
            <a:spLocks noGrp="1"/>
          </p:cNvSpPr>
          <p:nvPr>
            <p:ph type="title"/>
          </p:nvPr>
        </p:nvSpPr>
        <p:spPr>
          <a:xfrm>
            <a:off x="685800" y="609600"/>
            <a:ext cx="7772400" cy="1143000"/>
          </a:xfrm>
        </p:spPr>
        <p:txBody>
          <a:bodyPr/>
          <a:lstStyle/>
          <a:p>
            <a:r>
              <a:rPr lang="tr-TR" smtClean="0"/>
              <a:t>Asıl başlık stili için tıklatın</a:t>
            </a:r>
            <a:endParaRPr lang="en-US"/>
          </a:p>
        </p:txBody>
      </p:sp>
      <p:sp>
        <p:nvSpPr>
          <p:cNvPr id="3" name="Grafik Yer Tutucusu 2"/>
          <p:cNvSpPr>
            <a:spLocks noGrp="1"/>
          </p:cNvSpPr>
          <p:nvPr>
            <p:ph type="chart" idx="1"/>
          </p:nvPr>
        </p:nvSpPr>
        <p:spPr>
          <a:xfrm>
            <a:off x="685800" y="1981200"/>
            <a:ext cx="7772400" cy="4114800"/>
          </a:xfrm>
        </p:spPr>
        <p:txBody>
          <a:bodyPr/>
          <a:lstStyle/>
          <a:p>
            <a:endParaRPr lang="en-US"/>
          </a:p>
        </p:txBody>
      </p:sp>
      <p:sp>
        <p:nvSpPr>
          <p:cNvPr id="4" name="Veri Yer Tutucusu 3"/>
          <p:cNvSpPr>
            <a:spLocks noGrp="1"/>
          </p:cNvSpPr>
          <p:nvPr>
            <p:ph type="dt" sz="half" idx="10"/>
          </p:nvPr>
        </p:nvSpPr>
        <p:spPr>
          <a:xfrm>
            <a:off x="685800" y="6248400"/>
            <a:ext cx="1905000" cy="457200"/>
          </a:xfrm>
        </p:spPr>
        <p:txBody>
          <a:bodyPr/>
          <a:lstStyle>
            <a:lvl1pPr>
              <a:defRPr/>
            </a:lvl1pPr>
          </a:lstStyle>
          <a:p>
            <a:endParaRPr lang="en-US"/>
          </a:p>
        </p:txBody>
      </p:sp>
      <p:sp>
        <p:nvSpPr>
          <p:cNvPr id="5" name="Altbilgi Yer Tutucusu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ayt Numarası Yer Tutucusu 5"/>
          <p:cNvSpPr>
            <a:spLocks noGrp="1"/>
          </p:cNvSpPr>
          <p:nvPr>
            <p:ph type="sldNum" sz="quarter" idx="12"/>
          </p:nvPr>
        </p:nvSpPr>
        <p:spPr>
          <a:xfrm>
            <a:off x="6553200" y="6248400"/>
            <a:ext cx="1905000" cy="457200"/>
          </a:xfrm>
        </p:spPr>
        <p:txBody>
          <a:bodyPr/>
          <a:lstStyle>
            <a:lvl1pPr>
              <a:defRPr/>
            </a:lvl1pPr>
          </a:lstStyle>
          <a:p>
            <a:fld id="{DD37C39E-8361-4CD3-9D1D-3BF1214F681F}" type="slidenum">
              <a:rPr lang="en-US"/>
              <a:pPr/>
              <a:t>‹#›</a:t>
            </a:fld>
            <a:endParaRPr lang="en-US"/>
          </a:p>
        </p:txBody>
      </p:sp>
    </p:spTree>
    <p:extLst>
      <p:ext uri="{BB962C8B-B14F-4D97-AF65-F5344CB8AC3E}">
        <p14:creationId xmlns:p14="http://schemas.microsoft.com/office/powerpoint/2010/main" val="4023120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Unvan 1"/>
          <p:cNvSpPr>
            <a:spLocks noGrp="1"/>
          </p:cNvSpPr>
          <p:nvPr>
            <p:ph type="title"/>
          </p:nvPr>
        </p:nvSpPr>
        <p:spPr>
          <a:xfrm>
            <a:off x="685800" y="609600"/>
            <a:ext cx="7772400" cy="1143000"/>
          </a:xfrm>
        </p:spPr>
        <p:txBody>
          <a:bodyPr/>
          <a:lstStyle/>
          <a:p>
            <a:r>
              <a:rPr lang="tr-TR" smtClean="0"/>
              <a:t>Asıl başlık stili için tıklatın</a:t>
            </a:r>
            <a:endParaRPr lang="en-US"/>
          </a:p>
        </p:txBody>
      </p:sp>
      <p:sp>
        <p:nvSpPr>
          <p:cNvPr id="3" name="Tablo Yer Tutucusu 2"/>
          <p:cNvSpPr>
            <a:spLocks noGrp="1"/>
          </p:cNvSpPr>
          <p:nvPr>
            <p:ph type="tbl" idx="1"/>
          </p:nvPr>
        </p:nvSpPr>
        <p:spPr>
          <a:xfrm>
            <a:off x="685800" y="1981200"/>
            <a:ext cx="7772400" cy="4114800"/>
          </a:xfrm>
        </p:spPr>
        <p:txBody>
          <a:bodyPr/>
          <a:lstStyle/>
          <a:p>
            <a:endParaRPr lang="en-US"/>
          </a:p>
        </p:txBody>
      </p:sp>
      <p:sp>
        <p:nvSpPr>
          <p:cNvPr id="4" name="Veri Yer Tutucusu 3"/>
          <p:cNvSpPr>
            <a:spLocks noGrp="1"/>
          </p:cNvSpPr>
          <p:nvPr>
            <p:ph type="dt" sz="half" idx="10"/>
          </p:nvPr>
        </p:nvSpPr>
        <p:spPr>
          <a:xfrm>
            <a:off x="685800" y="6248400"/>
            <a:ext cx="1905000" cy="457200"/>
          </a:xfrm>
        </p:spPr>
        <p:txBody>
          <a:bodyPr/>
          <a:lstStyle>
            <a:lvl1pPr>
              <a:defRPr/>
            </a:lvl1pPr>
          </a:lstStyle>
          <a:p>
            <a:endParaRPr lang="en-US"/>
          </a:p>
        </p:txBody>
      </p:sp>
      <p:sp>
        <p:nvSpPr>
          <p:cNvPr id="5" name="Altbilgi Yer Tutucusu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ayt Numarası Yer Tutucusu 5"/>
          <p:cNvSpPr>
            <a:spLocks noGrp="1"/>
          </p:cNvSpPr>
          <p:nvPr>
            <p:ph type="sldNum" sz="quarter" idx="12"/>
          </p:nvPr>
        </p:nvSpPr>
        <p:spPr>
          <a:xfrm>
            <a:off x="6553200" y="6248400"/>
            <a:ext cx="1905000" cy="457200"/>
          </a:xfrm>
        </p:spPr>
        <p:txBody>
          <a:bodyPr/>
          <a:lstStyle>
            <a:lvl1pPr>
              <a:defRPr/>
            </a:lvl1pPr>
          </a:lstStyle>
          <a:p>
            <a:fld id="{3961040B-8EBC-447F-956B-7269DBD7B70C}" type="slidenum">
              <a:rPr lang="en-US"/>
              <a:pPr/>
              <a:t>‹#›</a:t>
            </a:fld>
            <a:endParaRPr lang="en-US"/>
          </a:p>
        </p:txBody>
      </p:sp>
    </p:spTree>
    <p:extLst>
      <p:ext uri="{BB962C8B-B14F-4D97-AF65-F5344CB8AC3E}">
        <p14:creationId xmlns:p14="http://schemas.microsoft.com/office/powerpoint/2010/main" val="171398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2.wmf"/><Relationship Id="rId4" Type="http://schemas.openxmlformats.org/officeDocument/2006/relationships/oleObject" Target="../embeddings/oleObject1.bin"/></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4.wmf"/><Relationship Id="rId4" Type="http://schemas.openxmlformats.org/officeDocument/2006/relationships/oleObject" Target="../embeddings/oleObject3.bin"/></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7.w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smtClean="0"/>
              <a:t>Açık </a:t>
            </a:r>
            <a:r>
              <a:rPr lang="tr-TR" sz="4400" dirty="0" err="1" smtClean="0"/>
              <a:t>kanallaarda</a:t>
            </a:r>
            <a:r>
              <a:rPr lang="tr-TR" sz="4400" dirty="0" smtClean="0"/>
              <a:t> planlama –Temel Hidrolik</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Hafta-8</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b="1"/>
              <a:t> </a:t>
            </a:r>
            <a:r>
              <a:rPr lang="en-US" sz="3600" b="1"/>
              <a:t>CHAPTER THREE:  IRRIGATION METHODS AND DESIGNS</a:t>
            </a:r>
            <a:br>
              <a:rPr lang="en-US" sz="3600" b="1"/>
            </a:br>
            <a:endParaRPr lang="en-US" sz="3600" b="1"/>
          </a:p>
        </p:txBody>
      </p:sp>
      <p:sp>
        <p:nvSpPr>
          <p:cNvPr id="2051"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3.1  IRRIGATION METHODS</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a)  Surface Irrigation:</a:t>
            </a:r>
            <a:r>
              <a:rPr lang="en-US" sz="2000">
                <a:latin typeface="Arial" panose="020B0604020202020204" pitchFamily="34" charset="0"/>
                <a:cs typeface="Arial" panose="020B0604020202020204" pitchFamily="34" charset="0"/>
              </a:rPr>
              <a:t>  Just flooding water.  About 90% of the irrigated areas in the world are by this method.</a:t>
            </a:r>
          </a:p>
          <a:p>
            <a:pPr algn="just">
              <a:lnSpc>
                <a:spcPct val="90000"/>
              </a:lnSpc>
              <a:buFont typeface="Wingdings" panose="05000000000000000000" pitchFamily="2" charset="2"/>
              <a:buNone/>
            </a:pP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b)  Sprinkler Irrigation:</a:t>
            </a:r>
            <a:r>
              <a:rPr lang="en-US" sz="2000">
                <a:latin typeface="Arial" panose="020B0604020202020204" pitchFamily="34" charset="0"/>
                <a:cs typeface="Arial" panose="020B0604020202020204" pitchFamily="34" charset="0"/>
              </a:rPr>
              <a:t>  Applying water under pressure.  About 5 % of the irrigated areas are by this method.</a:t>
            </a:r>
          </a:p>
          <a:p>
            <a:pPr algn="just">
              <a:lnSpc>
                <a:spcPct val="90000"/>
              </a:lnSpc>
              <a:buFont typeface="Wingdings" panose="05000000000000000000" pitchFamily="2" charset="2"/>
              <a:buNone/>
            </a:pP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c)  Drip or Trickle Irrigation:</a:t>
            </a:r>
            <a:r>
              <a:rPr lang="en-US" sz="2000">
                <a:latin typeface="Arial" panose="020B0604020202020204" pitchFamily="34" charset="0"/>
                <a:cs typeface="Arial" panose="020B0604020202020204" pitchFamily="34" charset="0"/>
              </a:rPr>
              <a:t>  Applying water slowly to the soil ideally at the same rate with crop consumption.</a:t>
            </a:r>
          </a:p>
          <a:p>
            <a:pPr algn="just">
              <a:lnSpc>
                <a:spcPct val="90000"/>
              </a:lnSpc>
              <a:buFont typeface="Wingdings" panose="05000000000000000000" pitchFamily="2" charset="2"/>
              <a:buNone/>
            </a:pP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d)  Sub-Surface Irrigation:</a:t>
            </a:r>
            <a:r>
              <a:rPr lang="en-US" sz="2000">
                <a:latin typeface="Arial" panose="020B0604020202020204" pitchFamily="34" charset="0"/>
                <a:cs typeface="Arial" panose="020B0604020202020204" pitchFamily="34" charset="0"/>
              </a:rPr>
              <a:t>  Flooding water underground and allowing it to come up by capillarity to crop roots.</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2264847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 fill="hold"/>
                                        <p:tgtEl>
                                          <p:spTgt spid="2050"/>
                                        </p:tgtEl>
                                        <p:attrNameLst>
                                          <p:attrName>ppt_x</p:attrName>
                                        </p:attrNameLst>
                                      </p:cBhvr>
                                      <p:tavLst>
                                        <p:tav tm="0">
                                          <p:val>
                                            <p:strVal val="0-#ppt_w/2"/>
                                          </p:val>
                                        </p:tav>
                                        <p:tav tm="100000">
                                          <p:val>
                                            <p:strVal val="#ppt_x"/>
                                          </p:val>
                                        </p:tav>
                                      </p:tavLst>
                                    </p:anim>
                                    <p:anim calcmode="lin" valueType="num">
                                      <p:cBhvr additive="base">
                                        <p:cTn id="8" dur="300" fill="hold"/>
                                        <p:tgtEl>
                                          <p:spTgt spid="20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1">
                                            <p:txEl>
                                              <p:pRg st="0" end="0"/>
                                            </p:txEl>
                                          </p:spTgt>
                                        </p:tgtEl>
                                        <p:attrNameLst>
                                          <p:attrName>style.visibility</p:attrName>
                                        </p:attrNameLst>
                                      </p:cBhvr>
                                      <p:to>
                                        <p:strVal val="visible"/>
                                      </p:to>
                                    </p:set>
                                    <p:anim calcmode="lin" valueType="num">
                                      <p:cBhvr additive="base">
                                        <p:cTn id="13" dur="500" fill="hold"/>
                                        <p:tgtEl>
                                          <p:spTgt spid="20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51">
                                            <p:txEl>
                                              <p:pRg st="1" end="1"/>
                                            </p:txEl>
                                          </p:spTgt>
                                        </p:tgtEl>
                                        <p:attrNameLst>
                                          <p:attrName>style.visibility</p:attrName>
                                        </p:attrNameLst>
                                      </p:cBhvr>
                                      <p:to>
                                        <p:strVal val="visible"/>
                                      </p:to>
                                    </p:set>
                                    <p:anim calcmode="lin" valueType="num">
                                      <p:cBhvr additive="base">
                                        <p:cTn id="19" dur="500" fill="hold"/>
                                        <p:tgtEl>
                                          <p:spTgt spid="20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1">
                                            <p:txEl>
                                              <p:pRg st="2" end="2"/>
                                            </p:txEl>
                                          </p:spTgt>
                                        </p:tgtEl>
                                        <p:attrNameLst>
                                          <p:attrName>style.visibility</p:attrName>
                                        </p:attrNameLst>
                                      </p:cBhvr>
                                      <p:to>
                                        <p:strVal val="visible"/>
                                      </p:to>
                                    </p:set>
                                    <p:anim calcmode="lin" valueType="num">
                                      <p:cBhvr additive="base">
                                        <p:cTn id="25" dur="500" fill="hold"/>
                                        <p:tgtEl>
                                          <p:spTgt spid="20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51">
                                            <p:txEl>
                                              <p:pRg st="4" end="4"/>
                                            </p:txEl>
                                          </p:spTgt>
                                        </p:tgtEl>
                                        <p:attrNameLst>
                                          <p:attrName>style.visibility</p:attrName>
                                        </p:attrNameLst>
                                      </p:cBhvr>
                                      <p:to>
                                        <p:strVal val="visible"/>
                                      </p:to>
                                    </p:set>
                                    <p:anim calcmode="lin" valueType="num">
                                      <p:cBhvr additive="base">
                                        <p:cTn id="31" dur="500" fill="hold"/>
                                        <p:tgtEl>
                                          <p:spTgt spid="205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51">
                                            <p:txEl>
                                              <p:pRg st="6" end="6"/>
                                            </p:txEl>
                                          </p:spTgt>
                                        </p:tgtEl>
                                        <p:attrNameLst>
                                          <p:attrName>style.visibility</p:attrName>
                                        </p:attrNameLst>
                                      </p:cBhvr>
                                      <p:to>
                                        <p:strVal val="visible"/>
                                      </p:to>
                                    </p:set>
                                    <p:anim calcmode="lin" valueType="num">
                                      <p:cBhvr additive="base">
                                        <p:cTn id="37" dur="500" fill="hold"/>
                                        <p:tgtEl>
                                          <p:spTgt spid="2051">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51">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51">
                                            <p:txEl>
                                              <p:pRg st="8" end="8"/>
                                            </p:txEl>
                                          </p:spTgt>
                                        </p:tgtEl>
                                        <p:attrNameLst>
                                          <p:attrName>style.visibility</p:attrName>
                                        </p:attrNameLst>
                                      </p:cBhvr>
                                      <p:to>
                                        <p:strVal val="visible"/>
                                      </p:to>
                                    </p:set>
                                    <p:anim calcmode="lin" valueType="num">
                                      <p:cBhvr additive="base">
                                        <p:cTn id="43" dur="500" fill="hold"/>
                                        <p:tgtEl>
                                          <p:spTgt spid="2051">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51">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a:cs typeface="Times New Roman" panose="02020603050405020304" pitchFamily="18" charset="0"/>
              </a:rPr>
              <a:t>3.2  SURFACE IRRIGATION</a:t>
            </a:r>
            <a:r>
              <a:rPr lang="en-US"/>
              <a:t> </a:t>
            </a:r>
          </a:p>
        </p:txBody>
      </p:sp>
      <p:sp>
        <p:nvSpPr>
          <p:cNvPr id="5123" name="Rectangle 3"/>
          <p:cNvSpPr>
            <a:spLocks noGrp="1" noChangeArrowheads="1"/>
          </p:cNvSpPr>
          <p:nvPr>
            <p:ph type="body" idx="1"/>
          </p:nvPr>
        </p:nvSpPr>
        <p:spPr/>
        <p:txBody>
          <a:bodyPr/>
          <a:lstStyle/>
          <a:p>
            <a:pPr algn="just"/>
            <a:r>
              <a:rPr lang="en-US" sz="2400">
                <a:latin typeface="Arial" panose="020B0604020202020204" pitchFamily="34" charset="0"/>
                <a:cs typeface="Arial" panose="020B0604020202020204" pitchFamily="34" charset="0"/>
              </a:rPr>
              <a:t>Water is applied to the field in either the controlled or uncontrolled manner.</a:t>
            </a:r>
            <a:endParaRPr lang="en-US" sz="2400">
              <a:latin typeface="New York" charset="0"/>
              <a:cs typeface="Times New Roman" panose="02020603050405020304" pitchFamily="18" charset="0"/>
            </a:endParaRPr>
          </a:p>
          <a:p>
            <a:pPr algn="just"/>
            <a:r>
              <a:rPr lang="en-US" sz="2400" b="1">
                <a:latin typeface="Arial" panose="020B0604020202020204" pitchFamily="34" charset="0"/>
                <a:cs typeface="Arial" panose="020B0604020202020204" pitchFamily="34" charset="0"/>
              </a:rPr>
              <a:t>Controlled:</a:t>
            </a:r>
            <a:r>
              <a:rPr lang="en-US" sz="2400">
                <a:latin typeface="Arial" panose="020B0604020202020204" pitchFamily="34" charset="0"/>
                <a:cs typeface="Arial" panose="020B0604020202020204" pitchFamily="34" charset="0"/>
              </a:rPr>
              <a:t>  Water is applied from the head ditch and guided by corrugations, furrows, borders, or ridges.</a:t>
            </a:r>
            <a:endParaRPr lang="en-US" sz="2400">
              <a:latin typeface="New York" charset="0"/>
              <a:cs typeface="Times New Roman" panose="02020603050405020304" pitchFamily="18" charset="0"/>
            </a:endParaRPr>
          </a:p>
          <a:p>
            <a:pPr algn="just"/>
            <a:r>
              <a:rPr lang="en-US" sz="2400" b="1">
                <a:latin typeface="Arial" panose="020B0604020202020204" pitchFamily="34" charset="0"/>
                <a:cs typeface="Arial" panose="020B0604020202020204" pitchFamily="34" charset="0"/>
              </a:rPr>
              <a:t>Uncontrolled:</a:t>
            </a:r>
            <a:r>
              <a:rPr lang="en-US" sz="2400">
                <a:latin typeface="Arial" panose="020B0604020202020204" pitchFamily="34" charset="0"/>
                <a:cs typeface="Arial" panose="020B0604020202020204" pitchFamily="34" charset="0"/>
              </a:rPr>
              <a:t>  Wild flooding.</a:t>
            </a:r>
            <a:endParaRPr lang="en-US" sz="2400">
              <a:latin typeface="New York" charset="0"/>
              <a:cs typeface="Times New Roman" panose="02020603050405020304" pitchFamily="18" charset="0"/>
            </a:endParaRPr>
          </a:p>
          <a:p>
            <a:r>
              <a:rPr lang="en-US" sz="2400">
                <a:latin typeface="Arial" panose="020B0604020202020204" pitchFamily="34" charset="0"/>
                <a:cs typeface="Arial" panose="020B0604020202020204" pitchFamily="34" charset="0"/>
              </a:rPr>
              <a:t>Surface irrigation is entirely practised where water is abundant.  The low initial cost of development is later offset by high labour cost of applying water.  There are deep percolation, runoff and drainage problems</a:t>
            </a:r>
            <a:r>
              <a:rPr lang="en-US" sz="2400"/>
              <a:t> </a:t>
            </a:r>
          </a:p>
        </p:txBody>
      </p:sp>
    </p:spTree>
    <p:extLst>
      <p:ext uri="{BB962C8B-B14F-4D97-AF65-F5344CB8AC3E}">
        <p14:creationId xmlns:p14="http://schemas.microsoft.com/office/powerpoint/2010/main" val="2824082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300" fill="hold"/>
                                        <p:tgtEl>
                                          <p:spTgt spid="5122"/>
                                        </p:tgtEl>
                                        <p:attrNameLst>
                                          <p:attrName>ppt_x</p:attrName>
                                        </p:attrNameLst>
                                      </p:cBhvr>
                                      <p:tavLst>
                                        <p:tav tm="0">
                                          <p:val>
                                            <p:strVal val="0-#ppt_w/2"/>
                                          </p:val>
                                        </p:tav>
                                        <p:tav tm="100000">
                                          <p:val>
                                            <p:strVal val="#ppt_x"/>
                                          </p:val>
                                        </p:tav>
                                      </p:tavLst>
                                    </p:anim>
                                    <p:anim calcmode="lin" valueType="num">
                                      <p:cBhvr additive="base">
                                        <p:cTn id="8" dur="300" fill="hold"/>
                                        <p:tgtEl>
                                          <p:spTgt spid="51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additive="base">
                                        <p:cTn id="13"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1" end="1"/>
                                            </p:txEl>
                                          </p:spTgt>
                                        </p:tgtEl>
                                        <p:attrNameLst>
                                          <p:attrName>style.visibility</p:attrName>
                                        </p:attrNameLst>
                                      </p:cBhvr>
                                      <p:to>
                                        <p:strVal val="visible"/>
                                      </p:to>
                                    </p:set>
                                    <p:anim calcmode="lin" valueType="num">
                                      <p:cBhvr additive="base">
                                        <p:cTn id="19"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23">
                                            <p:txEl>
                                              <p:pRg st="2" end="2"/>
                                            </p:txEl>
                                          </p:spTgt>
                                        </p:tgtEl>
                                        <p:attrNameLst>
                                          <p:attrName>style.visibility</p:attrName>
                                        </p:attrNameLst>
                                      </p:cBhvr>
                                      <p:to>
                                        <p:strVal val="visible"/>
                                      </p:to>
                                    </p:set>
                                    <p:anim calcmode="lin" valueType="num">
                                      <p:cBhvr additive="base">
                                        <p:cTn id="25"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12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3">
                                            <p:txEl>
                                              <p:pRg st="3" end="3"/>
                                            </p:txEl>
                                          </p:spTgt>
                                        </p:tgtEl>
                                        <p:attrNameLst>
                                          <p:attrName>style.visibility</p:attrName>
                                        </p:attrNameLst>
                                      </p:cBhvr>
                                      <p:to>
                                        <p:strVal val="visible"/>
                                      </p:to>
                                    </p:set>
                                    <p:anim calcmode="lin" valueType="num">
                                      <p:cBhvr additive="base">
                                        <p:cTn id="31"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12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a:cs typeface="Times New Roman" panose="02020603050405020304" pitchFamily="18" charset="0"/>
              </a:rPr>
              <a:t>3.2.1 Furrow Irrigation </a:t>
            </a:r>
          </a:p>
        </p:txBody>
      </p:sp>
      <p:sp>
        <p:nvSpPr>
          <p:cNvPr id="6147"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In furrow irrigation, only a part of the land surface (the furrow) is wetted thus minimizing evaporation loss.  </a:t>
            </a:r>
          </a:p>
          <a:p>
            <a:pPr algn="just">
              <a:lnSpc>
                <a:spcPct val="90000"/>
              </a:lnSpc>
            </a:pPr>
            <a:r>
              <a:rPr lang="en-US" sz="2800">
                <a:latin typeface="Arial" panose="020B0604020202020204" pitchFamily="34" charset="0"/>
                <a:cs typeface="Arial" panose="020B0604020202020204" pitchFamily="34" charset="0"/>
              </a:rPr>
              <a:t>Furrow irrigation is adapted for row crops like corn, banana, tobacco, and cabbage.  It is also good for grains. </a:t>
            </a:r>
          </a:p>
          <a:p>
            <a:pPr algn="just">
              <a:lnSpc>
                <a:spcPct val="90000"/>
              </a:lnSpc>
            </a:pPr>
            <a:r>
              <a:rPr lang="en-US" sz="2800">
                <a:latin typeface="Arial" panose="020B0604020202020204" pitchFamily="34" charset="0"/>
                <a:cs typeface="Arial" panose="020B0604020202020204" pitchFamily="34" charset="0"/>
              </a:rPr>
              <a:t> Irrigation can be by corrugation using small irrigation streams.  </a:t>
            </a:r>
          </a:p>
          <a:p>
            <a:pPr algn="just">
              <a:lnSpc>
                <a:spcPct val="90000"/>
              </a:lnSpc>
            </a:pPr>
            <a:r>
              <a:rPr lang="en-US" sz="2800">
                <a:latin typeface="Arial" panose="020B0604020202020204" pitchFamily="34" charset="0"/>
                <a:cs typeface="Arial" panose="020B0604020202020204" pitchFamily="34" charset="0"/>
              </a:rPr>
              <a:t>Furrow irrigation is adapted for irrigating on various slopes except on steep ones because of erosion and bank overflow.</a:t>
            </a:r>
            <a:endParaRPr lang="en-US" sz="28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800"/>
          </a:p>
        </p:txBody>
      </p:sp>
    </p:spTree>
    <p:extLst>
      <p:ext uri="{BB962C8B-B14F-4D97-AF65-F5344CB8AC3E}">
        <p14:creationId xmlns:p14="http://schemas.microsoft.com/office/powerpoint/2010/main" val="945406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300" fill="hold"/>
                                        <p:tgtEl>
                                          <p:spTgt spid="6146"/>
                                        </p:tgtEl>
                                        <p:attrNameLst>
                                          <p:attrName>ppt_x</p:attrName>
                                        </p:attrNameLst>
                                      </p:cBhvr>
                                      <p:tavLst>
                                        <p:tav tm="0">
                                          <p:val>
                                            <p:strVal val="0-#ppt_w/2"/>
                                          </p:val>
                                        </p:tav>
                                        <p:tav tm="100000">
                                          <p:val>
                                            <p:strVal val="#ppt_x"/>
                                          </p:val>
                                        </p:tav>
                                      </p:tavLst>
                                    </p:anim>
                                    <p:anim calcmode="lin" valueType="num">
                                      <p:cBhvr additive="base">
                                        <p:cTn id="8" dur="300" fill="hold"/>
                                        <p:tgtEl>
                                          <p:spTgt spid="614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685800" y="609600"/>
            <a:ext cx="7772400" cy="762000"/>
          </a:xfrm>
        </p:spPr>
        <p:txBody>
          <a:bodyPr/>
          <a:lstStyle/>
          <a:p>
            <a:r>
              <a:rPr lang="en-US"/>
              <a:t>Furrow Irrigation Contd.</a:t>
            </a:r>
          </a:p>
        </p:txBody>
      </p:sp>
      <p:sp>
        <p:nvSpPr>
          <p:cNvPr id="1027" name="Rectangle 3"/>
          <p:cNvSpPr>
            <a:spLocks noGrp="1" noChangeArrowheads="1"/>
          </p:cNvSpPr>
          <p:nvPr>
            <p:ph type="body" idx="1"/>
          </p:nvPr>
        </p:nvSpPr>
        <p:spPr>
          <a:xfrm>
            <a:off x="685800" y="1524000"/>
            <a:ext cx="7772400" cy="4572000"/>
          </a:xfrm>
        </p:spPr>
        <p:txBody>
          <a:bodyPr/>
          <a:lstStyle/>
          <a:p>
            <a:pPr algn="just"/>
            <a:r>
              <a:rPr lang="en-US" sz="2000">
                <a:latin typeface="Arial" panose="020B0604020202020204" pitchFamily="34" charset="0"/>
                <a:cs typeface="Arial" panose="020B0604020202020204" pitchFamily="34" charset="0"/>
              </a:rPr>
              <a:t>There are different ways of applying water to the furrow.  </a:t>
            </a:r>
          </a:p>
          <a:p>
            <a:pPr algn="just"/>
            <a:r>
              <a:rPr lang="en-US" sz="2000">
                <a:latin typeface="Arial" panose="020B0604020202020204" pitchFamily="34" charset="0"/>
                <a:cs typeface="Arial" panose="020B0604020202020204" pitchFamily="34" charset="0"/>
              </a:rPr>
              <a:t>As shown in Fig. 3.1, siphons are used to divert water from the head ditch to the furrows.  </a:t>
            </a:r>
          </a:p>
          <a:p>
            <a:pPr algn="just"/>
            <a:r>
              <a:rPr lang="en-US" sz="2000">
                <a:latin typeface="Arial" panose="020B0604020202020204" pitchFamily="34" charset="0"/>
                <a:cs typeface="Arial" panose="020B0604020202020204" pitchFamily="34" charset="0"/>
              </a:rPr>
              <a:t>There can also be direct gravity flow whereby water is delivered from the head ditch to the furrows by cutting the ridge or levee separating the head ditch and the furrows (see diagram from Gumb's book).  </a:t>
            </a:r>
          </a:p>
          <a:p>
            <a:pPr algn="just"/>
            <a:r>
              <a:rPr lang="en-US" sz="2000">
                <a:latin typeface="Arial" panose="020B0604020202020204" pitchFamily="34" charset="0"/>
                <a:cs typeface="Arial" panose="020B0604020202020204" pitchFamily="34" charset="0"/>
              </a:rPr>
              <a:t>Gated pipes can also be used.  Large portable pipe(up to 450 mm) with gate openings spaced to deliver water to the furrows are used.  </a:t>
            </a:r>
          </a:p>
          <a:p>
            <a:pPr algn="just"/>
            <a:r>
              <a:rPr lang="en-US" sz="2000">
                <a:latin typeface="Arial" panose="020B0604020202020204" pitchFamily="34" charset="0"/>
                <a:cs typeface="Arial" panose="020B0604020202020204" pitchFamily="34" charset="0"/>
              </a:rPr>
              <a:t>Water is pumped from the water source in closed conduits.</a:t>
            </a:r>
          </a:p>
          <a:p>
            <a:pPr algn="just"/>
            <a:r>
              <a:rPr lang="en-US" sz="2000">
                <a:latin typeface="Arial" panose="020B0604020202020204" pitchFamily="34" charset="0"/>
                <a:cs typeface="Arial" panose="020B0604020202020204" pitchFamily="34" charset="0"/>
              </a:rPr>
              <a:t>  The openings of the gated pipe can be regulated to control the discharge rate into the furrows.</a:t>
            </a:r>
            <a:endParaRPr lang="en-US" sz="2000">
              <a:latin typeface="New York" charset="0"/>
              <a:cs typeface="Times New Roman" panose="02020603050405020304" pitchFamily="18" charset="0"/>
            </a:endParaRPr>
          </a:p>
          <a:p>
            <a:pPr algn="just">
              <a:buFont typeface="Wingdings" panose="05000000000000000000" pitchFamily="2" charset="2"/>
              <a:buNone/>
            </a:pPr>
            <a:endParaRPr lang="en-US" sz="2000">
              <a:latin typeface="New York" charset="0"/>
              <a:cs typeface="Times New Roman" panose="02020603050405020304" pitchFamily="18" charset="0"/>
            </a:endParaRPr>
          </a:p>
          <a:p>
            <a:endParaRPr lang="en-US" sz="2000"/>
          </a:p>
        </p:txBody>
      </p:sp>
    </p:spTree>
    <p:extLst>
      <p:ext uri="{BB962C8B-B14F-4D97-AF65-F5344CB8AC3E}">
        <p14:creationId xmlns:p14="http://schemas.microsoft.com/office/powerpoint/2010/main" val="1749037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300" fill="hold"/>
                                        <p:tgtEl>
                                          <p:spTgt spid="1026"/>
                                        </p:tgtEl>
                                        <p:attrNameLst>
                                          <p:attrName>ppt_x</p:attrName>
                                        </p:attrNameLst>
                                      </p:cBhvr>
                                      <p:tavLst>
                                        <p:tav tm="0">
                                          <p:val>
                                            <p:strVal val="0-#ppt_w/2"/>
                                          </p:val>
                                        </p:tav>
                                        <p:tav tm="100000">
                                          <p:val>
                                            <p:strVal val="#ppt_x"/>
                                          </p:val>
                                        </p:tav>
                                      </p:tavLst>
                                    </p:anim>
                                    <p:anim calcmode="lin" valueType="num">
                                      <p:cBhvr additive="base">
                                        <p:cTn id="8" dur="300" fill="hold"/>
                                        <p:tgtEl>
                                          <p:spTgt spid="102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7">
                                            <p:txEl>
                                              <p:pRg st="0" end="0"/>
                                            </p:txEl>
                                          </p:spTgt>
                                        </p:tgtEl>
                                        <p:attrNameLst>
                                          <p:attrName>style.visibility</p:attrName>
                                        </p:attrNameLst>
                                      </p:cBhvr>
                                      <p:to>
                                        <p:strVal val="visible"/>
                                      </p:to>
                                    </p:set>
                                    <p:anim calcmode="lin" valueType="num">
                                      <p:cBhvr additive="base">
                                        <p:cTn id="13"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7">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 calcmode="lin" valueType="num">
                                      <p:cBhvr additive="base">
                                        <p:cTn id="19"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7">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7">
                                            <p:txEl>
                                              <p:pRg st="2" end="2"/>
                                            </p:txEl>
                                          </p:spTgt>
                                        </p:tgtEl>
                                        <p:attrNameLst>
                                          <p:attrName>style.visibility</p:attrName>
                                        </p:attrNameLst>
                                      </p:cBhvr>
                                      <p:to>
                                        <p:strVal val="visible"/>
                                      </p:to>
                                    </p:set>
                                    <p:anim calcmode="lin" valueType="num">
                                      <p:cBhvr additive="base">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7">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7">
                                            <p:txEl>
                                              <p:pRg st="3" end="3"/>
                                            </p:txEl>
                                          </p:spTgt>
                                        </p:tgtEl>
                                        <p:attrNameLst>
                                          <p:attrName>style.visibility</p:attrName>
                                        </p:attrNameLst>
                                      </p:cBhvr>
                                      <p:to>
                                        <p:strVal val="visible"/>
                                      </p:to>
                                    </p:set>
                                    <p:anim calcmode="lin" valueType="num">
                                      <p:cBhvr additive="base">
                                        <p:cTn id="31"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7">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7">
                                            <p:txEl>
                                              <p:pRg st="4" end="4"/>
                                            </p:txEl>
                                          </p:spTgt>
                                        </p:tgtEl>
                                        <p:attrNameLst>
                                          <p:attrName>style.visibility</p:attrName>
                                        </p:attrNameLst>
                                      </p:cBhvr>
                                      <p:to>
                                        <p:strVal val="visible"/>
                                      </p:to>
                                    </p:set>
                                    <p:anim calcmode="lin" valueType="num">
                                      <p:cBhvr additive="base">
                                        <p:cTn id="37"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7">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himes.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7">
                                            <p:txEl>
                                              <p:pRg st="5" end="5"/>
                                            </p:txEl>
                                          </p:spTgt>
                                        </p:tgtEl>
                                        <p:attrNameLst>
                                          <p:attrName>style.visibility</p:attrName>
                                        </p:attrNameLst>
                                      </p:cBhvr>
                                      <p:to>
                                        <p:strVal val="visible"/>
                                      </p:to>
                                    </p:set>
                                    <p:anim calcmode="lin" valueType="num">
                                      <p:cBhvr additive="base">
                                        <p:cTn id="43" dur="500" fill="hold"/>
                                        <p:tgtEl>
                                          <p:spTgt spid="102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7">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P spid="102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Furrow Irrigation by Cutting the Ridge</a:t>
            </a:r>
          </a:p>
        </p:txBody>
      </p:sp>
      <p:pic>
        <p:nvPicPr>
          <p:cNvPr id="101380"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1905000"/>
            <a:ext cx="75311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5189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r>
              <a:rPr lang="en-US"/>
              <a:t>Furrow Irrigation with Siphons</a:t>
            </a:r>
          </a:p>
        </p:txBody>
      </p:sp>
      <p:pic>
        <p:nvPicPr>
          <p:cNvPr id="99332" name="Picture 1028"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2044700"/>
            <a:ext cx="7531100"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973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1143000"/>
          </a:xfrm>
        </p:spPr>
        <p:txBody>
          <a:bodyPr/>
          <a:lstStyle/>
          <a:p>
            <a:r>
              <a:rPr lang="en-US"/>
              <a:t>Fig. 3.1:  A Furrow System</a:t>
            </a:r>
          </a:p>
        </p:txBody>
      </p:sp>
      <p:sp>
        <p:nvSpPr>
          <p:cNvPr id="7171" name="Rectangle 3"/>
          <p:cNvSpPr>
            <a:spLocks noGrp="1" noChangeArrowheads="1"/>
          </p:cNvSpPr>
          <p:nvPr>
            <p:ph type="chart" idx="1"/>
          </p:nvPr>
        </p:nvSpPr>
        <p:spPr>
          <a:xfrm>
            <a:off x="1066800" y="6858000"/>
            <a:ext cx="7772400" cy="4114800"/>
          </a:xfrm>
        </p:spPr>
      </p:sp>
      <p:sp>
        <p:nvSpPr>
          <p:cNvPr id="7173" name="Rectangle 5"/>
          <p:cNvSpPr>
            <a:spLocks noChangeArrowheads="1"/>
          </p:cNvSpPr>
          <p:nvPr/>
        </p:nvSpPr>
        <p:spPr bwMode="auto">
          <a:xfrm>
            <a:off x="2681288" y="1795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95400"/>
            <a:ext cx="64008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839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600" b="1">
                <a:cs typeface="Arial" panose="020B0604020202020204" pitchFamily="34" charset="0"/>
              </a:rPr>
              <a:t>3.2.1.1 Design Parameters of Furrow Irrigation</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8195"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The Major Design Considerations in Surface Irrigation Include:</a:t>
            </a:r>
          </a:p>
          <a:p>
            <a:pPr algn="just">
              <a:lnSpc>
                <a:spcPct val="90000"/>
              </a:lnSpc>
              <a:buFont typeface="Wingdings" panose="05000000000000000000" pitchFamily="2" charset="2"/>
              <a:buNone/>
            </a:pPr>
            <a:endParaRPr lang="en-US" sz="2000">
              <a:latin typeface="Arial" panose="020B0604020202020204" pitchFamily="34" charset="0"/>
              <a:cs typeface="Arial" panose="020B0604020202020204" pitchFamily="34" charset="0"/>
            </a:endParaRPr>
          </a:p>
          <a:p>
            <a:pPr algn="just">
              <a:lnSpc>
                <a:spcPct val="90000"/>
              </a:lnSpc>
            </a:pPr>
            <a:r>
              <a:rPr lang="en-US" sz="2000">
                <a:latin typeface="Arial" panose="020B0604020202020204" pitchFamily="34" charset="0"/>
                <a:cs typeface="Arial" panose="020B0604020202020204" pitchFamily="34" charset="0"/>
              </a:rPr>
              <a:t>Storing the Readily Available Moisture in the Root Zone, if  Possible; </a:t>
            </a:r>
          </a:p>
          <a:p>
            <a:pPr algn="just">
              <a:lnSpc>
                <a:spcPct val="90000"/>
              </a:lnSpc>
            </a:pPr>
            <a:r>
              <a:rPr lang="en-US" sz="2000">
                <a:latin typeface="Arial" panose="020B0604020202020204" pitchFamily="34" charset="0"/>
                <a:cs typeface="Arial" panose="020B0604020202020204" pitchFamily="34" charset="0"/>
              </a:rPr>
              <a:t>Obtaining As Uniform Water Application As Possible; </a:t>
            </a:r>
          </a:p>
          <a:p>
            <a:pPr algn="just">
              <a:lnSpc>
                <a:spcPct val="90000"/>
              </a:lnSpc>
            </a:pPr>
            <a:r>
              <a:rPr lang="en-US" sz="2000">
                <a:latin typeface="Arial" panose="020B0604020202020204" pitchFamily="34" charset="0"/>
                <a:cs typeface="Arial" panose="020B0604020202020204" pitchFamily="34" charset="0"/>
              </a:rPr>
              <a:t>Minimizing Soil Erosion by Applying Non-erosive Streams; </a:t>
            </a:r>
          </a:p>
          <a:p>
            <a:pPr algn="just">
              <a:lnSpc>
                <a:spcPct val="90000"/>
              </a:lnSpc>
            </a:pPr>
            <a:r>
              <a:rPr lang="en-US" sz="2000">
                <a:latin typeface="Arial" panose="020B0604020202020204" pitchFamily="34" charset="0"/>
                <a:cs typeface="Arial" panose="020B0604020202020204" pitchFamily="34" charset="0"/>
              </a:rPr>
              <a:t>Minimizing Runoff at the End of the Furrow by Using a Re-use System or a Cut -Back Stream; </a:t>
            </a:r>
          </a:p>
          <a:p>
            <a:pPr algn="just">
              <a:lnSpc>
                <a:spcPct val="90000"/>
              </a:lnSpc>
            </a:pPr>
            <a:r>
              <a:rPr lang="en-US" sz="2000">
                <a:latin typeface="Arial" panose="020B0604020202020204" pitchFamily="34" charset="0"/>
                <a:cs typeface="Arial" panose="020B0604020202020204" pitchFamily="34" charset="0"/>
              </a:rPr>
              <a:t>Minimizing Labour Requirements by Having Good Land Preparation, </a:t>
            </a:r>
          </a:p>
          <a:p>
            <a:pPr algn="just">
              <a:lnSpc>
                <a:spcPct val="90000"/>
              </a:lnSpc>
            </a:pPr>
            <a:r>
              <a:rPr lang="en-US" sz="2000">
                <a:latin typeface="Arial" panose="020B0604020202020204" pitchFamily="34" charset="0"/>
                <a:cs typeface="Arial" panose="020B0604020202020204" pitchFamily="34" charset="0"/>
              </a:rPr>
              <a:t>Good Design and Experienced Labour and </a:t>
            </a:r>
          </a:p>
          <a:p>
            <a:pPr algn="just">
              <a:lnSpc>
                <a:spcPct val="90000"/>
              </a:lnSpc>
            </a:pPr>
            <a:r>
              <a:rPr lang="en-US" sz="2000">
                <a:latin typeface="Arial" panose="020B0604020202020204" pitchFamily="34" charset="0"/>
                <a:cs typeface="Arial" panose="020B0604020202020204" pitchFamily="34" charset="0"/>
              </a:rPr>
              <a:t>Facilitating Use of Machinery for Land Preparation, Cultivation, Furrowing, Harvesting Etc.</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1114368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300" fill="hold"/>
                                        <p:tgtEl>
                                          <p:spTgt spid="8194"/>
                                        </p:tgtEl>
                                        <p:attrNameLst>
                                          <p:attrName>ppt_x</p:attrName>
                                        </p:attrNameLst>
                                      </p:cBhvr>
                                      <p:tavLst>
                                        <p:tav tm="0">
                                          <p:val>
                                            <p:strVal val="0-#ppt_w/2"/>
                                          </p:val>
                                        </p:tav>
                                        <p:tav tm="100000">
                                          <p:val>
                                            <p:strVal val="#ppt_x"/>
                                          </p:val>
                                        </p:tav>
                                      </p:tavLst>
                                    </p:anim>
                                    <p:anim calcmode="lin" valueType="num">
                                      <p:cBhvr additive="base">
                                        <p:cTn id="8" dur="300" fill="hold"/>
                                        <p:tgtEl>
                                          <p:spTgt spid="81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anim calcmode="lin" valueType="num">
                                      <p:cBhvr additive="base">
                                        <p:cTn id="13"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500" fill="hold"/>
                                        <p:tgtEl>
                                          <p:spTgt spid="819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95">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609600"/>
            <a:ext cx="7772400" cy="838200"/>
          </a:xfrm>
        </p:spPr>
        <p:txBody>
          <a:bodyPr/>
          <a:lstStyle/>
          <a:p>
            <a:r>
              <a:rPr lang="en-US" sz="4000"/>
              <a:t>Furrow Irrigation Contd.</a:t>
            </a:r>
          </a:p>
        </p:txBody>
      </p:sp>
      <p:sp>
        <p:nvSpPr>
          <p:cNvPr id="9219" name="Rectangle 3"/>
          <p:cNvSpPr>
            <a:spLocks noGrp="1" noChangeArrowheads="1"/>
          </p:cNvSpPr>
          <p:nvPr>
            <p:ph type="body" idx="1"/>
          </p:nvPr>
        </p:nvSpPr>
        <p:spPr>
          <a:xfrm>
            <a:off x="685800" y="1371600"/>
            <a:ext cx="7772400" cy="5257800"/>
          </a:xfrm>
        </p:spPr>
        <p:txBody>
          <a:bodyPr/>
          <a:lstStyle/>
          <a:p>
            <a:pPr algn="just">
              <a:lnSpc>
                <a:spcPct val="90000"/>
              </a:lnSpc>
            </a:pPr>
            <a:r>
              <a:rPr lang="en-US" sz="2800">
                <a:latin typeface="Arial" panose="020B0604020202020204" pitchFamily="34" charset="0"/>
                <a:cs typeface="Arial" panose="020B0604020202020204" pitchFamily="34" charset="0"/>
              </a:rPr>
              <a:t>The Specific Design Parameters of Furrow Irrigation Are Aimed at Achieving the Above Objectives and Include:</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a)  Shape and Spacing of Furrows: </a:t>
            </a:r>
            <a:r>
              <a:rPr lang="en-US" sz="2800">
                <a:latin typeface="Arial" panose="020B0604020202020204" pitchFamily="34" charset="0"/>
                <a:cs typeface="Arial" panose="020B0604020202020204" pitchFamily="34" charset="0"/>
              </a:rPr>
              <a:t> Heights of ridges vary between 15 cm and 40 cm and the distance between the ridges should be based on the optimum crop spacing modified, if necessary to obtain adequate lateral wetting, and to accommodate the track of mechanical equipment.  </a:t>
            </a:r>
          </a:p>
          <a:p>
            <a:pPr algn="just">
              <a:lnSpc>
                <a:spcPct val="90000"/>
              </a:lnSpc>
            </a:pPr>
            <a:r>
              <a:rPr lang="en-US" sz="2800">
                <a:latin typeface="Arial" panose="020B0604020202020204" pitchFamily="34" charset="0"/>
                <a:cs typeface="Arial" panose="020B0604020202020204" pitchFamily="34" charset="0"/>
              </a:rPr>
              <a:t>The range of spacing commonly used is from 0.3 to 1.8 m with 1.0 m as the average.</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965681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300" fill="hold"/>
                                        <p:tgtEl>
                                          <p:spTgt spid="9218"/>
                                        </p:tgtEl>
                                        <p:attrNameLst>
                                          <p:attrName>ppt_x</p:attrName>
                                        </p:attrNameLst>
                                      </p:cBhvr>
                                      <p:tavLst>
                                        <p:tav tm="0">
                                          <p:val>
                                            <p:strVal val="0-#ppt_w/2"/>
                                          </p:val>
                                        </p:tav>
                                        <p:tav tm="100000">
                                          <p:val>
                                            <p:strVal val="#ppt_x"/>
                                          </p:val>
                                        </p:tav>
                                      </p:tavLst>
                                    </p:anim>
                                    <p:anim calcmode="lin" valueType="num">
                                      <p:cBhvr additive="base">
                                        <p:cTn id="8" dur="300" fill="hold"/>
                                        <p:tgtEl>
                                          <p:spTgt spid="92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anim calcmode="lin" valueType="num">
                                      <p:cBhvr additive="base">
                                        <p:cTn id="13"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 calcmode="lin" valueType="num">
                                      <p:cBhvr additive="base">
                                        <p:cTn id="19"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9">
                                            <p:txEl>
                                              <p:pRg st="2" end="2"/>
                                            </p:txEl>
                                          </p:spTgt>
                                        </p:tgtEl>
                                        <p:attrNameLst>
                                          <p:attrName>style.visibility</p:attrName>
                                        </p:attrNameLst>
                                      </p:cBhvr>
                                      <p:to>
                                        <p:strVal val="visible"/>
                                      </p:to>
                                    </p:set>
                                    <p:anim calcmode="lin" valueType="num">
                                      <p:cBhvr additive="base">
                                        <p:cTn id="25"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600"/>
              <a:t>Design Parameters of Furrow Irrigation Contd.</a:t>
            </a:r>
          </a:p>
        </p:txBody>
      </p:sp>
      <p:sp>
        <p:nvSpPr>
          <p:cNvPr id="10243"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b) Selection of the Advance or Initial Furrow Stream</a:t>
            </a:r>
            <a:r>
              <a:rPr lang="en-US" sz="2800">
                <a:latin typeface="Arial" panose="020B0604020202020204" pitchFamily="34" charset="0"/>
                <a:cs typeface="Arial" panose="020B0604020202020204" pitchFamily="34" charset="0"/>
              </a:rPr>
              <a:t>: In permeable soils, the maximum non-erosive flow within the furrow capacity can be used so as to enable wetting of the end of the furrow to begin as soon as possible.  </a:t>
            </a:r>
          </a:p>
          <a:p>
            <a:pPr algn="just">
              <a:lnSpc>
                <a:spcPct val="90000"/>
              </a:lnSpc>
            </a:pPr>
            <a:r>
              <a:rPr lang="en-US" sz="2800">
                <a:latin typeface="Arial" panose="020B0604020202020204" pitchFamily="34" charset="0"/>
                <a:cs typeface="Arial" panose="020B0604020202020204" pitchFamily="34" charset="0"/>
              </a:rPr>
              <a:t>The maximum non-erosive flow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given by: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  c/S    where c is a constant  =  0.6 when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in l/s and S is slope in  %.</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b="1">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Example 1</a:t>
            </a:r>
            <a:r>
              <a:rPr lang="en-US" sz="2800">
                <a:latin typeface="Arial" panose="020B0604020202020204" pitchFamily="34" charset="0"/>
                <a:cs typeface="Arial" panose="020B0604020202020204" pitchFamily="34" charset="0"/>
              </a:rPr>
              <a:t>:  For a soil slope of 0.1 %, the Q</a:t>
            </a:r>
            <a:r>
              <a:rPr lang="en-US" sz="2800" baseline="-30000">
                <a:latin typeface="Arial" panose="020B0604020202020204" pitchFamily="34" charset="0"/>
                <a:cs typeface="Arial" panose="020B0604020202020204" pitchFamily="34" charset="0"/>
              </a:rPr>
              <a:t>m</a:t>
            </a:r>
            <a:r>
              <a:rPr lang="en-US" sz="2800">
                <a:latin typeface="Arial" panose="020B0604020202020204" pitchFamily="34" charset="0"/>
                <a:cs typeface="Arial" panose="020B0604020202020204" pitchFamily="34" charset="0"/>
              </a:rPr>
              <a:t> is 0.6/0.1 =  6 l/s.</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3895623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 calcmode="lin" valueType="num">
                                      <p:cBhvr additive="base">
                                        <p:cTn id="13"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 calcmode="lin" valueType="num">
                                      <p:cBhvr additive="base">
                                        <p:cTn id="19"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 calcmode="lin" valueType="num">
                                      <p:cBhvr additive="base">
                                        <p:cTn id="25"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3">
                                            <p:txEl>
                                              <p:pRg st="3" end="3"/>
                                            </p:txEl>
                                          </p:spTgt>
                                        </p:tgtEl>
                                        <p:attrNameLst>
                                          <p:attrName>style.visibility</p:attrName>
                                        </p:attrNameLst>
                                      </p:cBhvr>
                                      <p:to>
                                        <p:strVal val="visible"/>
                                      </p:to>
                                    </p:set>
                                    <p:anim calcmode="lin" valueType="num">
                                      <p:cBhvr additive="base">
                                        <p:cTn id="31"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24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600"/>
              <a:t>Design Parameters of Furrow Irrigation Contd.</a:t>
            </a:r>
          </a:p>
        </p:txBody>
      </p:sp>
      <p:sp>
        <p:nvSpPr>
          <p:cNvPr id="11267"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The actual stream size should be determined by field tests.  </a:t>
            </a:r>
          </a:p>
          <a:p>
            <a:pPr algn="just">
              <a:lnSpc>
                <a:spcPct val="90000"/>
              </a:lnSpc>
            </a:pPr>
            <a:r>
              <a:rPr lang="en-US" sz="2400">
                <a:latin typeface="Arial" panose="020B0604020202020204" pitchFamily="34" charset="0"/>
                <a:cs typeface="Arial" panose="020B0604020202020204" pitchFamily="34" charset="0"/>
              </a:rPr>
              <a:t>It is desirable that this initial stream size reaches the end of the furrow in T/4 time where T is the total time required to apply the required irrigation depth.</a:t>
            </a: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pPr>
            <a:r>
              <a:rPr lang="en-US" sz="2400" b="1">
                <a:latin typeface="Arial" panose="020B0604020202020204" pitchFamily="34" charset="0"/>
                <a:cs typeface="Arial" panose="020B0604020202020204" pitchFamily="34" charset="0"/>
              </a:rPr>
              <a:t>c) Cut-back Stream: </a:t>
            </a:r>
            <a:r>
              <a:rPr lang="en-US" sz="2400">
                <a:latin typeface="Arial" panose="020B0604020202020204" pitchFamily="34" charset="0"/>
                <a:cs typeface="Arial" panose="020B0604020202020204" pitchFamily="34" charset="0"/>
              </a:rPr>
              <a:t> This is the stream size to which the initial stream is reduced sometime after it has reached the lower end of the field.  </a:t>
            </a:r>
          </a:p>
          <a:p>
            <a:pPr>
              <a:lnSpc>
                <a:spcPct val="90000"/>
              </a:lnSpc>
            </a:pPr>
            <a:r>
              <a:rPr lang="en-US" sz="2400">
                <a:latin typeface="Arial" panose="020B0604020202020204" pitchFamily="34" charset="0"/>
                <a:cs typeface="Arial" panose="020B0604020202020204" pitchFamily="34" charset="0"/>
              </a:rPr>
              <a:t>This is to reduce soil erosion.  </a:t>
            </a:r>
          </a:p>
          <a:p>
            <a:pPr>
              <a:lnSpc>
                <a:spcPct val="90000"/>
              </a:lnSpc>
            </a:pPr>
            <a:r>
              <a:rPr lang="en-US" sz="2400">
                <a:latin typeface="Arial" panose="020B0604020202020204" pitchFamily="34" charset="0"/>
                <a:cs typeface="Arial" panose="020B0604020202020204" pitchFamily="34" charset="0"/>
              </a:rPr>
              <a:t>One or two cutbacks can be carried out and removing some siphons or reducing the size at the head of the furrow achieves this.</a:t>
            </a:r>
            <a:r>
              <a:rPr lang="en-US" sz="2400"/>
              <a:t> </a:t>
            </a:r>
          </a:p>
        </p:txBody>
      </p:sp>
    </p:spTree>
    <p:extLst>
      <p:ext uri="{BB962C8B-B14F-4D97-AF65-F5344CB8AC3E}">
        <p14:creationId xmlns:p14="http://schemas.microsoft.com/office/powerpoint/2010/main" val="2876721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additive="base">
                                        <p:cTn id="13"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 calcmode="lin" valueType="num">
                                      <p:cBhvr additive="base">
                                        <p:cTn id="19"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600"/>
              <a:t>Design Parameters of Furrow Irrigation Contd.</a:t>
            </a:r>
          </a:p>
        </p:txBody>
      </p:sp>
      <p:sp>
        <p:nvSpPr>
          <p:cNvPr id="12291" name="Rectangle 3"/>
          <p:cNvSpPr>
            <a:spLocks noGrp="1" noChangeArrowheads="1"/>
          </p:cNvSpPr>
          <p:nvPr>
            <p:ph type="body" idx="1"/>
          </p:nvPr>
        </p:nvSpPr>
        <p:spPr/>
        <p:txBody>
          <a:bodyPr/>
          <a:lstStyle/>
          <a:p>
            <a:pPr algn="just"/>
            <a:r>
              <a:rPr lang="en-US" sz="2800" b="1">
                <a:latin typeface="Arial" panose="020B0604020202020204" pitchFamily="34" charset="0"/>
                <a:cs typeface="Arial" panose="020B0604020202020204" pitchFamily="34" charset="0"/>
              </a:rPr>
              <a:t>d)  Field Slope:  </a:t>
            </a:r>
            <a:r>
              <a:rPr lang="en-US" sz="2800">
                <a:latin typeface="Arial" panose="020B0604020202020204" pitchFamily="34" charset="0"/>
                <a:cs typeface="Arial" panose="020B0604020202020204" pitchFamily="34" charset="0"/>
              </a:rPr>
              <a:t>To reduce costs of land grading, longitudinal and cross slopes should be adapted to the natural topography.  </a:t>
            </a:r>
          </a:p>
          <a:p>
            <a:pPr algn="just"/>
            <a:r>
              <a:rPr lang="en-US" sz="2800">
                <a:latin typeface="Arial" panose="020B0604020202020204" pitchFamily="34" charset="0"/>
                <a:cs typeface="Arial" panose="020B0604020202020204" pitchFamily="34" charset="0"/>
              </a:rPr>
              <a:t>Small cross slopes can be tolerated. </a:t>
            </a:r>
          </a:p>
          <a:p>
            <a:pPr algn="just"/>
            <a:r>
              <a:rPr lang="en-US" sz="2800">
                <a:latin typeface="Arial" panose="020B0604020202020204" pitchFamily="34" charset="0"/>
                <a:cs typeface="Arial" panose="020B0604020202020204" pitchFamily="34" charset="0"/>
              </a:rPr>
              <a:t> To reduce erosion problems during rainfall, furrows (which channel the runoff) should have a limited slope (see Table 3.1).</a:t>
            </a:r>
            <a:endParaRPr lang="en-US" sz="2800">
              <a:latin typeface="New York" charset="0"/>
              <a:cs typeface="Times New Roman" panose="02020603050405020304" pitchFamily="18" charset="0"/>
            </a:endParaRPr>
          </a:p>
          <a:p>
            <a:pPr algn="just">
              <a:buFont typeface="Wingdings" panose="05000000000000000000" pitchFamily="2" charset="2"/>
              <a:buNone/>
            </a:pPr>
            <a:r>
              <a:rPr lang="en-US" sz="2800">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endParaRPr lang="en-US" sz="2800"/>
          </a:p>
        </p:txBody>
      </p:sp>
    </p:spTree>
    <p:extLst>
      <p:ext uri="{BB962C8B-B14F-4D97-AF65-F5344CB8AC3E}">
        <p14:creationId xmlns:p14="http://schemas.microsoft.com/office/powerpoint/2010/main" val="314073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400" b="1">
                <a:cs typeface="Times New Roman" panose="02020603050405020304" pitchFamily="18" charset="0"/>
              </a:rPr>
              <a:t>Table 3.1 :   Maximum Slopes for Various Soil Types</a:t>
            </a:r>
            <a:r>
              <a:rPr lang="en-US" sz="2400" b="1">
                <a:cs typeface="Arial" panose="020B0604020202020204" pitchFamily="34" charset="0"/>
              </a:rPr>
              <a:t> </a:t>
            </a:r>
            <a:br>
              <a:rPr lang="en-US" sz="2400" b="1">
                <a:cs typeface="Arial" panose="020B0604020202020204" pitchFamily="34" charset="0"/>
              </a:rPr>
            </a:br>
            <a:endParaRPr lang="en-US" sz="2400" b="1">
              <a:cs typeface="Arial" panose="020B0604020202020204" pitchFamily="34" charset="0"/>
            </a:endParaRPr>
          </a:p>
        </p:txBody>
      </p:sp>
      <p:sp>
        <p:nvSpPr>
          <p:cNvPr id="14339" name="Rectangle 3"/>
          <p:cNvSpPr>
            <a:spLocks noGrp="1" noChangeArrowheads="1"/>
          </p:cNvSpPr>
          <p:nvPr>
            <p:ph type="body" idx="1"/>
          </p:nvPr>
        </p:nvSpPr>
        <p:spPr/>
        <p:txBody>
          <a:bodyPr/>
          <a:lstStyle/>
          <a:p>
            <a:pPr algn="just">
              <a:lnSpc>
                <a:spcPct val="90000"/>
              </a:lnSpc>
              <a:buFont typeface="Wingdings" panose="05000000000000000000" pitchFamily="2" charset="2"/>
              <a:buNone/>
            </a:pPr>
            <a:r>
              <a:rPr lang="en-US" sz="2800" b="1">
                <a:latin typeface="Arial" panose="020B0604020202020204" pitchFamily="34" charset="0"/>
                <a:cs typeface="Arial" panose="020B0604020202020204" pitchFamily="34" charset="0"/>
              </a:rPr>
              <a:t>   Soil Type                  Maximum slopes*</a:t>
            </a:r>
            <a:endParaRPr lang="en-US" sz="2800" b="1">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Sand                                            0.25</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Sandy loam			          0.40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Fine sandy loam	                    0.50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Clay                                              2.50</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800">
                <a:latin typeface="Arial" panose="020B0604020202020204" pitchFamily="34" charset="0"/>
                <a:cs typeface="Arial" panose="020B0604020202020204" pitchFamily="34" charset="0"/>
              </a:rPr>
              <a:t>    Loam				           6.25               </a:t>
            </a:r>
            <a:r>
              <a:rPr lang="en-US" sz="2800" b="1">
                <a:latin typeface="Arial" panose="020B0604020202020204" pitchFamily="34" charset="0"/>
                <a:cs typeface="Arial" panose="020B0604020202020204" pitchFamily="34" charset="0"/>
              </a:rPr>
              <a:t>Source:  Withers &amp; Vipond (1974)</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*A minimum slope of about 0.05 % is required to ensure surface drainage.</a:t>
            </a:r>
            <a:endParaRPr lang="en-US" sz="28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800"/>
          </a:p>
        </p:txBody>
      </p:sp>
    </p:spTree>
    <p:extLst>
      <p:ext uri="{BB962C8B-B14F-4D97-AF65-F5344CB8AC3E}">
        <p14:creationId xmlns:p14="http://schemas.microsoft.com/office/powerpoint/2010/main" val="1542534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3600"/>
              <a:t>Design Parameters of Furrow Irrigation Contd.</a:t>
            </a:r>
          </a:p>
        </p:txBody>
      </p:sp>
      <p:sp>
        <p:nvSpPr>
          <p:cNvPr id="15363" name="Rectangle 3"/>
          <p:cNvSpPr>
            <a:spLocks noGrp="1" noChangeArrowheads="1"/>
          </p:cNvSpPr>
          <p:nvPr>
            <p:ph type="body" idx="1"/>
          </p:nvPr>
        </p:nvSpPr>
        <p:spPr/>
        <p:txBody>
          <a:bodyPr/>
          <a:lstStyle/>
          <a:p>
            <a:pPr algn="just"/>
            <a:r>
              <a:rPr lang="en-US" b="1">
                <a:latin typeface="Arial" panose="020B0604020202020204" pitchFamily="34" charset="0"/>
                <a:cs typeface="Arial" panose="020B0604020202020204" pitchFamily="34" charset="0"/>
              </a:rPr>
              <a:t>e)  Furrow Length:  </a:t>
            </a:r>
            <a:r>
              <a:rPr lang="en-US">
                <a:latin typeface="Arial" panose="020B0604020202020204" pitchFamily="34" charset="0"/>
                <a:cs typeface="Arial" panose="020B0604020202020204" pitchFamily="34" charset="0"/>
              </a:rPr>
              <a:t>Very long lengths lead to a lot of deep percolation involving over-irrigation at the upper end of the furrow and under-irrigation at the lower end.  </a:t>
            </a:r>
          </a:p>
          <a:p>
            <a:pPr algn="just"/>
            <a:r>
              <a:rPr lang="en-US">
                <a:latin typeface="Arial" panose="020B0604020202020204" pitchFamily="34" charset="0"/>
                <a:cs typeface="Arial" panose="020B0604020202020204" pitchFamily="34" charset="0"/>
              </a:rPr>
              <a:t>Typical values are given in Table 3.2,  but actual furrow lengths should be got from field tests.</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2529924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 fill="hold"/>
                                        <p:tgtEl>
                                          <p:spTgt spid="15362"/>
                                        </p:tgtEl>
                                        <p:attrNameLst>
                                          <p:attrName>ppt_x</p:attrName>
                                        </p:attrNameLst>
                                      </p:cBhvr>
                                      <p:tavLst>
                                        <p:tav tm="0">
                                          <p:val>
                                            <p:strVal val="0-#ppt_w/2"/>
                                          </p:val>
                                        </p:tav>
                                        <p:tav tm="100000">
                                          <p:val>
                                            <p:strVal val="#ppt_x"/>
                                          </p:val>
                                        </p:tav>
                                      </p:tavLst>
                                    </p:anim>
                                    <p:anim calcmode="lin" valueType="num">
                                      <p:cBhvr additive="base">
                                        <p:cTn id="8" dur="500" fill="hold"/>
                                        <p:tgtEl>
                                          <p:spTgt spid="1536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 fill="hold"/>
                                        <p:tgtEl>
                                          <p:spTgt spid="153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36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36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tr-TR"/>
          </a:p>
        </p:txBody>
      </p:sp>
      <p:pic>
        <p:nvPicPr>
          <p:cNvPr id="1638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312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 </a:t>
            </a:r>
          </a:p>
        </p:txBody>
      </p:sp>
      <p:sp>
        <p:nvSpPr>
          <p:cNvPr id="17411"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222191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600"/>
              <a:t>Design Parameters of Furrow Irrigation Contd.</a:t>
            </a:r>
          </a:p>
        </p:txBody>
      </p:sp>
      <p:sp>
        <p:nvSpPr>
          <p:cNvPr id="18435" name="Rectangle 3"/>
          <p:cNvSpPr>
            <a:spLocks noGrp="1" noChangeArrowheads="1"/>
          </p:cNvSpPr>
          <p:nvPr>
            <p:ph type="body" idx="1"/>
          </p:nvPr>
        </p:nvSpPr>
        <p:spPr/>
        <p:txBody>
          <a:bodyPr/>
          <a:lstStyle/>
          <a:p>
            <a:pPr algn="just"/>
            <a:r>
              <a:rPr lang="en-US" b="1">
                <a:latin typeface="Arial" panose="020B0604020202020204" pitchFamily="34" charset="0"/>
                <a:cs typeface="Arial" panose="020B0604020202020204" pitchFamily="34" charset="0"/>
              </a:rPr>
              <a:t>e)  Field Widths:</a:t>
            </a:r>
            <a:r>
              <a:rPr lang="en-US">
                <a:latin typeface="Arial" panose="020B0604020202020204" pitchFamily="34" charset="0"/>
                <a:cs typeface="Arial" panose="020B0604020202020204" pitchFamily="34" charset="0"/>
              </a:rPr>
              <a:t>  Widths are flexible but should not be of a size to enclose variable soil types.  </a:t>
            </a:r>
          </a:p>
          <a:p>
            <a:pPr algn="just"/>
            <a:r>
              <a:rPr lang="en-US">
                <a:latin typeface="Arial" panose="020B0604020202020204" pitchFamily="34" charset="0"/>
                <a:cs typeface="Arial" panose="020B0604020202020204" pitchFamily="34" charset="0"/>
              </a:rPr>
              <a:t>The widths should depend on land grading permissible.</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2222401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5">
                                            <p:txEl>
                                              <p:pRg st="0" end="0"/>
                                            </p:txEl>
                                          </p:spTgt>
                                        </p:tgtEl>
                                        <p:attrNameLst>
                                          <p:attrName>style.visibility</p:attrName>
                                        </p:attrNameLst>
                                      </p:cBhvr>
                                      <p:to>
                                        <p:strVal val="visible"/>
                                      </p:to>
                                    </p:set>
                                    <p:anim calcmode="lin" valueType="num">
                                      <p:cBhvr additive="base">
                                        <p:cTn id="13" dur="500" fill="hold"/>
                                        <p:tgtEl>
                                          <p:spTgt spid="184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435">
                                            <p:txEl>
                                              <p:pRg st="1" end="1"/>
                                            </p:txEl>
                                          </p:spTgt>
                                        </p:tgtEl>
                                        <p:attrNameLst>
                                          <p:attrName>style.visibility</p:attrName>
                                        </p:attrNameLst>
                                      </p:cBhvr>
                                      <p:to>
                                        <p:strVal val="visible"/>
                                      </p:to>
                                    </p:set>
                                    <p:anim calcmode="lin" valueType="num">
                                      <p:cBhvr additive="base">
                                        <p:cTn id="19" dur="500" fill="hold"/>
                                        <p:tgtEl>
                                          <p:spTgt spid="1843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43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b="1">
                <a:cs typeface="Arial" panose="020B0604020202020204" pitchFamily="34" charset="0"/>
              </a:rPr>
              <a:t>3.2.1.2  Evaluation of a Furrow Irrigation System</a:t>
            </a:r>
            <a:r>
              <a:rPr lang="en-US" sz="3600">
                <a:latin typeface="New York" charset="0"/>
                <a:cs typeface="Times New Roman" panose="02020603050405020304" pitchFamily="18" charset="0"/>
              </a:rPr>
              <a:t/>
            </a:r>
            <a:br>
              <a:rPr lang="en-US" sz="3600">
                <a:latin typeface="New York" charset="0"/>
                <a:cs typeface="Times New Roman" panose="02020603050405020304" pitchFamily="18" charset="0"/>
              </a:rPr>
            </a:br>
            <a:endParaRPr lang="en-US" sz="3600">
              <a:latin typeface="New York" charset="0"/>
              <a:cs typeface="Times New Roman" panose="02020603050405020304" pitchFamily="18" charset="0"/>
            </a:endParaRPr>
          </a:p>
        </p:txBody>
      </p:sp>
      <p:sp>
        <p:nvSpPr>
          <p:cNvPr id="19459"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The objective is to determine fairly accurately how the system is used and to suggest possible amendments or changes.</a:t>
            </a:r>
          </a:p>
          <a:p>
            <a:pPr algn="just">
              <a:lnSpc>
                <a:spcPct val="90000"/>
              </a:lnSpc>
              <a:buFont typeface="Wingdings" panose="05000000000000000000" pitchFamily="2" charset="2"/>
              <a:buNone/>
            </a:pP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Equipment</a:t>
            </a:r>
            <a:r>
              <a:rPr lang="en-US" sz="2800">
                <a:latin typeface="Arial" panose="020B0604020202020204" pitchFamily="34" charset="0"/>
                <a:cs typeface="Arial" panose="020B0604020202020204" pitchFamily="34" charset="0"/>
              </a:rPr>
              <a:t>:  Engineers Level and Staff,</a:t>
            </a:r>
          </a:p>
          <a:p>
            <a:pPr algn="just">
              <a:lnSpc>
                <a:spcPct val="90000"/>
              </a:lnSpc>
            </a:pPr>
            <a:r>
              <a:rPr lang="en-US" sz="2800">
                <a:latin typeface="Arial" panose="020B0604020202020204" pitchFamily="34" charset="0"/>
                <a:cs typeface="Arial" panose="020B0604020202020204" pitchFamily="34" charset="0"/>
              </a:rPr>
              <a:t> 30 m Tape, </a:t>
            </a:r>
          </a:p>
          <a:p>
            <a:pPr algn="just">
              <a:lnSpc>
                <a:spcPct val="90000"/>
              </a:lnSpc>
            </a:pPr>
            <a:r>
              <a:rPr lang="en-US" sz="2800">
                <a:latin typeface="Arial" panose="020B0604020202020204" pitchFamily="34" charset="0"/>
                <a:cs typeface="Arial" panose="020B0604020202020204" pitchFamily="34" charset="0"/>
              </a:rPr>
              <a:t>Marker Stakes,</a:t>
            </a:r>
          </a:p>
          <a:p>
            <a:pPr algn="just">
              <a:lnSpc>
                <a:spcPct val="90000"/>
              </a:lnSpc>
            </a:pPr>
            <a:r>
              <a:rPr lang="en-US" sz="2800">
                <a:latin typeface="Arial" panose="020B0604020202020204" pitchFamily="34" charset="0"/>
                <a:cs typeface="Arial" panose="020B0604020202020204" pitchFamily="34" charset="0"/>
              </a:rPr>
              <a:t> Siphons of Various Sizes, </a:t>
            </a:r>
          </a:p>
          <a:p>
            <a:pPr algn="just">
              <a:lnSpc>
                <a:spcPct val="90000"/>
              </a:lnSpc>
            </a:pPr>
            <a:r>
              <a:rPr lang="en-US" sz="2800">
                <a:latin typeface="Arial" panose="020B0604020202020204" pitchFamily="34" charset="0"/>
                <a:cs typeface="Arial" panose="020B0604020202020204" pitchFamily="34" charset="0"/>
              </a:rPr>
              <a:t>Two Small Measuring Flumes, </a:t>
            </a:r>
          </a:p>
          <a:p>
            <a:pPr algn="just">
              <a:lnSpc>
                <a:spcPct val="90000"/>
              </a:lnSpc>
            </a:pPr>
            <a:r>
              <a:rPr lang="en-US" sz="2800">
                <a:latin typeface="Arial" panose="020B0604020202020204" pitchFamily="34" charset="0"/>
                <a:cs typeface="Arial" panose="020B0604020202020204" pitchFamily="34" charset="0"/>
              </a:rPr>
              <a:t>Watch with Second Hand and Spade.</a:t>
            </a:r>
          </a:p>
          <a:p>
            <a:pPr algn="just">
              <a:lnSpc>
                <a:spcPct val="90000"/>
              </a:lnSpc>
              <a:buFont typeface="Wingdings" panose="05000000000000000000" pitchFamily="2" charset="2"/>
              <a:buNone/>
            </a:pPr>
            <a:endParaRPr lang="en-US" sz="2800">
              <a:latin typeface="New York" charset="0"/>
              <a:cs typeface="Times New Roman" panose="02020603050405020304" pitchFamily="18" charset="0"/>
            </a:endParaRPr>
          </a:p>
        </p:txBody>
      </p:sp>
    </p:spTree>
    <p:extLst>
      <p:ext uri="{BB962C8B-B14F-4D97-AF65-F5344CB8AC3E}">
        <p14:creationId xmlns:p14="http://schemas.microsoft.com/office/powerpoint/2010/main" val="3913146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0-#ppt_w/2"/>
                                          </p:val>
                                        </p:tav>
                                        <p:tav tm="100000">
                                          <p:val>
                                            <p:strVal val="#ppt_x"/>
                                          </p:val>
                                        </p:tav>
                                      </p:tavLst>
                                    </p:anim>
                                    <p:anim calcmode="lin" valueType="num">
                                      <p:cBhvr additive="base">
                                        <p:cTn id="8" dur="500" fill="hold"/>
                                        <p:tgtEl>
                                          <p:spTgt spid="1945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anim calcmode="lin" valueType="num">
                                      <p:cBhvr additive="base">
                                        <p:cTn id="13"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459">
                                            <p:txEl>
                                              <p:pRg st="6" end="6"/>
                                            </p:txEl>
                                          </p:spTgt>
                                        </p:tgtEl>
                                        <p:attrNameLst>
                                          <p:attrName>style.visibility</p:attrName>
                                        </p:attrNameLst>
                                      </p:cBhvr>
                                      <p:to>
                                        <p:strVal val="visible"/>
                                      </p:to>
                                    </p:set>
                                    <p:anim calcmode="lin" valueType="num">
                                      <p:cBhvr additive="base">
                                        <p:cTn id="43" dur="500" fill="hold"/>
                                        <p:tgtEl>
                                          <p:spTgt spid="1945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45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459">
                                            <p:txEl>
                                              <p:pRg st="7" end="7"/>
                                            </p:txEl>
                                          </p:spTgt>
                                        </p:tgtEl>
                                        <p:attrNameLst>
                                          <p:attrName>style.visibility</p:attrName>
                                        </p:attrNameLst>
                                      </p:cBhvr>
                                      <p:to>
                                        <p:strVal val="visible"/>
                                      </p:to>
                                    </p:set>
                                    <p:anim calcmode="lin" valueType="num">
                                      <p:cBhvr additive="base">
                                        <p:cTn id="49" dur="500" fill="hold"/>
                                        <p:tgtEl>
                                          <p:spTgt spid="1945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945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600" b="1">
                <a:cs typeface="Arial" panose="020B0604020202020204" pitchFamily="34" charset="0"/>
              </a:rPr>
              <a:t>Evaluation of a Furrow Irrigation System</a:t>
            </a:r>
            <a:r>
              <a:rPr lang="en-US" sz="3600">
                <a:latin typeface="New York" charset="0"/>
                <a:cs typeface="Times New Roman" panose="02020603050405020304" pitchFamily="18" charset="0"/>
              </a:rPr>
              <a:t> Contd.</a:t>
            </a:r>
          </a:p>
        </p:txBody>
      </p:sp>
      <p:sp>
        <p:nvSpPr>
          <p:cNvPr id="20483"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Procedure</a:t>
            </a:r>
            <a:endParaRPr lang="en-US" sz="28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a)  Select several (say 3 or more) uniform test furrows which should be typical of those in the area.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b)  Measure the average furrow spacing and note the shape, condition etc.</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c)  Set the marker stakes at 30 m intervals down the furrows.</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d)  Take levels at each stake and determine the average slope.</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e)  Set the flumes say 30 m apart at the head of the middle furrow.</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f)  Pass constant flow streams down the furrows, using wide range of flows.  The largest flow should just cause erosion and overtopping, the smallest might just reach the end of the furrow.  The median stream should have a discharge of about  Q  =  3/4 S (l/s)  where S is the % slope.</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3353477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3">
                                            <p:txEl>
                                              <p:pRg st="0" end="0"/>
                                            </p:txEl>
                                          </p:spTgt>
                                        </p:tgtEl>
                                        <p:attrNameLst>
                                          <p:attrName>style.visibility</p:attrName>
                                        </p:attrNameLst>
                                      </p:cBhvr>
                                      <p:to>
                                        <p:strVal val="visible"/>
                                      </p:to>
                                    </p:set>
                                    <p:anim calcmode="lin" valueType="num">
                                      <p:cBhvr additive="base">
                                        <p:cTn id="13"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3">
                                            <p:txEl>
                                              <p:pRg st="1" end="1"/>
                                            </p:txEl>
                                          </p:spTgt>
                                        </p:tgtEl>
                                        <p:attrNameLst>
                                          <p:attrName>style.visibility</p:attrName>
                                        </p:attrNameLst>
                                      </p:cBhvr>
                                      <p:to>
                                        <p:strVal val="visible"/>
                                      </p:to>
                                    </p:set>
                                    <p:anim calcmode="lin" valueType="num">
                                      <p:cBhvr additive="base">
                                        <p:cTn id="19" dur="500" fill="hold"/>
                                        <p:tgtEl>
                                          <p:spTgt spid="2048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3">
                                            <p:txEl>
                                              <p:pRg st="2" end="2"/>
                                            </p:txEl>
                                          </p:spTgt>
                                        </p:tgtEl>
                                        <p:attrNameLst>
                                          <p:attrName>style.visibility</p:attrName>
                                        </p:attrNameLst>
                                      </p:cBhvr>
                                      <p:to>
                                        <p:strVal val="visible"/>
                                      </p:to>
                                    </p:set>
                                    <p:anim calcmode="lin" valueType="num">
                                      <p:cBhvr additive="base">
                                        <p:cTn id="25" dur="500" fill="hold"/>
                                        <p:tgtEl>
                                          <p:spTgt spid="2048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3">
                                            <p:txEl>
                                              <p:pRg st="3" end="3"/>
                                            </p:txEl>
                                          </p:spTgt>
                                        </p:tgtEl>
                                        <p:attrNameLst>
                                          <p:attrName>style.visibility</p:attrName>
                                        </p:attrNameLst>
                                      </p:cBhvr>
                                      <p:to>
                                        <p:strVal val="visible"/>
                                      </p:to>
                                    </p:set>
                                    <p:anim calcmode="lin" valueType="num">
                                      <p:cBhvr additive="base">
                                        <p:cTn id="31" dur="500" fill="hold"/>
                                        <p:tgtEl>
                                          <p:spTgt spid="2048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3">
                                            <p:txEl>
                                              <p:pRg st="4" end="4"/>
                                            </p:txEl>
                                          </p:spTgt>
                                        </p:tgtEl>
                                        <p:attrNameLst>
                                          <p:attrName>style.visibility</p:attrName>
                                        </p:attrNameLst>
                                      </p:cBhvr>
                                      <p:to>
                                        <p:strVal val="visible"/>
                                      </p:to>
                                    </p:set>
                                    <p:anim calcmode="lin" valueType="num">
                                      <p:cBhvr additive="base">
                                        <p:cTn id="37" dur="500" fill="hold"/>
                                        <p:tgtEl>
                                          <p:spTgt spid="2048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48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483">
                                            <p:txEl>
                                              <p:pRg st="5" end="5"/>
                                            </p:txEl>
                                          </p:spTgt>
                                        </p:tgtEl>
                                        <p:attrNameLst>
                                          <p:attrName>style.visibility</p:attrName>
                                        </p:attrNameLst>
                                      </p:cBhvr>
                                      <p:to>
                                        <p:strVal val="visible"/>
                                      </p:to>
                                    </p:set>
                                    <p:anim calcmode="lin" valueType="num">
                                      <p:cBhvr additive="base">
                                        <p:cTn id="43" dur="500" fill="hold"/>
                                        <p:tgtEl>
                                          <p:spTgt spid="2048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483">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483">
                                            <p:txEl>
                                              <p:pRg st="6" end="6"/>
                                            </p:txEl>
                                          </p:spTgt>
                                        </p:tgtEl>
                                        <p:attrNameLst>
                                          <p:attrName>style.visibility</p:attrName>
                                        </p:attrNameLst>
                                      </p:cBhvr>
                                      <p:to>
                                        <p:strVal val="visible"/>
                                      </p:to>
                                    </p:set>
                                    <p:anim calcmode="lin" valueType="num">
                                      <p:cBhvr additive="base">
                                        <p:cTn id="49" dur="500" fill="hold"/>
                                        <p:tgtEl>
                                          <p:spTgt spid="20483">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0483">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772400" cy="762000"/>
          </a:xfrm>
        </p:spPr>
        <p:txBody>
          <a:bodyPr/>
          <a:lstStyle/>
          <a:p>
            <a:r>
              <a:rPr lang="en-US" sz="3600"/>
              <a:t>Evaluation of a Furrow Irrigation System Contd.</a:t>
            </a:r>
          </a:p>
        </p:txBody>
      </p:sp>
      <p:sp>
        <p:nvSpPr>
          <p:cNvPr id="21507" name="Rectangle 3"/>
          <p:cNvSpPr>
            <a:spLocks noGrp="1" noChangeArrowheads="1"/>
          </p:cNvSpPr>
          <p:nvPr>
            <p:ph type="body" idx="1"/>
          </p:nvPr>
        </p:nvSpPr>
        <p:spPr>
          <a:xfrm>
            <a:off x="0" y="1600200"/>
            <a:ext cx="9144000" cy="4267200"/>
          </a:xfrm>
        </p:spPr>
        <p:txBody>
          <a:bodyPr/>
          <a:lstStyle/>
          <a:p>
            <a:pPr algn="just">
              <a:lnSpc>
                <a:spcPct val="90000"/>
              </a:lnSpc>
            </a:pPr>
            <a:r>
              <a:rPr lang="en-US" sz="2800">
                <a:latin typeface="Arial" panose="020B0604020202020204" pitchFamily="34" charset="0"/>
                <a:cs typeface="Arial" panose="020B0604020202020204" pitchFamily="34" charset="0"/>
              </a:rPr>
              <a:t>g)  </a:t>
            </a:r>
            <a:r>
              <a:rPr lang="en-US" sz="2000">
                <a:latin typeface="Arial" panose="020B0604020202020204" pitchFamily="34" charset="0"/>
                <a:cs typeface="Arial" panose="020B0604020202020204" pitchFamily="34" charset="0"/>
              </a:rPr>
              <a:t>Record the time when flow starts and passes each marker in each flow(advance data).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h)  Record the flow at each flume periodically until the flows become practically constant.  This may take several hours on fine textured soils(Infiltration data).</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i)  Check for evidence of erosion or overtopping.</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j)  Move the flumes and measure the streams at the heads only of the other furrows.</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gn="just">
              <a:lnSpc>
                <a:spcPct val="90000"/>
              </a:lnSpc>
            </a:pPr>
            <a:r>
              <a:rPr lang="en-US" sz="1600" b="1">
                <a:latin typeface="Arial" panose="020B0604020202020204" pitchFamily="34" charset="0"/>
                <a:cs typeface="Arial" panose="020B0604020202020204" pitchFamily="34" charset="0"/>
              </a:rPr>
              <a:t>Results</a:t>
            </a:r>
            <a:r>
              <a:rPr lang="en-US" sz="1600">
                <a:latin typeface="Arial" panose="020B0604020202020204" pitchFamily="34" charset="0"/>
                <a:cs typeface="Arial" panose="020B0604020202020204" pitchFamily="34" charset="0"/>
              </a:rPr>
              <a:t>:  </a:t>
            </a:r>
            <a:r>
              <a:rPr lang="en-US" sz="2000">
                <a:latin typeface="Arial" panose="020B0604020202020204" pitchFamily="34" charset="0"/>
                <a:cs typeface="Arial" panose="020B0604020202020204" pitchFamily="34" charset="0"/>
              </a:rPr>
              <a:t>To be presented in a format shown:</a:t>
            </a:r>
            <a:endParaRPr lang="en-US" sz="20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Watch           Opportunity time(mins)             </a:t>
            </a:r>
          </a:p>
          <a:p>
            <a:pPr algn="just">
              <a:lnSpc>
                <a:spcPct val="90000"/>
              </a:lnSpc>
            </a:pPr>
            <a:r>
              <a:rPr lang="en-US" sz="1600">
                <a:latin typeface="Arial" panose="020B0604020202020204" pitchFamily="34" charset="0"/>
                <a:cs typeface="Arial" panose="020B0604020202020204" pitchFamily="34" charset="0"/>
              </a:rPr>
              <a:t>                                                                Station A          Station B                  Losses</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 Time                A        B              C           Depth   Flow     Depth    Flow      Diff      Infil.</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                                                                (mm)   ( L/s)       (mm)     (L/s)     (L/s)   (mm/h)</a:t>
            </a:r>
            <a:endParaRPr lang="en-US" sz="1600">
              <a:latin typeface="New York" charset="0"/>
              <a:cs typeface="Times New Roman" panose="02020603050405020304" pitchFamily="18" charset="0"/>
            </a:endParaRPr>
          </a:p>
          <a:p>
            <a:pPr algn="just">
              <a:lnSpc>
                <a:spcPct val="90000"/>
              </a:lnSpc>
            </a:pPr>
            <a:r>
              <a:rPr lang="en-US" sz="1600">
                <a:latin typeface="Arial" panose="020B0604020202020204" pitchFamily="34" charset="0"/>
                <a:cs typeface="Arial" panose="020B0604020202020204" pitchFamily="34" charset="0"/>
              </a:rPr>
              <a:t>..............................................................................................................</a:t>
            </a:r>
            <a:endParaRPr lang="en-US" sz="16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1358871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0-#ppt_w/2"/>
                                          </p:val>
                                        </p:tav>
                                        <p:tav tm="100000">
                                          <p:val>
                                            <p:strVal val="#ppt_x"/>
                                          </p:val>
                                        </p:tav>
                                      </p:tavLst>
                                    </p:anim>
                                    <p:anim calcmode="lin" valueType="num">
                                      <p:cBhvr additive="base">
                                        <p:cTn id="8" dur="500" fill="hold"/>
                                        <p:tgtEl>
                                          <p:spTgt spid="215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0" end="0"/>
                                            </p:txEl>
                                          </p:spTgt>
                                        </p:tgtEl>
                                        <p:attrNameLst>
                                          <p:attrName>style.visibility</p:attrName>
                                        </p:attrNameLst>
                                      </p:cBhvr>
                                      <p:to>
                                        <p:strVal val="visible"/>
                                      </p:to>
                                    </p:set>
                                    <p:anim calcmode="lin" valueType="num">
                                      <p:cBhvr additive="base">
                                        <p:cTn id="13"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1" end="1"/>
                                            </p:txEl>
                                          </p:spTgt>
                                        </p:tgtEl>
                                        <p:attrNameLst>
                                          <p:attrName>style.visibility</p:attrName>
                                        </p:attrNameLst>
                                      </p:cBhvr>
                                      <p:to>
                                        <p:strVal val="visible"/>
                                      </p:to>
                                    </p:set>
                                    <p:anim calcmode="lin" valueType="num">
                                      <p:cBhvr additive="base">
                                        <p:cTn id="19"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7">
                                            <p:txEl>
                                              <p:pRg st="2" end="2"/>
                                            </p:txEl>
                                          </p:spTgt>
                                        </p:tgtEl>
                                        <p:attrNameLst>
                                          <p:attrName>style.visibility</p:attrName>
                                        </p:attrNameLst>
                                      </p:cBhvr>
                                      <p:to>
                                        <p:strVal val="visible"/>
                                      </p:to>
                                    </p:set>
                                    <p:anim calcmode="lin" valueType="num">
                                      <p:cBhvr additive="base">
                                        <p:cTn id="25"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7">
                                            <p:txEl>
                                              <p:pRg st="3" end="3"/>
                                            </p:txEl>
                                          </p:spTgt>
                                        </p:tgtEl>
                                        <p:attrNameLst>
                                          <p:attrName>style.visibility</p:attrName>
                                        </p:attrNameLst>
                                      </p:cBhvr>
                                      <p:to>
                                        <p:strVal val="visible"/>
                                      </p:to>
                                    </p:set>
                                    <p:anim calcmode="lin" valueType="num">
                                      <p:cBhvr additive="base">
                                        <p:cTn id="31" dur="500" fill="hold"/>
                                        <p:tgtEl>
                                          <p:spTgt spid="2150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7">
                                            <p:txEl>
                                              <p:pRg st="4" end="4"/>
                                            </p:txEl>
                                          </p:spTgt>
                                        </p:tgtEl>
                                        <p:attrNameLst>
                                          <p:attrName>style.visibility</p:attrName>
                                        </p:attrNameLst>
                                      </p:cBhvr>
                                      <p:to>
                                        <p:strVal val="visible"/>
                                      </p:to>
                                    </p:set>
                                    <p:anim calcmode="lin" valueType="num">
                                      <p:cBhvr additive="base">
                                        <p:cTn id="37"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50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507">
                                            <p:txEl>
                                              <p:pRg st="5" end="5"/>
                                            </p:txEl>
                                          </p:spTgt>
                                        </p:tgtEl>
                                        <p:attrNameLst>
                                          <p:attrName>style.visibility</p:attrName>
                                        </p:attrNameLst>
                                      </p:cBhvr>
                                      <p:to>
                                        <p:strVal val="visible"/>
                                      </p:to>
                                    </p:set>
                                    <p:anim calcmode="lin" valueType="num">
                                      <p:cBhvr additive="base">
                                        <p:cTn id="43" dur="500" fill="hold"/>
                                        <p:tgtEl>
                                          <p:spTgt spid="21507">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1507">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1507">
                                            <p:txEl>
                                              <p:pRg st="6" end="6"/>
                                            </p:txEl>
                                          </p:spTgt>
                                        </p:tgtEl>
                                        <p:attrNameLst>
                                          <p:attrName>style.visibility</p:attrName>
                                        </p:attrNameLst>
                                      </p:cBhvr>
                                      <p:to>
                                        <p:strVal val="visible"/>
                                      </p:to>
                                    </p:set>
                                    <p:anim calcmode="lin" valueType="num">
                                      <p:cBhvr additive="base">
                                        <p:cTn id="49" dur="500" fill="hold"/>
                                        <p:tgtEl>
                                          <p:spTgt spid="21507">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1507">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3"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507">
                                            <p:txEl>
                                              <p:pRg st="7" end="7"/>
                                            </p:txEl>
                                          </p:spTgt>
                                        </p:tgtEl>
                                        <p:attrNameLst>
                                          <p:attrName>style.visibility</p:attrName>
                                        </p:attrNameLst>
                                      </p:cBhvr>
                                      <p:to>
                                        <p:strVal val="visible"/>
                                      </p:to>
                                    </p:set>
                                    <p:anim calcmode="lin" valueType="num">
                                      <p:cBhvr additive="base">
                                        <p:cTn id="55" dur="500" fill="hold"/>
                                        <p:tgtEl>
                                          <p:spTgt spid="21507">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1507">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3"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1507">
                                            <p:txEl>
                                              <p:pRg st="8" end="8"/>
                                            </p:txEl>
                                          </p:spTgt>
                                        </p:tgtEl>
                                        <p:attrNameLst>
                                          <p:attrName>style.visibility</p:attrName>
                                        </p:attrNameLst>
                                      </p:cBhvr>
                                      <p:to>
                                        <p:strVal val="visible"/>
                                      </p:to>
                                    </p:set>
                                    <p:anim calcmode="lin" valueType="num">
                                      <p:cBhvr additive="base">
                                        <p:cTn id="61" dur="500" fill="hold"/>
                                        <p:tgtEl>
                                          <p:spTgt spid="21507">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1507">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3" name="camera.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1507">
                                            <p:txEl>
                                              <p:pRg st="9" end="9"/>
                                            </p:txEl>
                                          </p:spTgt>
                                        </p:tgtEl>
                                        <p:attrNameLst>
                                          <p:attrName>style.visibility</p:attrName>
                                        </p:attrNameLst>
                                      </p:cBhvr>
                                      <p:to>
                                        <p:strVal val="visible"/>
                                      </p:to>
                                    </p:set>
                                    <p:anim calcmode="lin" valueType="num">
                                      <p:cBhvr additive="base">
                                        <p:cTn id="67" dur="500" fill="hold"/>
                                        <p:tgtEl>
                                          <p:spTgt spid="21507">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1507">
                                            <p:txEl>
                                              <p:pRg st="9" end="9"/>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3" name="camera.wav"/>
                                        </p:tgtEl>
                                      </p:cMediaNode>
                                    </p:audio>
                                  </p:sub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1507">
                                            <p:txEl>
                                              <p:pRg st="10" end="10"/>
                                            </p:txEl>
                                          </p:spTgt>
                                        </p:tgtEl>
                                        <p:attrNameLst>
                                          <p:attrName>style.visibility</p:attrName>
                                        </p:attrNameLst>
                                      </p:cBhvr>
                                      <p:to>
                                        <p:strVal val="visible"/>
                                      </p:to>
                                    </p:set>
                                    <p:anim calcmode="lin" valueType="num">
                                      <p:cBhvr additive="base">
                                        <p:cTn id="73" dur="500" fill="hold"/>
                                        <p:tgtEl>
                                          <p:spTgt spid="21507">
                                            <p:txEl>
                                              <p:pRg st="10" end="10"/>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21507">
                                            <p:txEl>
                                              <p:pRg st="10" end="1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1"/>
                                            </p:cond>
                                          </p:stCondLst>
                                          <p:endCondLst>
                                            <p:cond evt="onStopAudio" delay="0">
                                              <p:tgtEl>
                                                <p:sldTgt/>
                                              </p:tgtEl>
                                            </p:cond>
                                          </p:endCondLst>
                                        </p:cTn>
                                        <p:tgtEl>
                                          <p:sndTgt r:embed="rId3" name="camera.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1507">
                                            <p:txEl>
                                              <p:pRg st="11" end="11"/>
                                            </p:txEl>
                                          </p:spTgt>
                                        </p:tgtEl>
                                        <p:attrNameLst>
                                          <p:attrName>style.visibility</p:attrName>
                                        </p:attrNameLst>
                                      </p:cBhvr>
                                      <p:to>
                                        <p:strVal val="visible"/>
                                      </p:to>
                                    </p:set>
                                    <p:anim calcmode="lin" valueType="num">
                                      <p:cBhvr additive="base">
                                        <p:cTn id="79" dur="500" fill="hold"/>
                                        <p:tgtEl>
                                          <p:spTgt spid="21507">
                                            <p:txEl>
                                              <p:pRg st="11" end="11"/>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21507">
                                            <p:txEl>
                                              <p:pRg st="11" end="1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7"/>
                                            </p:cond>
                                          </p:stCondLst>
                                          <p:endCondLst>
                                            <p:cond evt="onStopAudio" delay="0">
                                              <p:tgtEl>
                                                <p:sldTgt/>
                                              </p:tgtEl>
                                            </p:cond>
                                          </p:endCondLst>
                                        </p:cTn>
                                        <p:tgtEl>
                                          <p:sndTgt r:embed="rId3" name="camera.wav"/>
                                        </p:tgtEl>
                                      </p:cMediaNode>
                                    </p:audio>
                                  </p:sub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7">
                                            <p:txEl>
                                              <p:pRg st="12" end="12"/>
                                            </p:txEl>
                                          </p:spTgt>
                                        </p:tgtEl>
                                        <p:attrNameLst>
                                          <p:attrName>style.visibility</p:attrName>
                                        </p:attrNameLst>
                                      </p:cBhvr>
                                      <p:to>
                                        <p:strVal val="visible"/>
                                      </p:to>
                                    </p:set>
                                    <p:anim calcmode="lin" valueType="num">
                                      <p:cBhvr additive="base">
                                        <p:cTn id="85" dur="500" fill="hold"/>
                                        <p:tgtEl>
                                          <p:spTgt spid="21507">
                                            <p:txEl>
                                              <p:pRg st="12" end="12"/>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21507">
                                            <p:txEl>
                                              <p:pRg st="12" end="1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3"/>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3.2.2. Border Irrigation System</a:t>
            </a:r>
          </a:p>
        </p:txBody>
      </p:sp>
      <p:sp>
        <p:nvSpPr>
          <p:cNvPr id="24579"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In a border irrigation, controlled surface flooding is practised whereby the field is divided up into strips by parallel ridges or dykes and each strip is irrigated separately by introducing water upstream and it progressively covers the entire strip.</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Border irrigation is suited for crops that can withstand flooding for a short time e.g. wheat.  </a:t>
            </a:r>
          </a:p>
          <a:p>
            <a:pPr algn="just">
              <a:lnSpc>
                <a:spcPct val="90000"/>
              </a:lnSpc>
            </a:pPr>
            <a:r>
              <a:rPr lang="en-US" sz="2400">
                <a:latin typeface="Arial" panose="020B0604020202020204" pitchFamily="34" charset="0"/>
                <a:cs typeface="Arial" panose="020B0604020202020204" pitchFamily="34" charset="0"/>
              </a:rPr>
              <a:t>It can be used for all crops provided that the system is designated to provide the needed water control for irrigation of crops.  </a:t>
            </a:r>
          </a:p>
          <a:p>
            <a:pPr algn="just">
              <a:lnSpc>
                <a:spcPct val="90000"/>
              </a:lnSpc>
            </a:pPr>
            <a:r>
              <a:rPr lang="en-US" sz="2400">
                <a:latin typeface="Arial" panose="020B0604020202020204" pitchFamily="34" charset="0"/>
                <a:cs typeface="Arial" panose="020B0604020202020204" pitchFamily="34" charset="0"/>
              </a:rPr>
              <a:t>It is suited to soils between extremely high and very low infiltration rates.</a:t>
            </a:r>
            <a:endParaRPr lang="en-US" sz="2400">
              <a:latin typeface="New York" charset="0"/>
              <a:cs typeface="Times New Roman" panose="02020603050405020304" pitchFamily="18" charset="0"/>
            </a:endParaRPr>
          </a:p>
          <a:p>
            <a:pPr>
              <a:lnSpc>
                <a:spcPct val="90000"/>
              </a:lnSpc>
            </a:pPr>
            <a:endParaRPr lang="en-US" sz="2400"/>
          </a:p>
        </p:txBody>
      </p:sp>
    </p:spTree>
    <p:extLst>
      <p:ext uri="{BB962C8B-B14F-4D97-AF65-F5344CB8AC3E}">
        <p14:creationId xmlns:p14="http://schemas.microsoft.com/office/powerpoint/2010/main" val="3498858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0-#ppt_w/2"/>
                                          </p:val>
                                        </p:tav>
                                        <p:tav tm="100000">
                                          <p:val>
                                            <p:strVal val="#ppt_x"/>
                                          </p:val>
                                        </p:tav>
                                      </p:tavLst>
                                    </p:anim>
                                    <p:anim calcmode="lin" valueType="num">
                                      <p:cBhvr additive="base">
                                        <p:cTn id="8" dur="500" fill="hold"/>
                                        <p:tgtEl>
                                          <p:spTgt spid="245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9">
                                            <p:txEl>
                                              <p:pRg st="0" end="0"/>
                                            </p:txEl>
                                          </p:spTgt>
                                        </p:tgtEl>
                                        <p:attrNameLst>
                                          <p:attrName>style.visibility</p:attrName>
                                        </p:attrNameLst>
                                      </p:cBhvr>
                                      <p:to>
                                        <p:strVal val="visible"/>
                                      </p:to>
                                    </p:set>
                                    <p:anim calcmode="lin" valueType="num">
                                      <p:cBhvr additive="base">
                                        <p:cTn id="13"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9">
                                            <p:txEl>
                                              <p:pRg st="1" end="1"/>
                                            </p:txEl>
                                          </p:spTgt>
                                        </p:tgtEl>
                                        <p:attrNameLst>
                                          <p:attrName>style.visibility</p:attrName>
                                        </p:attrNameLst>
                                      </p:cBhvr>
                                      <p:to>
                                        <p:strVal val="visible"/>
                                      </p:to>
                                    </p:set>
                                    <p:anim calcmode="lin" valueType="num">
                                      <p:cBhvr additive="base">
                                        <p:cTn id="19"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xEl>
                                              <p:pRg st="2" end="2"/>
                                            </p:txEl>
                                          </p:spTgt>
                                        </p:tgtEl>
                                        <p:attrNameLst>
                                          <p:attrName>style.visibility</p:attrName>
                                        </p:attrNameLst>
                                      </p:cBhvr>
                                      <p:to>
                                        <p:strVal val="visible"/>
                                      </p:to>
                                    </p:set>
                                    <p:anim calcmode="lin" valueType="num">
                                      <p:cBhvr additive="base">
                                        <p:cTn id="25"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9">
                                            <p:txEl>
                                              <p:pRg st="3" end="3"/>
                                            </p:txEl>
                                          </p:spTgt>
                                        </p:tgtEl>
                                        <p:attrNameLst>
                                          <p:attrName>style.visibility</p:attrName>
                                        </p:attrNameLst>
                                      </p:cBhvr>
                                      <p:to>
                                        <p:strVal val="visible"/>
                                      </p:to>
                                    </p:set>
                                    <p:anim calcmode="lin" valueType="num">
                                      <p:cBhvr additive="base">
                                        <p:cTn id="31"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Border Irrigation System</a:t>
            </a:r>
          </a:p>
        </p:txBody>
      </p:sp>
      <p:pic>
        <p:nvPicPr>
          <p:cNvPr id="2662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05000"/>
            <a:ext cx="7620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0952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Border Irrigation</a:t>
            </a:r>
          </a:p>
        </p:txBody>
      </p:sp>
      <p:pic>
        <p:nvPicPr>
          <p:cNvPr id="100356"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5125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Border Irrigation Contd.</a:t>
            </a:r>
          </a:p>
        </p:txBody>
      </p:sp>
      <p:sp>
        <p:nvSpPr>
          <p:cNvPr id="27651"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In border irrigation, water is applied slowly.  </a:t>
            </a:r>
          </a:p>
          <a:p>
            <a:pPr algn="just">
              <a:lnSpc>
                <a:spcPct val="90000"/>
              </a:lnSpc>
            </a:pPr>
            <a:r>
              <a:rPr lang="en-US" sz="2800">
                <a:latin typeface="Arial" panose="020B0604020202020204" pitchFamily="34" charset="0"/>
                <a:cs typeface="Arial" panose="020B0604020202020204" pitchFamily="34" charset="0"/>
              </a:rPr>
              <a:t>The root zone is applied water gradually down the field.  </a:t>
            </a:r>
          </a:p>
          <a:p>
            <a:pPr algn="just">
              <a:lnSpc>
                <a:spcPct val="90000"/>
              </a:lnSpc>
            </a:pPr>
            <a:r>
              <a:rPr lang="en-US" sz="2800">
                <a:latin typeface="Arial" panose="020B0604020202020204" pitchFamily="34" charset="0"/>
                <a:cs typeface="Arial" panose="020B0604020202020204" pitchFamily="34" charset="0"/>
              </a:rPr>
              <a:t>At a time, the application flow is cut-off to reduce water loses.  </a:t>
            </a:r>
          </a:p>
          <a:p>
            <a:pPr algn="just">
              <a:lnSpc>
                <a:spcPct val="90000"/>
              </a:lnSpc>
            </a:pPr>
            <a:r>
              <a:rPr lang="en-US" sz="2800">
                <a:latin typeface="Arial" panose="020B0604020202020204" pitchFamily="34" charset="0"/>
                <a:cs typeface="Arial" panose="020B0604020202020204" pitchFamily="34" charset="0"/>
              </a:rPr>
              <a:t>Ideally, there is no runoff and deep percolation.  </a:t>
            </a:r>
          </a:p>
          <a:p>
            <a:pPr algn="just">
              <a:lnSpc>
                <a:spcPct val="90000"/>
              </a:lnSpc>
            </a:pPr>
            <a:r>
              <a:rPr lang="en-US" sz="2800">
                <a:latin typeface="Arial" panose="020B0604020202020204" pitchFamily="34" charset="0"/>
                <a:cs typeface="Arial" panose="020B0604020202020204" pitchFamily="34" charset="0"/>
              </a:rPr>
              <a:t>The problem is that the time to cut off the inflow is difficult to determine.</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4095734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0-#ppt_w/2"/>
                                          </p:val>
                                        </p:tav>
                                        <p:tav tm="100000">
                                          <p:val>
                                            <p:strVal val="#ppt_x"/>
                                          </p:val>
                                        </p:tav>
                                      </p:tavLst>
                                    </p:anim>
                                    <p:anim calcmode="lin" valueType="num">
                                      <p:cBhvr additive="base">
                                        <p:cTn id="8" dur="500" fill="hold"/>
                                        <p:tgtEl>
                                          <p:spTgt spid="276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glas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anim calcmode="lin" valueType="num">
                                      <p:cBhvr additive="base">
                                        <p:cTn id="13" dur="500" fill="hold"/>
                                        <p:tgtEl>
                                          <p:spTgt spid="276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76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1">
                                            <p:txEl>
                                              <p:pRg st="1" end="1"/>
                                            </p:txEl>
                                          </p:spTgt>
                                        </p:tgtEl>
                                        <p:attrNameLst>
                                          <p:attrName>style.visibility</p:attrName>
                                        </p:attrNameLst>
                                      </p:cBhvr>
                                      <p:to>
                                        <p:strVal val="visible"/>
                                      </p:to>
                                    </p:set>
                                    <p:anim calcmode="lin" valueType="num">
                                      <p:cBhvr additive="base">
                                        <p:cTn id="19" dur="5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76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651">
                                            <p:txEl>
                                              <p:pRg st="2" end="2"/>
                                            </p:txEl>
                                          </p:spTgt>
                                        </p:tgtEl>
                                        <p:attrNameLst>
                                          <p:attrName>style.visibility</p:attrName>
                                        </p:attrNameLst>
                                      </p:cBhvr>
                                      <p:to>
                                        <p:strVal val="visible"/>
                                      </p:to>
                                    </p:set>
                                    <p:anim calcmode="lin" valueType="num">
                                      <p:cBhvr additive="base">
                                        <p:cTn id="25" dur="500" fill="hold"/>
                                        <p:tgtEl>
                                          <p:spTgt spid="276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76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7651">
                                            <p:txEl>
                                              <p:pRg st="3" end="3"/>
                                            </p:txEl>
                                          </p:spTgt>
                                        </p:tgtEl>
                                        <p:attrNameLst>
                                          <p:attrName>style.visibility</p:attrName>
                                        </p:attrNameLst>
                                      </p:cBhvr>
                                      <p:to>
                                        <p:strVal val="visible"/>
                                      </p:to>
                                    </p:set>
                                    <p:anim calcmode="lin" valueType="num">
                                      <p:cBhvr additive="base">
                                        <p:cTn id="31" dur="500" fill="hold"/>
                                        <p:tgtEl>
                                          <p:spTgt spid="2765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765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651">
                                            <p:txEl>
                                              <p:pRg st="4" end="4"/>
                                            </p:txEl>
                                          </p:spTgt>
                                        </p:tgtEl>
                                        <p:attrNameLst>
                                          <p:attrName>style.visibility</p:attrName>
                                        </p:attrNameLst>
                                      </p:cBhvr>
                                      <p:to>
                                        <p:strVal val="visible"/>
                                      </p:to>
                                    </p:set>
                                    <p:anim calcmode="lin" valueType="num">
                                      <p:cBhvr additive="base">
                                        <p:cTn id="37" dur="500" fill="hold"/>
                                        <p:tgtEl>
                                          <p:spTgt spid="2765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76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3600" b="1">
                <a:cs typeface="Arial" panose="020B0604020202020204" pitchFamily="34" charset="0"/>
              </a:rPr>
              <a:t>3.2.2.2  Design Parameters of Border Irrigation System</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28675" name="Rectangle 3"/>
          <p:cNvSpPr>
            <a:spLocks noGrp="1" noChangeArrowheads="1"/>
          </p:cNvSpPr>
          <p:nvPr>
            <p:ph type="body" idx="1"/>
          </p:nvPr>
        </p:nvSpPr>
        <p:spPr/>
        <p:txBody>
          <a:bodyPr/>
          <a:lstStyle/>
          <a:p>
            <a:pPr algn="just"/>
            <a:r>
              <a:rPr lang="en-US" sz="2000" b="1">
                <a:latin typeface="Arial" panose="020B0604020202020204" pitchFamily="34" charset="0"/>
                <a:cs typeface="Arial" panose="020B0604020202020204" pitchFamily="34" charset="0"/>
              </a:rPr>
              <a:t>a)  Strip width: </a:t>
            </a:r>
            <a:r>
              <a:rPr lang="en-US" sz="2000">
                <a:latin typeface="Arial" panose="020B0604020202020204" pitchFamily="34" charset="0"/>
                <a:cs typeface="Arial" panose="020B0604020202020204" pitchFamily="34" charset="0"/>
              </a:rPr>
              <a:t> Cross slopes must be eliminated by leveling.  </a:t>
            </a:r>
          </a:p>
          <a:p>
            <a:pPr algn="just"/>
            <a:r>
              <a:rPr lang="en-US" sz="2000">
                <a:latin typeface="Arial" panose="020B0604020202020204" pitchFamily="34" charset="0"/>
                <a:cs typeface="Arial" panose="020B0604020202020204" pitchFamily="34" charset="0"/>
              </a:rPr>
              <a:t>Since there are no furrows to restrict lateral movement, any cross slope will make water move down one side leading to poor application efficiency and possibly erosion.  </a:t>
            </a:r>
          </a:p>
          <a:p>
            <a:pPr algn="just"/>
            <a:r>
              <a:rPr lang="en-US" sz="2000">
                <a:latin typeface="Arial" panose="020B0604020202020204" pitchFamily="34" charset="0"/>
                <a:cs typeface="Arial" panose="020B0604020202020204" pitchFamily="34" charset="0"/>
              </a:rPr>
              <a:t>The stream size available should also be considered in choosing a strip width.  </a:t>
            </a:r>
          </a:p>
          <a:p>
            <a:pPr algn="just"/>
            <a:r>
              <a:rPr lang="en-US" sz="2000">
                <a:latin typeface="Arial" panose="020B0604020202020204" pitchFamily="34" charset="0"/>
                <a:cs typeface="Arial" panose="020B0604020202020204" pitchFamily="34" charset="0"/>
              </a:rPr>
              <a:t>The size should be enough to allow complete lateral spreading throughout the length of the strip.  </a:t>
            </a:r>
          </a:p>
          <a:p>
            <a:pPr algn="just"/>
            <a:r>
              <a:rPr lang="en-US" sz="2000">
                <a:latin typeface="Arial" panose="020B0604020202020204" pitchFamily="34" charset="0"/>
                <a:cs typeface="Arial" panose="020B0604020202020204" pitchFamily="34" charset="0"/>
              </a:rPr>
              <a:t>The width of the strip for a given water supply is a function of the length (Table 3.5).  </a:t>
            </a:r>
          </a:p>
          <a:p>
            <a:pPr algn="just"/>
            <a:r>
              <a:rPr lang="en-US" sz="2000">
                <a:latin typeface="Arial" panose="020B0604020202020204" pitchFamily="34" charset="0"/>
                <a:cs typeface="Arial" panose="020B0604020202020204" pitchFamily="34" charset="0"/>
              </a:rPr>
              <a:t>The strip width should be at least bigger than the size of vehicle tract for construction where applicable.</a:t>
            </a:r>
            <a:endParaRPr lang="en-US" sz="2000">
              <a:latin typeface="New York" charset="0"/>
              <a:cs typeface="Times New Roman" panose="02020603050405020304" pitchFamily="18" charset="0"/>
            </a:endParaRPr>
          </a:p>
          <a:p>
            <a:endParaRPr lang="en-US" sz="2000"/>
          </a:p>
        </p:txBody>
      </p:sp>
    </p:spTree>
    <p:extLst>
      <p:ext uri="{BB962C8B-B14F-4D97-AF65-F5344CB8AC3E}">
        <p14:creationId xmlns:p14="http://schemas.microsoft.com/office/powerpoint/2010/main" val="701926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675">
                                            <p:txEl>
                                              <p:pRg st="5" end="5"/>
                                            </p:txEl>
                                          </p:spTgt>
                                        </p:tgtEl>
                                        <p:attrNameLst>
                                          <p:attrName>style.visibility</p:attrName>
                                        </p:attrNameLst>
                                      </p:cBhvr>
                                      <p:to>
                                        <p:strVal val="visible"/>
                                      </p:to>
                                    </p:set>
                                    <p:anim calcmode="lin" valueType="num">
                                      <p:cBhvr additive="base">
                                        <p:cTn id="43"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867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a:t>Design Parameters of Border Irrigation System Contd.</a:t>
            </a:r>
          </a:p>
        </p:txBody>
      </p:sp>
      <p:sp>
        <p:nvSpPr>
          <p:cNvPr id="29699" name="Rectangle 3"/>
          <p:cNvSpPr>
            <a:spLocks noGrp="1" noChangeArrowheads="1"/>
          </p:cNvSpPr>
          <p:nvPr>
            <p:ph type="body" idx="1"/>
          </p:nvPr>
        </p:nvSpPr>
        <p:spPr/>
        <p:txBody>
          <a:bodyPr/>
          <a:lstStyle/>
          <a:p>
            <a:pPr algn="just">
              <a:lnSpc>
                <a:spcPct val="90000"/>
              </a:lnSpc>
            </a:pPr>
            <a:r>
              <a:rPr lang="en-US" sz="2000" b="1">
                <a:latin typeface="Arial" panose="020B0604020202020204" pitchFamily="34" charset="0"/>
                <a:cs typeface="Arial" panose="020B0604020202020204" pitchFamily="34" charset="0"/>
              </a:rPr>
              <a:t>b)  Strip Slope:  </a:t>
            </a:r>
            <a:r>
              <a:rPr lang="en-US" sz="2000">
                <a:latin typeface="Arial" panose="020B0604020202020204" pitchFamily="34" charset="0"/>
                <a:cs typeface="Arial" panose="020B0604020202020204" pitchFamily="34" charset="0"/>
              </a:rPr>
              <a:t>Longitudinal slopes should be almost same as for the furrow irrigation.</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c)  Construction of Levees: </a:t>
            </a:r>
            <a:r>
              <a:rPr lang="en-US" sz="2000">
                <a:latin typeface="Arial" panose="020B0604020202020204" pitchFamily="34" charset="0"/>
                <a:cs typeface="Arial" panose="020B0604020202020204" pitchFamily="34" charset="0"/>
              </a:rPr>
              <a:t> Levees should be big enough to withstand erosion, and of sufficient height to contain the irrigation stream.</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d)  Selection of the Advance Stream:</a:t>
            </a:r>
            <a:r>
              <a:rPr lang="en-US" sz="2000">
                <a:latin typeface="Arial" panose="020B0604020202020204" pitchFamily="34" charset="0"/>
                <a:cs typeface="Arial" panose="020B0604020202020204" pitchFamily="34" charset="0"/>
              </a:rPr>
              <a:t>  The maximum advance stream used should be non-erosive and therefore depends on the protection afforded by the crop cover.  Clay soils are less susceptible to erosion but suffer surface panning at high water velocities.  Table 3.4 gives the maximum flows recommendable for bare soils.</a:t>
            </a:r>
            <a:endParaRPr lang="en-US" sz="28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e)  The Length of the Strip</a:t>
            </a:r>
            <a:r>
              <a:rPr lang="en-US" sz="2000">
                <a:latin typeface="Arial" panose="020B0604020202020204" pitchFamily="34" charset="0"/>
                <a:cs typeface="Arial" panose="020B0604020202020204" pitchFamily="34" charset="0"/>
              </a:rPr>
              <a:t>:  Typical lengths and widths for various flows are given in Table 3.5.  The ideal lengths can be obtained by field tests.</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2572432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anim calcmode="lin" valueType="num">
                                      <p:cBhvr additive="base">
                                        <p:cTn id="31" dur="500" fill="hold"/>
                                        <p:tgtEl>
                                          <p:spTgt spid="2969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69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tr-TR"/>
          </a:p>
        </p:txBody>
      </p:sp>
      <p:pic>
        <p:nvPicPr>
          <p:cNvPr id="30723" name="Picture 3"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1828800"/>
            <a:ext cx="43815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4" name="Picture 4" descr="C:\DOCUME~1\ekwue\LOCALS~1\Temp\\msotw9_temp0.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990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tr-TR"/>
          </a:p>
        </p:txBody>
      </p:sp>
      <p:pic>
        <p:nvPicPr>
          <p:cNvPr id="31749" name="Picture 5"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
            <a:ext cx="77724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0471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609600"/>
            <a:ext cx="7772400" cy="1066800"/>
          </a:xfrm>
        </p:spPr>
        <p:txBody>
          <a:bodyPr/>
          <a:lstStyle/>
          <a:p>
            <a:r>
              <a:rPr lang="en-US" sz="3600" b="1">
                <a:cs typeface="Times New Roman" panose="02020603050405020304" pitchFamily="18" charset="0"/>
              </a:rPr>
              <a:t>3.2.2.3  Evaluation of a Border Strip</a:t>
            </a:r>
            <a:endParaRPr lang="en-US" sz="3600">
              <a:cs typeface="Times New Roman" panose="02020603050405020304" pitchFamily="18" charset="0"/>
            </a:endParaRPr>
          </a:p>
        </p:txBody>
      </p:sp>
      <p:sp>
        <p:nvSpPr>
          <p:cNvPr id="33795" name="Rectangle 3"/>
          <p:cNvSpPr>
            <a:spLocks noGrp="1" noChangeArrowheads="1"/>
          </p:cNvSpPr>
          <p:nvPr>
            <p:ph type="body" idx="1"/>
          </p:nvPr>
        </p:nvSpPr>
        <p:spPr>
          <a:xfrm>
            <a:off x="685800" y="1676400"/>
            <a:ext cx="7772400" cy="5105400"/>
          </a:xfrm>
        </p:spPr>
        <p:txBody>
          <a:bodyPr/>
          <a:lstStyle/>
          <a:p>
            <a:pPr algn="just"/>
            <a:r>
              <a:rPr lang="en-US" sz="2400">
                <a:latin typeface="Arial" panose="020B0604020202020204" pitchFamily="34" charset="0"/>
                <a:cs typeface="Arial" panose="020B0604020202020204" pitchFamily="34" charset="0"/>
              </a:rPr>
              <a:t>The aim is to vary various parameters with the aim of obtaining a good irrigation profile.</a:t>
            </a:r>
            <a:endParaRPr lang="en-US" sz="2400">
              <a:latin typeface="New York" charset="0"/>
              <a:cs typeface="Times New Roman" panose="02020603050405020304" pitchFamily="18" charset="0"/>
            </a:endParaRPr>
          </a:p>
          <a:p>
            <a:pPr algn="just"/>
            <a:r>
              <a:rPr lang="en-US" sz="2400" b="1">
                <a:latin typeface="Arial" panose="020B0604020202020204" pitchFamily="34" charset="0"/>
                <a:cs typeface="Arial" panose="020B0604020202020204" pitchFamily="34" charset="0"/>
              </a:rPr>
              <a:t>Steps</a:t>
            </a:r>
            <a:endParaRPr lang="en-US" sz="2400">
              <a:latin typeface="New York" charset="0"/>
              <a:cs typeface="Times New Roman" panose="02020603050405020304" pitchFamily="18" charset="0"/>
            </a:endParaRPr>
          </a:p>
          <a:p>
            <a:pPr algn="just"/>
            <a:r>
              <a:rPr lang="en-US" sz="2400">
                <a:latin typeface="Arial" panose="020B0604020202020204" pitchFamily="34" charset="0"/>
                <a:cs typeface="Arial" panose="020B0604020202020204" pitchFamily="34" charset="0"/>
              </a:rPr>
              <a:t>a) Measure the infiltration rate of soils and get the cumulative infiltration curve.  Measurement can be by double ring infiltrometer.</a:t>
            </a:r>
            <a:endParaRPr lang="en-US" sz="2400">
              <a:latin typeface="New York" charset="0"/>
              <a:cs typeface="Times New Roman" panose="02020603050405020304" pitchFamily="18" charset="0"/>
            </a:endParaRPr>
          </a:p>
          <a:p>
            <a:pPr>
              <a:buFont typeface="Wingdings" panose="05000000000000000000" pitchFamily="2" charset="2"/>
              <a:buNone/>
            </a:pPr>
            <a:endParaRPr lang="en-US" sz="2400"/>
          </a:p>
        </p:txBody>
      </p:sp>
      <p:sp>
        <p:nvSpPr>
          <p:cNvPr id="33796" name="Line 4"/>
          <p:cNvSpPr>
            <a:spLocks noChangeShapeType="1"/>
          </p:cNvSpPr>
          <p:nvPr/>
        </p:nvSpPr>
        <p:spPr bwMode="auto">
          <a:xfrm flipV="1">
            <a:off x="2743200" y="4648200"/>
            <a:ext cx="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7" name="Line 5"/>
          <p:cNvSpPr>
            <a:spLocks noChangeShapeType="1"/>
          </p:cNvSpPr>
          <p:nvPr/>
        </p:nvSpPr>
        <p:spPr bwMode="auto">
          <a:xfrm>
            <a:off x="2743200" y="6096000"/>
            <a:ext cx="3429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8" name="Freeform 6"/>
          <p:cNvSpPr>
            <a:spLocks/>
          </p:cNvSpPr>
          <p:nvPr/>
        </p:nvSpPr>
        <p:spPr bwMode="auto">
          <a:xfrm>
            <a:off x="2743200" y="6019800"/>
            <a:ext cx="76200" cy="76200"/>
          </a:xfrm>
          <a:custGeom>
            <a:avLst/>
            <a:gdLst>
              <a:gd name="T0" fmla="*/ 0 w 48"/>
              <a:gd name="T1" fmla="*/ 48 h 48"/>
              <a:gd name="T2" fmla="*/ 48 w 48"/>
              <a:gd name="T3" fmla="*/ 0 h 48"/>
            </a:gdLst>
            <a:ahLst/>
            <a:cxnLst>
              <a:cxn ang="0">
                <a:pos x="T0" y="T1"/>
              </a:cxn>
              <a:cxn ang="0">
                <a:pos x="T2" y="T3"/>
              </a:cxn>
            </a:cxnLst>
            <a:rect l="0" t="0" r="r" b="b"/>
            <a:pathLst>
              <a:path w="48" h="48">
                <a:moveTo>
                  <a:pt x="0" y="48"/>
                </a:moveTo>
                <a:cubicBezTo>
                  <a:pt x="20" y="28"/>
                  <a:pt x="40" y="8"/>
                  <a:pt x="48"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9" name="Freeform 7"/>
          <p:cNvSpPr>
            <a:spLocks/>
          </p:cNvSpPr>
          <p:nvPr/>
        </p:nvSpPr>
        <p:spPr bwMode="auto">
          <a:xfrm>
            <a:off x="2757488" y="4914900"/>
            <a:ext cx="2657475" cy="1228725"/>
          </a:xfrm>
          <a:custGeom>
            <a:avLst/>
            <a:gdLst>
              <a:gd name="T0" fmla="*/ 0 w 1674"/>
              <a:gd name="T1" fmla="*/ 774 h 774"/>
              <a:gd name="T2" fmla="*/ 54 w 1674"/>
              <a:gd name="T3" fmla="*/ 612 h 774"/>
              <a:gd name="T4" fmla="*/ 171 w 1674"/>
              <a:gd name="T5" fmla="*/ 369 h 774"/>
              <a:gd name="T6" fmla="*/ 225 w 1674"/>
              <a:gd name="T7" fmla="*/ 297 h 774"/>
              <a:gd name="T8" fmla="*/ 333 w 1674"/>
              <a:gd name="T9" fmla="*/ 198 h 774"/>
              <a:gd name="T10" fmla="*/ 387 w 1674"/>
              <a:gd name="T11" fmla="*/ 162 h 774"/>
              <a:gd name="T12" fmla="*/ 585 w 1674"/>
              <a:gd name="T13" fmla="*/ 45 h 774"/>
              <a:gd name="T14" fmla="*/ 711 w 1674"/>
              <a:gd name="T15" fmla="*/ 0 h 774"/>
              <a:gd name="T16" fmla="*/ 1287 w 1674"/>
              <a:gd name="T17" fmla="*/ 27 h 774"/>
              <a:gd name="T18" fmla="*/ 1476 w 1674"/>
              <a:gd name="T19" fmla="*/ 90 h 774"/>
              <a:gd name="T20" fmla="*/ 1530 w 1674"/>
              <a:gd name="T21" fmla="*/ 108 h 774"/>
              <a:gd name="T22" fmla="*/ 1602 w 1674"/>
              <a:gd name="T23" fmla="*/ 126 h 774"/>
              <a:gd name="T24" fmla="*/ 1674 w 1674"/>
              <a:gd name="T25" fmla="*/ 18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4" h="774">
                <a:moveTo>
                  <a:pt x="0" y="774"/>
                </a:moveTo>
                <a:cubicBezTo>
                  <a:pt x="14" y="719"/>
                  <a:pt x="22" y="660"/>
                  <a:pt x="54" y="612"/>
                </a:cubicBezTo>
                <a:cubicBezTo>
                  <a:pt x="77" y="519"/>
                  <a:pt x="122" y="451"/>
                  <a:pt x="171" y="369"/>
                </a:cubicBezTo>
                <a:cubicBezTo>
                  <a:pt x="194" y="331"/>
                  <a:pt x="194" y="323"/>
                  <a:pt x="225" y="297"/>
                </a:cubicBezTo>
                <a:cubicBezTo>
                  <a:pt x="263" y="266"/>
                  <a:pt x="298" y="233"/>
                  <a:pt x="333" y="198"/>
                </a:cubicBezTo>
                <a:cubicBezTo>
                  <a:pt x="348" y="183"/>
                  <a:pt x="387" y="162"/>
                  <a:pt x="387" y="162"/>
                </a:cubicBezTo>
                <a:cubicBezTo>
                  <a:pt x="428" y="101"/>
                  <a:pt x="515" y="62"/>
                  <a:pt x="585" y="45"/>
                </a:cubicBezTo>
                <a:cubicBezTo>
                  <a:pt x="634" y="15"/>
                  <a:pt x="654" y="10"/>
                  <a:pt x="711" y="0"/>
                </a:cubicBezTo>
                <a:cubicBezTo>
                  <a:pt x="903" y="5"/>
                  <a:pt x="1096" y="6"/>
                  <a:pt x="1287" y="27"/>
                </a:cubicBezTo>
                <a:cubicBezTo>
                  <a:pt x="1350" y="48"/>
                  <a:pt x="1414" y="67"/>
                  <a:pt x="1476" y="90"/>
                </a:cubicBezTo>
                <a:cubicBezTo>
                  <a:pt x="1494" y="96"/>
                  <a:pt x="1512" y="103"/>
                  <a:pt x="1530" y="108"/>
                </a:cubicBezTo>
                <a:cubicBezTo>
                  <a:pt x="1554" y="114"/>
                  <a:pt x="1602" y="126"/>
                  <a:pt x="1602" y="126"/>
                </a:cubicBezTo>
                <a:cubicBezTo>
                  <a:pt x="1627" y="143"/>
                  <a:pt x="1653" y="159"/>
                  <a:pt x="1674" y="18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800" name="Text Box 8"/>
          <p:cNvSpPr txBox="1">
            <a:spLocks noChangeArrowheads="1"/>
          </p:cNvSpPr>
          <p:nvPr/>
        </p:nvSpPr>
        <p:spPr bwMode="auto">
          <a:xfrm>
            <a:off x="914400" y="4762500"/>
            <a:ext cx="1676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a:t>Depth of Water, D (mm)</a:t>
            </a:r>
          </a:p>
        </p:txBody>
      </p:sp>
      <p:sp>
        <p:nvSpPr>
          <p:cNvPr id="33801" name="Text Box 9"/>
          <p:cNvSpPr txBox="1">
            <a:spLocks noChangeArrowheads="1"/>
          </p:cNvSpPr>
          <p:nvPr/>
        </p:nvSpPr>
        <p:spPr bwMode="auto">
          <a:xfrm>
            <a:off x="3946525" y="6186488"/>
            <a:ext cx="1725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Time, T (mins)</a:t>
            </a:r>
          </a:p>
        </p:txBody>
      </p:sp>
      <p:sp>
        <p:nvSpPr>
          <p:cNvPr id="33802" name="Text Box 10"/>
          <p:cNvSpPr txBox="1">
            <a:spLocks noChangeArrowheads="1"/>
          </p:cNvSpPr>
          <p:nvPr/>
        </p:nvSpPr>
        <p:spPr bwMode="auto">
          <a:xfrm>
            <a:off x="5470525" y="4814888"/>
            <a:ext cx="106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D = KT</a:t>
            </a:r>
            <a:r>
              <a:rPr lang="en-US" sz="2000" baseline="30000"/>
              <a:t>n</a:t>
            </a:r>
          </a:p>
        </p:txBody>
      </p:sp>
      <p:sp>
        <p:nvSpPr>
          <p:cNvPr id="33803" name="Text Box 11"/>
          <p:cNvSpPr txBox="1">
            <a:spLocks noChangeArrowheads="1"/>
          </p:cNvSpPr>
          <p:nvPr/>
        </p:nvSpPr>
        <p:spPr bwMode="auto">
          <a:xfrm>
            <a:off x="2117725" y="6415088"/>
            <a:ext cx="4125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Fig 3.5:  Cumulative Infiltration Curve</a:t>
            </a:r>
          </a:p>
        </p:txBody>
      </p:sp>
    </p:spTree>
    <p:extLst>
      <p:ext uri="{BB962C8B-B14F-4D97-AF65-F5344CB8AC3E}">
        <p14:creationId xmlns:p14="http://schemas.microsoft.com/office/powerpoint/2010/main" val="3394592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0-#ppt_w/2"/>
                                          </p:val>
                                        </p:tav>
                                        <p:tav tm="100000">
                                          <p:val>
                                            <p:strVal val="#ppt_x"/>
                                          </p:val>
                                        </p:tav>
                                      </p:tavLst>
                                    </p:anim>
                                    <p:anim calcmode="lin" valueType="num">
                                      <p:cBhvr additive="base">
                                        <p:cTn id="8" dur="500" fill="hold"/>
                                        <p:tgtEl>
                                          <p:spTgt spid="337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 calcmode="lin" valueType="num">
                                      <p:cBhvr additive="base">
                                        <p:cTn id="13" dur="500" fill="hold"/>
                                        <p:tgtEl>
                                          <p:spTgt spid="337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5">
                                            <p:txEl>
                                              <p:pRg st="1" end="1"/>
                                            </p:txEl>
                                          </p:spTgt>
                                        </p:tgtEl>
                                        <p:attrNameLst>
                                          <p:attrName>style.visibility</p:attrName>
                                        </p:attrNameLst>
                                      </p:cBhvr>
                                      <p:to>
                                        <p:strVal val="visible"/>
                                      </p:to>
                                    </p:set>
                                    <p:anim calcmode="lin" valueType="num">
                                      <p:cBhvr additive="base">
                                        <p:cTn id="19" dur="500" fill="hold"/>
                                        <p:tgtEl>
                                          <p:spTgt spid="3379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795">
                                            <p:txEl>
                                              <p:pRg st="2" end="2"/>
                                            </p:txEl>
                                          </p:spTgt>
                                        </p:tgtEl>
                                        <p:attrNameLst>
                                          <p:attrName>style.visibility</p:attrName>
                                        </p:attrNameLst>
                                      </p:cBhvr>
                                      <p:to>
                                        <p:strVal val="visible"/>
                                      </p:to>
                                    </p:set>
                                    <p:anim calcmode="lin" valueType="num">
                                      <p:cBhvr additive="base">
                                        <p:cTn id="25" dur="500" fill="hold"/>
                                        <p:tgtEl>
                                          <p:spTgt spid="3379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7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796"/>
                                        </p:tgtEl>
                                        <p:attrNameLst>
                                          <p:attrName>style.visibility</p:attrName>
                                        </p:attrNameLst>
                                      </p:cBhvr>
                                      <p:to>
                                        <p:strVal val="visible"/>
                                      </p:to>
                                    </p:set>
                                    <p:anim calcmode="lin" valueType="num">
                                      <p:cBhvr additive="base">
                                        <p:cTn id="31" dur="500" fill="hold"/>
                                        <p:tgtEl>
                                          <p:spTgt spid="33796"/>
                                        </p:tgtEl>
                                        <p:attrNameLst>
                                          <p:attrName>ppt_x</p:attrName>
                                        </p:attrNameLst>
                                      </p:cBhvr>
                                      <p:tavLst>
                                        <p:tav tm="0">
                                          <p:val>
                                            <p:strVal val="0-#ppt_w/2"/>
                                          </p:val>
                                        </p:tav>
                                        <p:tav tm="100000">
                                          <p:val>
                                            <p:strVal val="#ppt_x"/>
                                          </p:val>
                                        </p:tav>
                                      </p:tavLst>
                                    </p:anim>
                                    <p:anim calcmode="lin" valueType="num">
                                      <p:cBhvr additive="base">
                                        <p:cTn id="32" dur="500" fill="hold"/>
                                        <p:tgtEl>
                                          <p:spTgt spid="3379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797"/>
                                        </p:tgtEl>
                                        <p:attrNameLst>
                                          <p:attrName>style.visibility</p:attrName>
                                        </p:attrNameLst>
                                      </p:cBhvr>
                                      <p:to>
                                        <p:strVal val="visible"/>
                                      </p:to>
                                    </p:set>
                                    <p:anim calcmode="lin" valueType="num">
                                      <p:cBhvr additive="base">
                                        <p:cTn id="37" dur="500" fill="hold"/>
                                        <p:tgtEl>
                                          <p:spTgt spid="33797"/>
                                        </p:tgtEl>
                                        <p:attrNameLst>
                                          <p:attrName>ppt_x</p:attrName>
                                        </p:attrNameLst>
                                      </p:cBhvr>
                                      <p:tavLst>
                                        <p:tav tm="0">
                                          <p:val>
                                            <p:strVal val="0-#ppt_w/2"/>
                                          </p:val>
                                        </p:tav>
                                        <p:tav tm="100000">
                                          <p:val>
                                            <p:strVal val="#ppt_x"/>
                                          </p:val>
                                        </p:tav>
                                      </p:tavLst>
                                    </p:anim>
                                    <p:anim calcmode="lin" valueType="num">
                                      <p:cBhvr additive="base">
                                        <p:cTn id="38" dur="500" fill="hold"/>
                                        <p:tgtEl>
                                          <p:spTgt spid="3379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3798"/>
                                        </p:tgtEl>
                                        <p:attrNameLst>
                                          <p:attrName>style.visibility</p:attrName>
                                        </p:attrNameLst>
                                      </p:cBhvr>
                                      <p:to>
                                        <p:strVal val="visible"/>
                                      </p:to>
                                    </p:set>
                                    <p:anim calcmode="lin" valueType="num">
                                      <p:cBhvr additive="base">
                                        <p:cTn id="43" dur="500" fill="hold"/>
                                        <p:tgtEl>
                                          <p:spTgt spid="33798"/>
                                        </p:tgtEl>
                                        <p:attrNameLst>
                                          <p:attrName>ppt_x</p:attrName>
                                        </p:attrNameLst>
                                      </p:cBhvr>
                                      <p:tavLst>
                                        <p:tav tm="0">
                                          <p:val>
                                            <p:strVal val="0-#ppt_w/2"/>
                                          </p:val>
                                        </p:tav>
                                        <p:tav tm="100000">
                                          <p:val>
                                            <p:strVal val="#ppt_x"/>
                                          </p:val>
                                        </p:tav>
                                      </p:tavLst>
                                    </p:anim>
                                    <p:anim calcmode="lin" valueType="num">
                                      <p:cBhvr additive="base">
                                        <p:cTn id="44" dur="500" fill="hold"/>
                                        <p:tgtEl>
                                          <p:spTgt spid="337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himes.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799"/>
                                        </p:tgtEl>
                                        <p:attrNameLst>
                                          <p:attrName>style.visibility</p:attrName>
                                        </p:attrNameLst>
                                      </p:cBhvr>
                                      <p:to>
                                        <p:strVal val="visible"/>
                                      </p:to>
                                    </p:set>
                                    <p:anim calcmode="lin" valueType="num">
                                      <p:cBhvr additive="base">
                                        <p:cTn id="49" dur="500" fill="hold"/>
                                        <p:tgtEl>
                                          <p:spTgt spid="33799"/>
                                        </p:tgtEl>
                                        <p:attrNameLst>
                                          <p:attrName>ppt_x</p:attrName>
                                        </p:attrNameLst>
                                      </p:cBhvr>
                                      <p:tavLst>
                                        <p:tav tm="0">
                                          <p:val>
                                            <p:strVal val="0-#ppt_w/2"/>
                                          </p:val>
                                        </p:tav>
                                        <p:tav tm="100000">
                                          <p:val>
                                            <p:strVal val="#ppt_x"/>
                                          </p:val>
                                        </p:tav>
                                      </p:tavLst>
                                    </p:anim>
                                    <p:anim calcmode="lin" valueType="num">
                                      <p:cBhvr additive="base">
                                        <p:cTn id="50" dur="500" fill="hold"/>
                                        <p:tgtEl>
                                          <p:spTgt spid="3379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build="p" autoUpdateAnimBg="0"/>
      <p:bldP spid="33796" grpId="0" animBg="1"/>
      <p:bldP spid="33797" grpId="0" animBg="1"/>
      <p:bldP spid="33798" grpId="0" animBg="1"/>
      <p:bldP spid="3379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600"/>
              <a:t>Evaluation of Border Strip Contd.</a:t>
            </a:r>
          </a:p>
        </p:txBody>
      </p:sp>
      <p:sp>
        <p:nvSpPr>
          <p:cNvPr id="34819" name="Rectangle 3"/>
          <p:cNvSpPr>
            <a:spLocks noGrp="1" noChangeArrowheads="1"/>
          </p:cNvSpPr>
          <p:nvPr>
            <p:ph type="body" idx="1"/>
          </p:nvPr>
        </p:nvSpPr>
        <p:spPr>
          <a:xfrm>
            <a:off x="685800" y="1981200"/>
            <a:ext cx="7772400" cy="2667000"/>
          </a:xfrm>
        </p:spPr>
        <p:txBody>
          <a:bodyPr/>
          <a:lstStyle/>
          <a:p>
            <a:pPr algn="just"/>
            <a:r>
              <a:rPr lang="en-US" sz="2400">
                <a:latin typeface="Arial" panose="020B0604020202020204" pitchFamily="34" charset="0"/>
                <a:cs typeface="Arial" panose="020B0604020202020204" pitchFamily="34" charset="0"/>
              </a:rPr>
              <a:t>b)  Mark some points on the border strip and check the advance of water.  Also check recession.  For steep slopes, recession of water can be seen unlike in gentle slopes where it may be difficult to see.  In border irrigation, recession is very important because unlike furrows, there is no place water can seep into after water is turned off.</a:t>
            </a:r>
            <a:endParaRPr lang="en-US" sz="2400">
              <a:latin typeface="New York" charset="0"/>
              <a:cs typeface="Times New Roman" panose="02020603050405020304" pitchFamily="18" charset="0"/>
            </a:endParaRPr>
          </a:p>
          <a:p>
            <a:endParaRPr lang="en-US" sz="2400"/>
          </a:p>
        </p:txBody>
      </p:sp>
      <p:sp>
        <p:nvSpPr>
          <p:cNvPr id="34820" name="Rectangle 4"/>
          <p:cNvSpPr>
            <a:spLocks noChangeArrowheads="1"/>
          </p:cNvSpPr>
          <p:nvPr/>
        </p:nvSpPr>
        <p:spPr bwMode="auto">
          <a:xfrm>
            <a:off x="1676400" y="5029200"/>
            <a:ext cx="6096000" cy="838200"/>
          </a:xfrm>
          <a:prstGeom prst="rect">
            <a:avLst/>
          </a:prstGeom>
          <a:solidFill>
            <a:srgbClr val="FFFFFF"/>
          </a:solidFill>
          <a:ln w="9525">
            <a:solidFill>
              <a:srgbClr val="000000"/>
            </a:solidFill>
            <a:miter lim="800000"/>
            <a:headEnd/>
            <a:tailEnd/>
          </a:ln>
        </p:spPr>
        <p:txBody>
          <a:bodyPr/>
          <a:lstStyle/>
          <a:p>
            <a:endParaRPr lang="en-US"/>
          </a:p>
        </p:txBody>
      </p:sp>
      <p:sp>
        <p:nvSpPr>
          <p:cNvPr id="34821" name="Line 5"/>
          <p:cNvSpPr>
            <a:spLocks noChangeShapeType="1"/>
          </p:cNvSpPr>
          <p:nvPr/>
        </p:nvSpPr>
        <p:spPr bwMode="auto">
          <a:xfrm>
            <a:off x="2514600" y="4800600"/>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2" name="Line 6"/>
          <p:cNvSpPr>
            <a:spLocks noChangeShapeType="1"/>
          </p:cNvSpPr>
          <p:nvPr/>
        </p:nvSpPr>
        <p:spPr bwMode="auto">
          <a:xfrm>
            <a:off x="3505200" y="4724400"/>
            <a:ext cx="0" cy="160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3" name="Line 7"/>
          <p:cNvSpPr>
            <a:spLocks noChangeShapeType="1"/>
          </p:cNvSpPr>
          <p:nvPr/>
        </p:nvSpPr>
        <p:spPr bwMode="auto">
          <a:xfrm>
            <a:off x="4648200" y="4800600"/>
            <a:ext cx="0" cy="160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4" name="Line 8"/>
          <p:cNvSpPr>
            <a:spLocks noChangeShapeType="1"/>
          </p:cNvSpPr>
          <p:nvPr/>
        </p:nvSpPr>
        <p:spPr bwMode="auto">
          <a:xfrm>
            <a:off x="5638800" y="47244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5" name="Line 9"/>
          <p:cNvSpPr>
            <a:spLocks noChangeShapeType="1"/>
          </p:cNvSpPr>
          <p:nvPr/>
        </p:nvSpPr>
        <p:spPr bwMode="auto">
          <a:xfrm>
            <a:off x="6629400" y="47244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2670079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600"/>
              <a:t>Time Distance Diagram  of the Border System</a:t>
            </a:r>
          </a:p>
        </p:txBody>
      </p:sp>
      <p:pic>
        <p:nvPicPr>
          <p:cNvPr id="35846" name="Picture 6"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25650"/>
            <a:ext cx="6553200" cy="407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221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3600"/>
              <a:t>Evaluation of the Border System Contd.</a:t>
            </a:r>
            <a:br>
              <a:rPr lang="en-US" sz="3600"/>
            </a:br>
            <a:endParaRPr lang="en-US" sz="3600"/>
          </a:p>
        </p:txBody>
      </p:sp>
      <p:sp>
        <p:nvSpPr>
          <p:cNvPr id="37891"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About two-thirds down the border, the flow is turned off and recession starts.  </a:t>
            </a:r>
          </a:p>
          <a:p>
            <a:pPr algn="just">
              <a:lnSpc>
                <a:spcPct val="90000"/>
              </a:lnSpc>
            </a:pPr>
            <a:r>
              <a:rPr lang="en-US" sz="2400">
                <a:latin typeface="Arial" panose="020B0604020202020204" pitchFamily="34" charset="0"/>
                <a:cs typeface="Arial" panose="020B0604020202020204" pitchFamily="34" charset="0"/>
              </a:rPr>
              <a:t>The difference between the advance and recession curves gives the opportunity time or total time when water is in contact with the soil.</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For various distances, obtain the opportunity times from the advance/recession curves and from the cumulative infiltration curve, obtain the depths of water.  </a:t>
            </a:r>
          </a:p>
          <a:p>
            <a:pPr algn="just">
              <a:lnSpc>
                <a:spcPct val="90000"/>
              </a:lnSpc>
            </a:pPr>
            <a:r>
              <a:rPr lang="en-US" sz="2400">
                <a:latin typeface="Arial" panose="020B0604020202020204" pitchFamily="34" charset="0"/>
                <a:cs typeface="Arial" panose="020B0604020202020204" pitchFamily="34" charset="0"/>
              </a:rPr>
              <a:t>With the depth and distance data, plot the irrigation profile depth shown below.</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400"/>
          </a:p>
        </p:txBody>
      </p:sp>
    </p:spTree>
    <p:extLst>
      <p:ext uri="{BB962C8B-B14F-4D97-AF65-F5344CB8AC3E}">
        <p14:creationId xmlns:p14="http://schemas.microsoft.com/office/powerpoint/2010/main" val="3230615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1">
                                            <p:txEl>
                                              <p:pRg st="0" end="0"/>
                                            </p:txEl>
                                          </p:spTgt>
                                        </p:tgtEl>
                                        <p:attrNameLst>
                                          <p:attrName>style.visibility</p:attrName>
                                        </p:attrNameLst>
                                      </p:cBhvr>
                                      <p:to>
                                        <p:strVal val="visible"/>
                                      </p:to>
                                    </p:set>
                                    <p:anim calcmode="lin" valueType="num">
                                      <p:cBhvr additive="base">
                                        <p:cTn id="13" dur="500" fill="hold"/>
                                        <p:tgtEl>
                                          <p:spTgt spid="378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89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1">
                                            <p:txEl>
                                              <p:pRg st="1" end="1"/>
                                            </p:txEl>
                                          </p:spTgt>
                                        </p:tgtEl>
                                        <p:attrNameLst>
                                          <p:attrName>style.visibility</p:attrName>
                                        </p:attrNameLst>
                                      </p:cBhvr>
                                      <p:to>
                                        <p:strVal val="visible"/>
                                      </p:to>
                                    </p:set>
                                    <p:anim calcmode="lin" valueType="num">
                                      <p:cBhvr additive="base">
                                        <p:cTn id="19" dur="500" fill="hold"/>
                                        <p:tgtEl>
                                          <p:spTgt spid="378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89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1">
                                            <p:txEl>
                                              <p:pRg st="2" end="2"/>
                                            </p:txEl>
                                          </p:spTgt>
                                        </p:tgtEl>
                                        <p:attrNameLst>
                                          <p:attrName>style.visibility</p:attrName>
                                        </p:attrNameLst>
                                      </p:cBhvr>
                                      <p:to>
                                        <p:strVal val="visible"/>
                                      </p:to>
                                    </p:set>
                                    <p:anim calcmode="lin" valueType="num">
                                      <p:cBhvr additive="base">
                                        <p:cTn id="25" dur="500" fill="hold"/>
                                        <p:tgtEl>
                                          <p:spTgt spid="378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89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shre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891">
                                            <p:txEl>
                                              <p:pRg st="3" end="3"/>
                                            </p:txEl>
                                          </p:spTgt>
                                        </p:tgtEl>
                                        <p:attrNameLst>
                                          <p:attrName>style.visibility</p:attrName>
                                        </p:attrNameLst>
                                      </p:cBhvr>
                                      <p:to>
                                        <p:strVal val="visible"/>
                                      </p:to>
                                    </p:set>
                                    <p:anim calcmode="lin" valueType="num">
                                      <p:cBhvr additive="base">
                                        <p:cTn id="31" dur="500" fill="hold"/>
                                        <p:tgtEl>
                                          <p:spTgt spid="378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89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3600"/>
              <a:t>Depth- Distance Diagram  of the Border System</a:t>
            </a:r>
          </a:p>
        </p:txBody>
      </p:sp>
      <p:pic>
        <p:nvPicPr>
          <p:cNvPr id="38919" name="Picture 7"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514600"/>
            <a:ext cx="61722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714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3600"/>
              <a:t>Evaluation of the Border System Contd.</a:t>
            </a:r>
            <a:br>
              <a:rPr lang="en-US" sz="3600"/>
            </a:br>
            <a:endParaRPr lang="en-US" sz="3600"/>
          </a:p>
        </p:txBody>
      </p:sp>
      <p:sp>
        <p:nvSpPr>
          <p:cNvPr id="39939"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The depth of irrigation obtained is compared with the SMD (ideal irrigation depth).  </a:t>
            </a:r>
          </a:p>
          <a:p>
            <a:pPr algn="just">
              <a:lnSpc>
                <a:spcPct val="90000"/>
              </a:lnSpc>
            </a:pPr>
            <a:r>
              <a:rPr lang="en-US" sz="2000">
                <a:latin typeface="Arial" panose="020B0604020202020204" pitchFamily="34" charset="0"/>
                <a:cs typeface="Arial" panose="020B0604020202020204" pitchFamily="34" charset="0"/>
              </a:rPr>
              <a:t>There is deep percolation and runoff at the end of the field.</a:t>
            </a:r>
          </a:p>
          <a:p>
            <a:pPr algn="just">
              <a:lnSpc>
                <a:spcPct val="90000"/>
              </a:lnSpc>
            </a:pPr>
            <a:r>
              <a:rPr lang="en-US" sz="2000">
                <a:latin typeface="Arial" panose="020B0604020202020204" pitchFamily="34" charset="0"/>
                <a:cs typeface="Arial" panose="020B0604020202020204" pitchFamily="34" charset="0"/>
              </a:rPr>
              <a:t>  The variables can then be changed to give different shapes of graphs to see the one to reduce runoff and deep percolation.  In this particular case above, the inflow can be stopped sooner. The recession curve then changes. </a:t>
            </a:r>
          </a:p>
          <a:p>
            <a:pPr algn="just">
              <a:lnSpc>
                <a:spcPct val="90000"/>
              </a:lnSpc>
            </a:pPr>
            <a:r>
              <a:rPr lang="en-US" sz="2000">
                <a:latin typeface="Arial" panose="020B0604020202020204" pitchFamily="34" charset="0"/>
                <a:cs typeface="Arial" panose="020B0604020202020204" pitchFamily="34" charset="0"/>
              </a:rPr>
              <a:t> The profile now obtained creates deficiency at the ends of the borders (see graph: dotted lies above).</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A good profile of irrigation can be obtained by varying the flow, which leads to a change in the recession curve, and by choosing a reasonable contact time each time using the infiltration curve.</a:t>
            </a:r>
            <a:endParaRPr lang="en-US" sz="20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000"/>
          </a:p>
        </p:txBody>
      </p:sp>
    </p:spTree>
    <p:extLst>
      <p:ext uri="{BB962C8B-B14F-4D97-AF65-F5344CB8AC3E}">
        <p14:creationId xmlns:p14="http://schemas.microsoft.com/office/powerpoint/2010/main" val="4015295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500" fill="hold"/>
                                        <p:tgtEl>
                                          <p:spTgt spid="39938"/>
                                        </p:tgtEl>
                                        <p:attrNameLst>
                                          <p:attrName>ppt_x</p:attrName>
                                        </p:attrNameLst>
                                      </p:cBhvr>
                                      <p:tavLst>
                                        <p:tav tm="0">
                                          <p:val>
                                            <p:strVal val="0-#ppt_w/2"/>
                                          </p:val>
                                        </p:tav>
                                        <p:tav tm="100000">
                                          <p:val>
                                            <p:strVal val="#ppt_x"/>
                                          </p:val>
                                        </p:tav>
                                      </p:tavLst>
                                    </p:anim>
                                    <p:anim calcmode="lin" valueType="num">
                                      <p:cBhvr additive="base">
                                        <p:cTn id="8" dur="500" fill="hold"/>
                                        <p:tgtEl>
                                          <p:spTgt spid="399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39">
                                            <p:txEl>
                                              <p:pRg st="0" end="0"/>
                                            </p:txEl>
                                          </p:spTgt>
                                        </p:tgtEl>
                                        <p:attrNameLst>
                                          <p:attrName>style.visibility</p:attrName>
                                        </p:attrNameLst>
                                      </p:cBhvr>
                                      <p:to>
                                        <p:strVal val="visible"/>
                                      </p:to>
                                    </p:set>
                                    <p:anim calcmode="lin" valueType="num">
                                      <p:cBhvr additive="base">
                                        <p:cTn id="13" dur="500" fill="hold"/>
                                        <p:tgtEl>
                                          <p:spTgt spid="399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9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39">
                                            <p:txEl>
                                              <p:pRg st="1" end="1"/>
                                            </p:txEl>
                                          </p:spTgt>
                                        </p:tgtEl>
                                        <p:attrNameLst>
                                          <p:attrName>style.visibility</p:attrName>
                                        </p:attrNameLst>
                                      </p:cBhvr>
                                      <p:to>
                                        <p:strVal val="visible"/>
                                      </p:to>
                                    </p:set>
                                    <p:anim calcmode="lin" valueType="num">
                                      <p:cBhvr additive="base">
                                        <p:cTn id="19" dur="500" fill="hold"/>
                                        <p:tgtEl>
                                          <p:spTgt spid="3993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9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939">
                                            <p:txEl>
                                              <p:pRg st="2" end="2"/>
                                            </p:txEl>
                                          </p:spTgt>
                                        </p:tgtEl>
                                        <p:attrNameLst>
                                          <p:attrName>style.visibility</p:attrName>
                                        </p:attrNameLst>
                                      </p:cBhvr>
                                      <p:to>
                                        <p:strVal val="visible"/>
                                      </p:to>
                                    </p:set>
                                    <p:anim calcmode="lin" valueType="num">
                                      <p:cBhvr additive="base">
                                        <p:cTn id="25" dur="500" fill="hold"/>
                                        <p:tgtEl>
                                          <p:spTgt spid="3993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99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9939">
                                            <p:txEl>
                                              <p:pRg st="3" end="3"/>
                                            </p:txEl>
                                          </p:spTgt>
                                        </p:tgtEl>
                                        <p:attrNameLst>
                                          <p:attrName>style.visibility</p:attrName>
                                        </p:attrNameLst>
                                      </p:cBhvr>
                                      <p:to>
                                        <p:strVal val="visible"/>
                                      </p:to>
                                    </p:set>
                                    <p:anim calcmode="lin" valueType="num">
                                      <p:cBhvr additive="base">
                                        <p:cTn id="31" dur="500" fill="hold"/>
                                        <p:tgtEl>
                                          <p:spTgt spid="3993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993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9939">
                                            <p:txEl>
                                              <p:pRg st="4" end="4"/>
                                            </p:txEl>
                                          </p:spTgt>
                                        </p:tgtEl>
                                        <p:attrNameLst>
                                          <p:attrName>style.visibility</p:attrName>
                                        </p:attrNameLst>
                                      </p:cBhvr>
                                      <p:to>
                                        <p:strVal val="visible"/>
                                      </p:to>
                                    </p:set>
                                    <p:anim calcmode="lin" valueType="num">
                                      <p:cBhvr additive="base">
                                        <p:cTn id="37" dur="500" fill="hold"/>
                                        <p:tgtEl>
                                          <p:spTgt spid="3993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993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4000" b="1">
                <a:cs typeface="Arial" panose="020B0604020202020204" pitchFamily="34" charset="0"/>
              </a:rPr>
              <a:t>3.2.3  Basin Irrigation System</a:t>
            </a:r>
            <a:r>
              <a:rPr lang="en-US" sz="4000">
                <a:latin typeface="New York" charset="0"/>
                <a:cs typeface="Times New Roman" panose="02020603050405020304" pitchFamily="18" charset="0"/>
              </a:rPr>
              <a:t/>
            </a:r>
            <a:br>
              <a:rPr lang="en-US" sz="4000">
                <a:latin typeface="New York" charset="0"/>
                <a:cs typeface="Times New Roman" panose="02020603050405020304" pitchFamily="18" charset="0"/>
              </a:rPr>
            </a:br>
            <a:endParaRPr lang="en-US" sz="4000">
              <a:latin typeface="New York" charset="0"/>
              <a:cs typeface="Times New Roman" panose="02020603050405020304" pitchFamily="18" charset="0"/>
            </a:endParaRPr>
          </a:p>
        </p:txBody>
      </p:sp>
      <p:sp>
        <p:nvSpPr>
          <p:cNvPr id="40963"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3.2.3.1  Description:</a:t>
            </a:r>
            <a:r>
              <a:rPr lang="en-US" sz="2400">
                <a:latin typeface="Arial" panose="020B0604020202020204" pitchFamily="34" charset="0"/>
                <a:cs typeface="Arial" panose="020B0604020202020204" pitchFamily="34" charset="0"/>
              </a:rPr>
              <a:t>  In basin irrigation, water is flooded in wider areas.  It is ideal for irrigating rice.  </a:t>
            </a:r>
          </a:p>
          <a:p>
            <a:pPr algn="just">
              <a:lnSpc>
                <a:spcPct val="90000"/>
              </a:lnSpc>
            </a:pPr>
            <a:r>
              <a:rPr lang="en-US" sz="2400">
                <a:latin typeface="Arial" panose="020B0604020202020204" pitchFamily="34" charset="0"/>
                <a:cs typeface="Arial" panose="020B0604020202020204" pitchFamily="34" charset="0"/>
              </a:rPr>
              <a:t>The area is normally flat.  </a:t>
            </a:r>
          </a:p>
          <a:p>
            <a:pPr algn="just">
              <a:lnSpc>
                <a:spcPct val="90000"/>
              </a:lnSpc>
            </a:pPr>
            <a:r>
              <a:rPr lang="en-US" sz="2400">
                <a:latin typeface="Arial" panose="020B0604020202020204" pitchFamily="34" charset="0"/>
                <a:cs typeface="Arial" panose="020B0604020202020204" pitchFamily="34" charset="0"/>
              </a:rPr>
              <a:t>In basin irrigation, a very high stream size is introduced into the basin so that rapid movement of water is obtained.  </a:t>
            </a:r>
          </a:p>
          <a:p>
            <a:pPr algn="just">
              <a:lnSpc>
                <a:spcPct val="90000"/>
              </a:lnSpc>
            </a:pPr>
            <a:r>
              <a:rPr lang="en-US" sz="2400">
                <a:latin typeface="Arial" panose="020B0604020202020204" pitchFamily="34" charset="0"/>
                <a:cs typeface="Arial" panose="020B0604020202020204" pitchFamily="34" charset="0"/>
              </a:rPr>
              <a:t>Water does not infiltrate a lot initially.  </a:t>
            </a:r>
          </a:p>
          <a:p>
            <a:pPr algn="just">
              <a:lnSpc>
                <a:spcPct val="90000"/>
              </a:lnSpc>
            </a:pPr>
            <a:r>
              <a:rPr lang="en-US" sz="2400">
                <a:latin typeface="Arial" panose="020B0604020202020204" pitchFamily="34" charset="0"/>
                <a:cs typeface="Arial" panose="020B0604020202020204" pitchFamily="34" charset="0"/>
              </a:rPr>
              <a:t>At the end, a bond is put and water can pond the field.  </a:t>
            </a:r>
          </a:p>
          <a:p>
            <a:pPr algn="just">
              <a:lnSpc>
                <a:spcPct val="90000"/>
              </a:lnSpc>
            </a:pPr>
            <a:r>
              <a:rPr lang="en-US" sz="2400">
                <a:latin typeface="Arial" panose="020B0604020202020204" pitchFamily="34" charset="0"/>
                <a:cs typeface="Arial" panose="020B0604020202020204" pitchFamily="34" charset="0"/>
              </a:rPr>
              <a:t>The opportunity time difference between the upward and the downward ends are reduced.</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869399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Basin Irrigation Diagram</a:t>
            </a:r>
          </a:p>
        </p:txBody>
      </p:sp>
      <p:pic>
        <p:nvPicPr>
          <p:cNvPr id="41989" name="Picture 5"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705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0" name="Text Box 6"/>
          <p:cNvSpPr txBox="1">
            <a:spLocks noChangeArrowheads="1"/>
          </p:cNvSpPr>
          <p:nvPr/>
        </p:nvSpPr>
        <p:spPr bwMode="auto">
          <a:xfrm>
            <a:off x="1828800" y="5715000"/>
            <a:ext cx="25146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600"/>
              <a:t>I</a:t>
            </a:r>
          </a:p>
          <a:p>
            <a:endParaRPr lang="en-US" sz="1600"/>
          </a:p>
          <a:p>
            <a:r>
              <a:rPr lang="en-US" sz="1600"/>
              <a:t>rrigation time.</a:t>
            </a:r>
          </a:p>
        </p:txBody>
      </p:sp>
    </p:spTree>
    <p:extLst>
      <p:ext uri="{BB962C8B-B14F-4D97-AF65-F5344CB8AC3E}">
        <p14:creationId xmlns:p14="http://schemas.microsoft.com/office/powerpoint/2010/main" val="2761919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609600"/>
            <a:ext cx="7772400" cy="762000"/>
          </a:xfrm>
        </p:spPr>
        <p:txBody>
          <a:bodyPr/>
          <a:lstStyle/>
          <a:p>
            <a:r>
              <a:rPr lang="en-US" sz="3600" b="1">
                <a:cs typeface="Times New Roman" panose="02020603050405020304" pitchFamily="18" charset="0"/>
              </a:rPr>
              <a:t>3.2.3.2  Size of Basins</a:t>
            </a:r>
            <a:r>
              <a:rPr lang="en-US" sz="3600"/>
              <a:t> </a:t>
            </a:r>
          </a:p>
        </p:txBody>
      </p:sp>
      <p:sp>
        <p:nvSpPr>
          <p:cNvPr id="43011" name="Rectangle 3"/>
          <p:cNvSpPr>
            <a:spLocks noGrp="1" noChangeArrowheads="1"/>
          </p:cNvSpPr>
          <p:nvPr>
            <p:ph type="body" idx="1"/>
          </p:nvPr>
        </p:nvSpPr>
        <p:spPr>
          <a:xfrm>
            <a:off x="685800" y="1371600"/>
            <a:ext cx="7772400" cy="4191000"/>
          </a:xfrm>
        </p:spPr>
        <p:txBody>
          <a:bodyPr/>
          <a:lstStyle/>
          <a:p>
            <a:pPr algn="just">
              <a:lnSpc>
                <a:spcPct val="90000"/>
              </a:lnSpc>
            </a:pPr>
            <a:r>
              <a:rPr lang="en-US" sz="1800">
                <a:latin typeface="Arial" panose="020B0604020202020204" pitchFamily="34" charset="0"/>
                <a:cs typeface="Arial" panose="020B0604020202020204" pitchFamily="34" charset="0"/>
              </a:rPr>
              <a:t>The size of basin is related to stream size and soil type(See Table 3.6 below).</a:t>
            </a:r>
            <a:endParaRPr lang="en-US" sz="18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Table 3.6:  Suggested basin areas for different soil types and rates of water flow</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Flow rate                                                Soil Type</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                                    </a:t>
            </a:r>
            <a:r>
              <a:rPr lang="en-US" sz="1200" b="1">
                <a:latin typeface="Arial" panose="020B0604020202020204" pitchFamily="34" charset="0"/>
                <a:cs typeface="Arial" panose="020B0604020202020204" pitchFamily="34" charset="0"/>
              </a:rPr>
              <a:t> Sand     Sandy loam   Clay loam                            Clay</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l/s    m</a:t>
            </a:r>
            <a:r>
              <a:rPr lang="en-US" sz="1200" b="1" baseline="30000">
                <a:latin typeface="Arial" panose="020B0604020202020204" pitchFamily="34" charset="0"/>
                <a:cs typeface="Arial" panose="020B0604020202020204" pitchFamily="34" charset="0"/>
              </a:rPr>
              <a:t>3</a:t>
            </a:r>
            <a:r>
              <a:rPr lang="en-US" sz="1200" b="1">
                <a:latin typeface="Arial" panose="020B0604020202020204" pitchFamily="34" charset="0"/>
                <a:cs typeface="Arial" panose="020B0604020202020204" pitchFamily="34" charset="0"/>
              </a:rPr>
              <a:t> /hr              .................Hectares.............</a:t>
            </a:r>
            <a:r>
              <a:rPr lang="en-US" sz="1200">
                <a:latin typeface="Arial" panose="020B0604020202020204" pitchFamily="34" charset="0"/>
                <a:cs typeface="Arial" panose="020B0604020202020204" pitchFamily="34" charset="0"/>
              </a:rPr>
              <a:t>...................</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30	108		0.02	0.06		0.12		0.20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60	216		0.04	0.12		0.24		0.40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90	324		0.06	0.18		0.36		0.60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120	432		0.08	0.24		0.48		0.80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150  	540		0.10	0.30		0.60		1.00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180	648		0.12	0.36		0.72		1.20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210	756		0.14	0.42		0.84		1.40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240	864		0.16	0.48		0.96		1.60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300	1080		0.20	0.60		1.20		2.00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Note:</a:t>
            </a:r>
            <a:r>
              <a:rPr lang="en-US" sz="1200">
                <a:latin typeface="Arial" panose="020B0604020202020204" pitchFamily="34" charset="0"/>
                <a:cs typeface="Arial" panose="020B0604020202020204" pitchFamily="34" charset="0"/>
              </a:rPr>
              <a:t>  The size of basin for clays is 10 times that of sand as the infiltration rate for clay is low leading to higher irrigation time.  The size of basin also increases as the flow rate increases.  The table is only a guide and practical values from an area should be relied upon.  There is the need for field evaluation.</a:t>
            </a:r>
            <a:endParaRPr lang="en-US" sz="1200">
              <a:latin typeface="New York" charset="0"/>
              <a:cs typeface="Times New Roman" panose="02020603050405020304" pitchFamily="18" charset="0"/>
            </a:endParaRPr>
          </a:p>
          <a:p>
            <a:pPr>
              <a:lnSpc>
                <a:spcPct val="90000"/>
              </a:lnSpc>
            </a:pPr>
            <a:endParaRPr lang="en-US" sz="1200"/>
          </a:p>
        </p:txBody>
      </p:sp>
    </p:spTree>
    <p:extLst>
      <p:ext uri="{BB962C8B-B14F-4D97-AF65-F5344CB8AC3E}">
        <p14:creationId xmlns:p14="http://schemas.microsoft.com/office/powerpoint/2010/main" val="1127084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3600" b="1">
                <a:cs typeface="Arial" panose="020B0604020202020204" pitchFamily="34" charset="0"/>
              </a:rPr>
              <a:t>3.2.3.3  Evaluation of Basin System</a:t>
            </a:r>
            <a:r>
              <a:rPr lang="en-US" b="1">
                <a:cs typeface="Arial" panose="020B0604020202020204" pitchFamily="34" charset="0"/>
              </a:rPr>
              <a:t> </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44035" name="Rectangle 3"/>
          <p:cNvSpPr>
            <a:spLocks noGrp="1" noChangeArrowheads="1"/>
          </p:cNvSpPr>
          <p:nvPr>
            <p:ph type="body" idx="1"/>
          </p:nvPr>
        </p:nvSpPr>
        <p:spPr/>
        <p:txBody>
          <a:bodyPr/>
          <a:lstStyle/>
          <a:p>
            <a:pPr algn="just"/>
            <a:r>
              <a:rPr lang="en-US" sz="2000">
                <a:latin typeface="Arial" panose="020B0604020202020204" pitchFamily="34" charset="0"/>
                <a:cs typeface="Arial" panose="020B0604020202020204" pitchFamily="34" charset="0"/>
              </a:rPr>
              <a:t>a)  Calculate the soil moisture deficiency and irrigation depth.</a:t>
            </a:r>
            <a:endParaRPr lang="en-US" sz="2000">
              <a:latin typeface="New York" charset="0"/>
              <a:cs typeface="Times New Roman" panose="02020603050405020304" pitchFamily="18" charset="0"/>
            </a:endParaRPr>
          </a:p>
          <a:p>
            <a:pPr algn="just"/>
            <a:r>
              <a:rPr lang="en-US" sz="2000">
                <a:latin typeface="Arial" panose="020B0604020202020204" pitchFamily="34" charset="0"/>
                <a:cs typeface="Arial" panose="020B0604020202020204" pitchFamily="34" charset="0"/>
              </a:rPr>
              <a:t>b)  Get the cumulative infiltration using either single or double ring infiltrometer</a:t>
            </a:r>
            <a:r>
              <a:rPr lang="en-US">
                <a:latin typeface="Arial" panose="020B0604020202020204" pitchFamily="34" charset="0"/>
                <a:cs typeface="Arial" panose="020B0604020202020204" pitchFamily="34" charset="0"/>
              </a:rPr>
              <a:t>.</a:t>
            </a:r>
            <a:endParaRPr lang="en-US">
              <a:latin typeface="New York" charset="0"/>
              <a:cs typeface="Times New Roman" panose="02020603050405020304" pitchFamily="18" charset="0"/>
            </a:endParaRPr>
          </a:p>
          <a:p>
            <a:pPr algn="just">
              <a:buFont typeface="Wingdings" panose="05000000000000000000" pitchFamily="2" charset="2"/>
              <a:buNone/>
            </a:pPr>
            <a:endParaRPr lang="en-US">
              <a:latin typeface="New York" charset="0"/>
              <a:cs typeface="Times New Roman" panose="02020603050405020304" pitchFamily="18" charset="0"/>
            </a:endParaRPr>
          </a:p>
          <a:p>
            <a:endParaRPr lang="en-US"/>
          </a:p>
        </p:txBody>
      </p:sp>
      <p:sp>
        <p:nvSpPr>
          <p:cNvPr id="44036" name="Line 4"/>
          <p:cNvSpPr>
            <a:spLocks noChangeShapeType="1"/>
          </p:cNvSpPr>
          <p:nvPr/>
        </p:nvSpPr>
        <p:spPr bwMode="auto">
          <a:xfrm flipV="1">
            <a:off x="3124200" y="3352800"/>
            <a:ext cx="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037" name="Line 5"/>
          <p:cNvSpPr>
            <a:spLocks noChangeShapeType="1"/>
          </p:cNvSpPr>
          <p:nvPr/>
        </p:nvSpPr>
        <p:spPr bwMode="auto">
          <a:xfrm>
            <a:off x="3124200" y="5486400"/>
            <a:ext cx="3810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038" name="Text Box 6"/>
          <p:cNvSpPr txBox="1">
            <a:spLocks noChangeArrowheads="1"/>
          </p:cNvSpPr>
          <p:nvPr/>
        </p:nvSpPr>
        <p:spPr bwMode="auto">
          <a:xfrm>
            <a:off x="5638800" y="3352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I = c T</a:t>
            </a:r>
            <a:r>
              <a:rPr lang="en-US" baseline="30000"/>
              <a:t>n</a:t>
            </a:r>
          </a:p>
        </p:txBody>
      </p:sp>
      <p:sp>
        <p:nvSpPr>
          <p:cNvPr id="44039" name="Text Box 7"/>
          <p:cNvSpPr txBox="1">
            <a:spLocks noChangeArrowheads="1"/>
          </p:cNvSpPr>
          <p:nvPr/>
        </p:nvSpPr>
        <p:spPr bwMode="auto">
          <a:xfrm>
            <a:off x="3717925" y="5603875"/>
            <a:ext cx="3449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                       Time (mins)</a:t>
            </a:r>
          </a:p>
        </p:txBody>
      </p:sp>
      <p:sp>
        <p:nvSpPr>
          <p:cNvPr id="44040" name="Text Box 8"/>
          <p:cNvSpPr txBox="1">
            <a:spLocks noChangeArrowheads="1"/>
          </p:cNvSpPr>
          <p:nvPr/>
        </p:nvSpPr>
        <p:spPr bwMode="auto">
          <a:xfrm>
            <a:off x="990600" y="3927475"/>
            <a:ext cx="1905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    </a:t>
            </a:r>
            <a:r>
              <a:rPr lang="en-US" sz="2000"/>
              <a:t>Infiltered</a:t>
            </a:r>
          </a:p>
          <a:p>
            <a:r>
              <a:rPr lang="en-US" sz="2000"/>
              <a:t>    Depth (mm)</a:t>
            </a:r>
          </a:p>
        </p:txBody>
      </p:sp>
      <p:sp>
        <p:nvSpPr>
          <p:cNvPr id="44041" name="Freeform 9"/>
          <p:cNvSpPr>
            <a:spLocks/>
          </p:cNvSpPr>
          <p:nvPr/>
        </p:nvSpPr>
        <p:spPr bwMode="auto">
          <a:xfrm>
            <a:off x="3157538" y="3644900"/>
            <a:ext cx="2814637" cy="1855788"/>
          </a:xfrm>
          <a:custGeom>
            <a:avLst/>
            <a:gdLst>
              <a:gd name="T0" fmla="*/ 0 w 1773"/>
              <a:gd name="T1" fmla="*/ 1169 h 1169"/>
              <a:gd name="T2" fmla="*/ 72 w 1773"/>
              <a:gd name="T3" fmla="*/ 1025 h 1169"/>
              <a:gd name="T4" fmla="*/ 99 w 1773"/>
              <a:gd name="T5" fmla="*/ 998 h 1169"/>
              <a:gd name="T6" fmla="*/ 207 w 1773"/>
              <a:gd name="T7" fmla="*/ 836 h 1169"/>
              <a:gd name="T8" fmla="*/ 261 w 1773"/>
              <a:gd name="T9" fmla="*/ 728 h 1169"/>
              <a:gd name="T10" fmla="*/ 297 w 1773"/>
              <a:gd name="T11" fmla="*/ 674 h 1169"/>
              <a:gd name="T12" fmla="*/ 351 w 1773"/>
              <a:gd name="T13" fmla="*/ 557 h 1169"/>
              <a:gd name="T14" fmla="*/ 396 w 1773"/>
              <a:gd name="T15" fmla="*/ 467 h 1169"/>
              <a:gd name="T16" fmla="*/ 486 w 1773"/>
              <a:gd name="T17" fmla="*/ 332 h 1169"/>
              <a:gd name="T18" fmla="*/ 576 w 1773"/>
              <a:gd name="T19" fmla="*/ 233 h 1169"/>
              <a:gd name="T20" fmla="*/ 828 w 1773"/>
              <a:gd name="T21" fmla="*/ 98 h 1169"/>
              <a:gd name="T22" fmla="*/ 891 w 1773"/>
              <a:gd name="T23" fmla="*/ 71 h 1169"/>
              <a:gd name="T24" fmla="*/ 945 w 1773"/>
              <a:gd name="T25" fmla="*/ 62 h 1169"/>
              <a:gd name="T26" fmla="*/ 1071 w 1773"/>
              <a:gd name="T27" fmla="*/ 44 h 1169"/>
              <a:gd name="T28" fmla="*/ 1737 w 1773"/>
              <a:gd name="T29" fmla="*/ 134 h 1169"/>
              <a:gd name="T30" fmla="*/ 1773 w 1773"/>
              <a:gd name="T31" fmla="*/ 17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3" h="1169">
                <a:moveTo>
                  <a:pt x="0" y="1169"/>
                </a:moveTo>
                <a:cubicBezTo>
                  <a:pt x="17" y="1118"/>
                  <a:pt x="41" y="1069"/>
                  <a:pt x="72" y="1025"/>
                </a:cubicBezTo>
                <a:cubicBezTo>
                  <a:pt x="79" y="1015"/>
                  <a:pt x="92" y="1008"/>
                  <a:pt x="99" y="998"/>
                </a:cubicBezTo>
                <a:cubicBezTo>
                  <a:pt x="138" y="943"/>
                  <a:pt x="158" y="885"/>
                  <a:pt x="207" y="836"/>
                </a:cubicBezTo>
                <a:cubicBezTo>
                  <a:pt x="219" y="799"/>
                  <a:pt x="242" y="762"/>
                  <a:pt x="261" y="728"/>
                </a:cubicBezTo>
                <a:cubicBezTo>
                  <a:pt x="272" y="709"/>
                  <a:pt x="290" y="695"/>
                  <a:pt x="297" y="674"/>
                </a:cubicBezTo>
                <a:cubicBezTo>
                  <a:pt x="312" y="629"/>
                  <a:pt x="332" y="599"/>
                  <a:pt x="351" y="557"/>
                </a:cubicBezTo>
                <a:cubicBezTo>
                  <a:pt x="392" y="464"/>
                  <a:pt x="343" y="538"/>
                  <a:pt x="396" y="467"/>
                </a:cubicBezTo>
                <a:cubicBezTo>
                  <a:pt x="414" y="412"/>
                  <a:pt x="450" y="375"/>
                  <a:pt x="486" y="332"/>
                </a:cubicBezTo>
                <a:cubicBezTo>
                  <a:pt x="515" y="297"/>
                  <a:pt x="538" y="259"/>
                  <a:pt x="576" y="233"/>
                </a:cubicBezTo>
                <a:cubicBezTo>
                  <a:pt x="631" y="151"/>
                  <a:pt x="743" y="134"/>
                  <a:pt x="828" y="98"/>
                </a:cubicBezTo>
                <a:cubicBezTo>
                  <a:pt x="858" y="85"/>
                  <a:pt x="862" y="77"/>
                  <a:pt x="891" y="71"/>
                </a:cubicBezTo>
                <a:cubicBezTo>
                  <a:pt x="909" y="67"/>
                  <a:pt x="927" y="65"/>
                  <a:pt x="945" y="62"/>
                </a:cubicBezTo>
                <a:cubicBezTo>
                  <a:pt x="987" y="56"/>
                  <a:pt x="1071" y="44"/>
                  <a:pt x="1071" y="44"/>
                </a:cubicBezTo>
                <a:cubicBezTo>
                  <a:pt x="1315" y="49"/>
                  <a:pt x="1537" y="0"/>
                  <a:pt x="1737" y="134"/>
                </a:cubicBezTo>
                <a:cubicBezTo>
                  <a:pt x="1758" y="176"/>
                  <a:pt x="1743" y="164"/>
                  <a:pt x="1773" y="1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1170357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Evaluation of a Basin System Contd.</a:t>
            </a:r>
          </a:p>
        </p:txBody>
      </p:sp>
      <p:sp>
        <p:nvSpPr>
          <p:cNvPr id="46083"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c)  Get the advance curves using sticks to monitor rate of water movement.  Plot a time versus distance graph (advance curve).  Also plot recession curve or assume it to be straight</a:t>
            </a: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It is ensured that water reaches the end of the basin at T/4 time and stays T time before it disappears.  At any point on the advance and recession curves, get the contact or opportunity time and relate it to the depth-time graph above to know the amount of water that has infiltrated at any distance.</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400">
                <a:latin typeface="Arial" panose="020B0604020202020204" pitchFamily="34" charset="0"/>
                <a:cs typeface="Arial" panose="020B0604020202020204" pitchFamily="34" charset="0"/>
              </a:rPr>
              <a:t> </a:t>
            </a:r>
            <a:endParaRPr lang="en-US" sz="2400">
              <a:latin typeface="New York" charset="0"/>
              <a:cs typeface="Times New Roman" panose="02020603050405020304" pitchFamily="18" charset="0"/>
            </a:endParaRPr>
          </a:p>
          <a:p>
            <a:pPr>
              <a:lnSpc>
                <a:spcPct val="90000"/>
              </a:lnSpc>
            </a:pPr>
            <a:endParaRPr lang="en-US" sz="2400"/>
          </a:p>
        </p:txBody>
      </p:sp>
    </p:spTree>
    <p:extLst>
      <p:ext uri="{BB962C8B-B14F-4D97-AF65-F5344CB8AC3E}">
        <p14:creationId xmlns:p14="http://schemas.microsoft.com/office/powerpoint/2010/main" val="431050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additive="base">
                                        <p:cTn id="7" dur="500" fill="hold"/>
                                        <p:tgtEl>
                                          <p:spTgt spid="46082"/>
                                        </p:tgtEl>
                                        <p:attrNameLst>
                                          <p:attrName>ppt_x</p:attrName>
                                        </p:attrNameLst>
                                      </p:cBhvr>
                                      <p:tavLst>
                                        <p:tav tm="0">
                                          <p:val>
                                            <p:strVal val="0-#ppt_w/2"/>
                                          </p:val>
                                        </p:tav>
                                        <p:tav tm="100000">
                                          <p:val>
                                            <p:strVal val="#ppt_x"/>
                                          </p:val>
                                        </p:tav>
                                      </p:tavLst>
                                    </p:anim>
                                    <p:anim calcmode="lin" valueType="num">
                                      <p:cBhvr additive="base">
                                        <p:cTn id="8" dur="500" fill="hold"/>
                                        <p:tgtEl>
                                          <p:spTgt spid="460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083">
                                            <p:txEl>
                                              <p:pRg st="0" end="0"/>
                                            </p:txEl>
                                          </p:spTgt>
                                        </p:tgtEl>
                                        <p:attrNameLst>
                                          <p:attrName>style.visibility</p:attrName>
                                        </p:attrNameLst>
                                      </p:cBhvr>
                                      <p:to>
                                        <p:strVal val="visible"/>
                                      </p:to>
                                    </p:set>
                                    <p:anim calcmode="lin" valueType="num">
                                      <p:cBhvr additive="base">
                                        <p:cTn id="13" dur="500" fill="hold"/>
                                        <p:tgtEl>
                                          <p:spTgt spid="460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60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6083">
                                            <p:txEl>
                                              <p:pRg st="2" end="2"/>
                                            </p:txEl>
                                          </p:spTgt>
                                        </p:tgtEl>
                                        <p:attrNameLst>
                                          <p:attrName>style.visibility</p:attrName>
                                        </p:attrNameLst>
                                      </p:cBhvr>
                                      <p:to>
                                        <p:strVal val="visible"/>
                                      </p:to>
                                    </p:set>
                                    <p:anim calcmode="lin" valueType="num">
                                      <p:cBhvr additive="base">
                                        <p:cTn id="19" dur="500" fill="hold"/>
                                        <p:tgtEl>
                                          <p:spTgt spid="460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60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6083">
                                            <p:txEl>
                                              <p:pRg st="3" end="3"/>
                                            </p:txEl>
                                          </p:spTgt>
                                        </p:tgtEl>
                                        <p:attrNameLst>
                                          <p:attrName>style.visibility</p:attrName>
                                        </p:attrNameLst>
                                      </p:cBhvr>
                                      <p:to>
                                        <p:strVal val="visible"/>
                                      </p:to>
                                    </p:set>
                                    <p:anim calcmode="lin" valueType="num">
                                      <p:cBhvr additive="base">
                                        <p:cTn id="25" dur="500" fill="hold"/>
                                        <p:tgtEl>
                                          <p:spTgt spid="460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608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utoUpdateAnimBg="0"/>
      <p:bldP spid="46083"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3600" b="1">
                <a:cs typeface="Arial" panose="020B0604020202020204" pitchFamily="34" charset="0"/>
              </a:rPr>
              <a:t>Time-Distance Graph of the  Basin System</a:t>
            </a:r>
          </a:p>
        </p:txBody>
      </p:sp>
      <p:pic>
        <p:nvPicPr>
          <p:cNvPr id="45062" name="Picture 6"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05000"/>
            <a:ext cx="7048500" cy="433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908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1371600"/>
            <a:ext cx="7772400" cy="381000"/>
          </a:xfrm>
        </p:spPr>
        <p:txBody>
          <a:bodyPr/>
          <a:lstStyle/>
          <a:p>
            <a:r>
              <a:rPr lang="en-US" sz="3600"/>
              <a:t>Depth-Distance Graphs of the Basin Irrigation System</a:t>
            </a:r>
          </a:p>
        </p:txBody>
      </p:sp>
      <p:pic>
        <p:nvPicPr>
          <p:cNvPr id="4710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362200"/>
            <a:ext cx="7162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9194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3600"/>
              <a:t>Evaluation of Basin Irrigation Concluded.</a:t>
            </a:r>
          </a:p>
        </p:txBody>
      </p:sp>
      <p:sp>
        <p:nvSpPr>
          <p:cNvPr id="48131" name="Rectangle 3"/>
          <p:cNvSpPr>
            <a:spLocks noGrp="1" noChangeArrowheads="1"/>
          </p:cNvSpPr>
          <p:nvPr>
            <p:ph type="body" idx="1"/>
          </p:nvPr>
        </p:nvSpPr>
        <p:spPr/>
        <p:txBody>
          <a:bodyPr/>
          <a:lstStyle/>
          <a:p>
            <a:pPr algn="just"/>
            <a:r>
              <a:rPr lang="en-US">
                <a:latin typeface="Arial" panose="020B0604020202020204" pitchFamily="34" charset="0"/>
                <a:cs typeface="Arial" panose="020B0604020202020204" pitchFamily="34" charset="0"/>
              </a:rPr>
              <a:t>Check the deficiency and decide whether improvements are necessary or not.  The T/4 time can be increased or flow rate changed.  The recession curve may not be a straight line but a curve due to some low points in the basin.</a:t>
            </a:r>
            <a:endParaRPr lang="en-US">
              <a:latin typeface="New York" charset="0"/>
              <a:cs typeface="Times New Roman" panose="02020603050405020304" pitchFamily="18" charset="0"/>
            </a:endParaRPr>
          </a:p>
          <a:p>
            <a:pPr algn="just">
              <a:buFont typeface="Wingdings" panose="05000000000000000000" pitchFamily="2" charset="2"/>
              <a:buNone/>
            </a:pPr>
            <a:r>
              <a:rPr lang="en-US">
                <a:latin typeface="Arial" panose="020B0604020202020204" pitchFamily="34" charset="0"/>
                <a:cs typeface="Arial" panose="020B0604020202020204" pitchFamily="34" charset="0"/>
              </a:rPr>
              <a:t> </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1081642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additive="base">
                                        <p:cTn id="7" dur="500" fill="hold"/>
                                        <p:tgtEl>
                                          <p:spTgt spid="48130"/>
                                        </p:tgtEl>
                                        <p:attrNameLst>
                                          <p:attrName>ppt_x</p:attrName>
                                        </p:attrNameLst>
                                      </p:cBhvr>
                                      <p:tavLst>
                                        <p:tav tm="0">
                                          <p:val>
                                            <p:strVal val="0-#ppt_w/2"/>
                                          </p:val>
                                        </p:tav>
                                        <p:tav tm="100000">
                                          <p:val>
                                            <p:strVal val="#ppt_x"/>
                                          </p:val>
                                        </p:tav>
                                      </p:tavLst>
                                    </p:anim>
                                    <p:anim calcmode="lin" valueType="num">
                                      <p:cBhvr additive="base">
                                        <p:cTn id="8" dur="500" fill="hold"/>
                                        <p:tgtEl>
                                          <p:spTgt spid="4813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glas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131">
                                            <p:txEl>
                                              <p:pRg st="0" end="0"/>
                                            </p:txEl>
                                          </p:spTgt>
                                        </p:tgtEl>
                                        <p:attrNameLst>
                                          <p:attrName>style.visibility</p:attrName>
                                        </p:attrNameLst>
                                      </p:cBhvr>
                                      <p:to>
                                        <p:strVal val="visible"/>
                                      </p:to>
                                    </p:set>
                                    <p:anim calcmode="lin" valueType="num">
                                      <p:cBhvr additive="base">
                                        <p:cTn id="13" dur="500" fill="hold"/>
                                        <p:tgtEl>
                                          <p:spTgt spid="4813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813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131">
                                            <p:txEl>
                                              <p:pRg st="1" end="1"/>
                                            </p:txEl>
                                          </p:spTgt>
                                        </p:tgtEl>
                                        <p:attrNameLst>
                                          <p:attrName>style.visibility</p:attrName>
                                        </p:attrNameLst>
                                      </p:cBhvr>
                                      <p:to>
                                        <p:strVal val="visible"/>
                                      </p:to>
                                    </p:set>
                                    <p:anim calcmode="lin" valueType="num">
                                      <p:cBhvr additive="base">
                                        <p:cTn id="19" dur="500" fill="hold"/>
                                        <p:tgtEl>
                                          <p:spTgt spid="4813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813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utoUpdateAnimBg="0"/>
      <p:bldP spid="4813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4000" b="1">
                <a:cs typeface="Arial" panose="020B0604020202020204" pitchFamily="34" charset="0"/>
              </a:rPr>
              <a:t>3.3  SPRINKLER IRRIGATION</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49155"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3.3.1  Introduction:   </a:t>
            </a:r>
            <a:r>
              <a:rPr lang="en-US" sz="2400">
                <a:latin typeface="Arial" panose="020B0604020202020204" pitchFamily="34" charset="0"/>
                <a:cs typeface="Arial" panose="020B0604020202020204" pitchFamily="34" charset="0"/>
              </a:rPr>
              <a:t> The sprinkler system is ideal in areas where water is scarce.  </a:t>
            </a:r>
          </a:p>
          <a:p>
            <a:pPr algn="just">
              <a:lnSpc>
                <a:spcPct val="90000"/>
              </a:lnSpc>
            </a:pPr>
            <a:r>
              <a:rPr lang="en-US" sz="2400">
                <a:latin typeface="Arial" panose="020B0604020202020204" pitchFamily="34" charset="0"/>
                <a:cs typeface="Arial" panose="020B0604020202020204" pitchFamily="34" charset="0"/>
              </a:rPr>
              <a:t>A Sprinkler system conveys water through pipes and applies it with a minimum amount of losses.  </a:t>
            </a:r>
          </a:p>
          <a:p>
            <a:pPr algn="just">
              <a:lnSpc>
                <a:spcPct val="90000"/>
              </a:lnSpc>
            </a:pPr>
            <a:r>
              <a:rPr lang="en-US" sz="2400">
                <a:latin typeface="Arial" panose="020B0604020202020204" pitchFamily="34" charset="0"/>
                <a:cs typeface="Arial" panose="020B0604020202020204" pitchFamily="34" charset="0"/>
              </a:rPr>
              <a:t>Water is applied in form of sprays sometimes simulating natural rainfall. </a:t>
            </a:r>
          </a:p>
          <a:p>
            <a:pPr algn="just">
              <a:lnSpc>
                <a:spcPct val="90000"/>
              </a:lnSpc>
            </a:pPr>
            <a:r>
              <a:rPr lang="en-US" sz="2400">
                <a:latin typeface="Arial" panose="020B0604020202020204" pitchFamily="34" charset="0"/>
                <a:cs typeface="Arial" panose="020B0604020202020204" pitchFamily="34" charset="0"/>
              </a:rPr>
              <a:t>The difference is that this rainfall can be controlled in duration and intensity.  </a:t>
            </a:r>
          </a:p>
          <a:p>
            <a:pPr algn="just">
              <a:lnSpc>
                <a:spcPct val="90000"/>
              </a:lnSpc>
            </a:pPr>
            <a:r>
              <a:rPr lang="en-US" sz="2400">
                <a:latin typeface="Arial" panose="020B0604020202020204" pitchFamily="34" charset="0"/>
                <a:cs typeface="Arial" panose="020B0604020202020204" pitchFamily="34" charset="0"/>
              </a:rPr>
              <a:t>If well planned, designed and operated, it can be used in sloping land to reduce erosion where other systems are not possible</a:t>
            </a:r>
            <a:r>
              <a:rPr lang="en-US">
                <a:latin typeface="Arial" panose="020B0604020202020204" pitchFamily="34" charset="0"/>
                <a:cs typeface="Arial" panose="020B0604020202020204" pitchFamily="34" charset="0"/>
              </a:rPr>
              <a:t>.</a:t>
            </a:r>
            <a:endParaRPr lang="en-US">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a:latin typeface="New York" charset="0"/>
              <a:cs typeface="Times New Roman" panose="02020603050405020304" pitchFamily="18" charset="0"/>
            </a:endParaRPr>
          </a:p>
          <a:p>
            <a:pPr>
              <a:lnSpc>
                <a:spcPct val="90000"/>
              </a:lnSpc>
            </a:pPr>
            <a:endParaRPr lang="en-US"/>
          </a:p>
        </p:txBody>
      </p:sp>
    </p:spTree>
    <p:extLst>
      <p:ext uri="{BB962C8B-B14F-4D97-AF65-F5344CB8AC3E}">
        <p14:creationId xmlns:p14="http://schemas.microsoft.com/office/powerpoint/2010/main" val="3877204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0-#ppt_w/2"/>
                                          </p:val>
                                        </p:tav>
                                        <p:tav tm="100000">
                                          <p:val>
                                            <p:strVal val="#ppt_x"/>
                                          </p:val>
                                        </p:tav>
                                      </p:tavLst>
                                    </p:anim>
                                    <p:anim calcmode="lin" valueType="num">
                                      <p:cBhvr additive="base">
                                        <p:cTn id="8" dur="500" fill="hold"/>
                                        <p:tgtEl>
                                          <p:spTgt spid="4915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155">
                                            <p:txEl>
                                              <p:pRg st="0" end="0"/>
                                            </p:txEl>
                                          </p:spTgt>
                                        </p:tgtEl>
                                        <p:attrNameLst>
                                          <p:attrName>style.visibility</p:attrName>
                                        </p:attrNameLst>
                                      </p:cBhvr>
                                      <p:to>
                                        <p:strVal val="visible"/>
                                      </p:to>
                                    </p:set>
                                    <p:anim calcmode="lin" valueType="num">
                                      <p:cBhvr additive="base">
                                        <p:cTn id="13"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155">
                                            <p:txEl>
                                              <p:pRg st="1" end="1"/>
                                            </p:txEl>
                                          </p:spTgt>
                                        </p:tgtEl>
                                        <p:attrNameLst>
                                          <p:attrName>style.visibility</p:attrName>
                                        </p:attrNameLst>
                                      </p:cBhvr>
                                      <p:to>
                                        <p:strVal val="visible"/>
                                      </p:to>
                                    </p:set>
                                    <p:anim calcmode="lin" valueType="num">
                                      <p:cBhvr additive="base">
                                        <p:cTn id="19" dur="5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5">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9155">
                                            <p:txEl>
                                              <p:pRg st="2" end="2"/>
                                            </p:txEl>
                                          </p:spTgt>
                                        </p:tgtEl>
                                        <p:attrNameLst>
                                          <p:attrName>style.visibility</p:attrName>
                                        </p:attrNameLst>
                                      </p:cBhvr>
                                      <p:to>
                                        <p:strVal val="visible"/>
                                      </p:to>
                                    </p:set>
                                    <p:anim calcmode="lin" valueType="num">
                                      <p:cBhvr additive="base">
                                        <p:cTn id="25"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155">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9155">
                                            <p:txEl>
                                              <p:pRg st="3" end="3"/>
                                            </p:txEl>
                                          </p:spTgt>
                                        </p:tgtEl>
                                        <p:attrNameLst>
                                          <p:attrName>style.visibility</p:attrName>
                                        </p:attrNameLst>
                                      </p:cBhvr>
                                      <p:to>
                                        <p:strVal val="visible"/>
                                      </p:to>
                                    </p:set>
                                    <p:anim calcmode="lin" valueType="num">
                                      <p:cBhvr additive="base">
                                        <p:cTn id="31" dur="5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155">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9155">
                                            <p:txEl>
                                              <p:pRg st="4" end="4"/>
                                            </p:txEl>
                                          </p:spTgt>
                                        </p:tgtEl>
                                        <p:attrNameLst>
                                          <p:attrName>style.visibility</p:attrName>
                                        </p:attrNameLst>
                                      </p:cBhvr>
                                      <p:to>
                                        <p:strVal val="visible"/>
                                      </p:to>
                                    </p:set>
                                    <p:anim calcmode="lin" valueType="num">
                                      <p:cBhvr additive="base">
                                        <p:cTn id="37" dur="5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155">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t>Components of a Sprinkler Irrigation System</a:t>
            </a:r>
          </a:p>
        </p:txBody>
      </p:sp>
      <p:sp>
        <p:nvSpPr>
          <p:cNvPr id="51204" name="Rectangle 4"/>
          <p:cNvSpPr>
            <a:spLocks noChangeArrowheads="1"/>
          </p:cNvSpPr>
          <p:nvPr/>
        </p:nvSpPr>
        <p:spPr bwMode="auto">
          <a:xfrm>
            <a:off x="2324100" y="1738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512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8486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4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z="3600" b="1">
                <a:cs typeface="Times New Roman" panose="02020603050405020304" pitchFamily="18" charset="0"/>
              </a:rPr>
              <a:t>3.3.2  Types of Conventional Sprinkler Systems</a:t>
            </a:r>
            <a:r>
              <a:rPr lang="en-US"/>
              <a:t> </a:t>
            </a:r>
          </a:p>
        </p:txBody>
      </p:sp>
      <p:sp>
        <p:nvSpPr>
          <p:cNvPr id="50179"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a)  Fully portable system:  </a:t>
            </a:r>
            <a:r>
              <a:rPr lang="en-US" sz="2400">
                <a:latin typeface="Arial" panose="020B0604020202020204" pitchFamily="34" charset="0"/>
                <a:cs typeface="Arial" panose="020B0604020202020204" pitchFamily="34" charset="0"/>
              </a:rPr>
              <a:t> The laterals, mains, sub-mains and the pumping plant are all portable.</a:t>
            </a:r>
          </a:p>
          <a:p>
            <a:pPr algn="just">
              <a:lnSpc>
                <a:spcPct val="90000"/>
              </a:lnSpc>
            </a:pPr>
            <a:r>
              <a:rPr lang="en-US" sz="2400">
                <a:latin typeface="Arial" panose="020B0604020202020204" pitchFamily="34" charset="0"/>
                <a:cs typeface="Arial" panose="020B0604020202020204" pitchFamily="34" charset="0"/>
              </a:rPr>
              <a:t>  The system is designed to be moved from one field to another or other pumping sites that are in the same field.</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a:t>
            </a:r>
            <a:r>
              <a:rPr lang="en-US" sz="2400" b="1">
                <a:latin typeface="Arial" panose="020B0604020202020204" pitchFamily="34" charset="0"/>
                <a:cs typeface="Arial" panose="020B0604020202020204" pitchFamily="34" charset="0"/>
              </a:rPr>
              <a:t>b)  Semi-portable system: </a:t>
            </a:r>
            <a:r>
              <a:rPr lang="en-US" sz="2400">
                <a:latin typeface="Arial" panose="020B0604020202020204" pitchFamily="34" charset="0"/>
                <a:cs typeface="Arial" panose="020B0604020202020204" pitchFamily="34" charset="0"/>
              </a:rPr>
              <a:t> Water source and pumping plant are fixed in locations.  </a:t>
            </a:r>
          </a:p>
          <a:p>
            <a:pPr algn="just">
              <a:lnSpc>
                <a:spcPct val="90000"/>
              </a:lnSpc>
            </a:pPr>
            <a:r>
              <a:rPr lang="en-US" sz="2400">
                <a:latin typeface="Arial" panose="020B0604020202020204" pitchFamily="34" charset="0"/>
                <a:cs typeface="Arial" panose="020B0604020202020204" pitchFamily="34" charset="0"/>
              </a:rPr>
              <a:t>Other components can be moved.  </a:t>
            </a:r>
          </a:p>
          <a:p>
            <a:pPr algn="just">
              <a:lnSpc>
                <a:spcPct val="90000"/>
              </a:lnSpc>
            </a:pPr>
            <a:r>
              <a:rPr lang="en-US" sz="2400">
                <a:latin typeface="Arial" panose="020B0604020202020204" pitchFamily="34" charset="0"/>
                <a:cs typeface="Arial" panose="020B0604020202020204" pitchFamily="34" charset="0"/>
              </a:rPr>
              <a:t>The system cannot be moved from field to field or from farm to farm except when more than one fixed pumping plant is used.</a:t>
            </a:r>
            <a:endParaRPr lang="en-US" sz="2400">
              <a:latin typeface="New York" charset="0"/>
              <a:cs typeface="Times New Roman" panose="02020603050405020304" pitchFamily="18" charset="0"/>
            </a:endParaRPr>
          </a:p>
          <a:p>
            <a:pPr algn="just">
              <a:lnSpc>
                <a:spcPct val="90000"/>
              </a:lnSpc>
            </a:pPr>
            <a:endParaRPr lang="en-US">
              <a:latin typeface="New York" charset="0"/>
              <a:cs typeface="Times New Roman" panose="02020603050405020304" pitchFamily="18" charset="0"/>
            </a:endParaRPr>
          </a:p>
          <a:p>
            <a:pPr>
              <a:lnSpc>
                <a:spcPct val="90000"/>
              </a:lnSpc>
            </a:pPr>
            <a:endParaRPr lang="en-US"/>
          </a:p>
        </p:txBody>
      </p:sp>
    </p:spTree>
    <p:extLst>
      <p:ext uri="{BB962C8B-B14F-4D97-AF65-F5344CB8AC3E}">
        <p14:creationId xmlns:p14="http://schemas.microsoft.com/office/powerpoint/2010/main" val="4733197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additive="base">
                                        <p:cTn id="7" dur="500" fill="hold"/>
                                        <p:tgtEl>
                                          <p:spTgt spid="50178"/>
                                        </p:tgtEl>
                                        <p:attrNameLst>
                                          <p:attrName>ppt_x</p:attrName>
                                        </p:attrNameLst>
                                      </p:cBhvr>
                                      <p:tavLst>
                                        <p:tav tm="0">
                                          <p:val>
                                            <p:strVal val="0-#ppt_w/2"/>
                                          </p:val>
                                        </p:tav>
                                        <p:tav tm="100000">
                                          <p:val>
                                            <p:strVal val="#ppt_x"/>
                                          </p:val>
                                        </p:tav>
                                      </p:tavLst>
                                    </p:anim>
                                    <p:anim calcmode="lin" valueType="num">
                                      <p:cBhvr additive="base">
                                        <p:cTn id="8" dur="500" fill="hold"/>
                                        <p:tgtEl>
                                          <p:spTgt spid="501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0179">
                                            <p:txEl>
                                              <p:pRg st="0" end="0"/>
                                            </p:txEl>
                                          </p:spTgt>
                                        </p:tgtEl>
                                        <p:attrNameLst>
                                          <p:attrName>style.visibility</p:attrName>
                                        </p:attrNameLst>
                                      </p:cBhvr>
                                      <p:to>
                                        <p:strVal val="visible"/>
                                      </p:to>
                                    </p:set>
                                    <p:anim calcmode="lin" valueType="num">
                                      <p:cBhvr additive="base">
                                        <p:cTn id="13" dur="500" fill="hold"/>
                                        <p:tgtEl>
                                          <p:spTgt spid="501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017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0179">
                                            <p:txEl>
                                              <p:pRg st="1" end="1"/>
                                            </p:txEl>
                                          </p:spTgt>
                                        </p:tgtEl>
                                        <p:attrNameLst>
                                          <p:attrName>style.visibility</p:attrName>
                                        </p:attrNameLst>
                                      </p:cBhvr>
                                      <p:to>
                                        <p:strVal val="visible"/>
                                      </p:to>
                                    </p:set>
                                    <p:anim calcmode="lin" valueType="num">
                                      <p:cBhvr additive="base">
                                        <p:cTn id="19" dur="500" fill="hold"/>
                                        <p:tgtEl>
                                          <p:spTgt spid="501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017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179">
                                            <p:txEl>
                                              <p:pRg st="2" end="2"/>
                                            </p:txEl>
                                          </p:spTgt>
                                        </p:tgtEl>
                                        <p:attrNameLst>
                                          <p:attrName>style.visibility</p:attrName>
                                        </p:attrNameLst>
                                      </p:cBhvr>
                                      <p:to>
                                        <p:strVal val="visible"/>
                                      </p:to>
                                    </p:set>
                                    <p:anim calcmode="lin" valueType="num">
                                      <p:cBhvr additive="base">
                                        <p:cTn id="25" dur="500" fill="hold"/>
                                        <p:tgtEl>
                                          <p:spTgt spid="501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017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179">
                                            <p:txEl>
                                              <p:pRg st="3" end="3"/>
                                            </p:txEl>
                                          </p:spTgt>
                                        </p:tgtEl>
                                        <p:attrNameLst>
                                          <p:attrName>style.visibility</p:attrName>
                                        </p:attrNameLst>
                                      </p:cBhvr>
                                      <p:to>
                                        <p:strVal val="visible"/>
                                      </p:to>
                                    </p:set>
                                    <p:anim calcmode="lin" valueType="num">
                                      <p:cBhvr additive="base">
                                        <p:cTn id="31" dur="500" fill="hold"/>
                                        <p:tgtEl>
                                          <p:spTgt spid="501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017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0179">
                                            <p:txEl>
                                              <p:pRg st="4" end="4"/>
                                            </p:txEl>
                                          </p:spTgt>
                                        </p:tgtEl>
                                        <p:attrNameLst>
                                          <p:attrName>style.visibility</p:attrName>
                                        </p:attrNameLst>
                                      </p:cBhvr>
                                      <p:to>
                                        <p:strVal val="visible"/>
                                      </p:to>
                                    </p:set>
                                    <p:anim calcmode="lin" valueType="num">
                                      <p:cBhvr additive="base">
                                        <p:cTn id="37" dur="500" fill="hold"/>
                                        <p:tgtEl>
                                          <p:spTgt spid="5017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017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50179"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z="3600" b="1">
                <a:cs typeface="Times New Roman" panose="02020603050405020304" pitchFamily="18" charset="0"/>
              </a:rPr>
              <a:t>Types of Conventional Sprinkler Systems Contd.</a:t>
            </a:r>
          </a:p>
        </p:txBody>
      </p:sp>
      <p:sp>
        <p:nvSpPr>
          <p:cNvPr id="52227" name="Rectangle 3"/>
          <p:cNvSpPr>
            <a:spLocks noGrp="1" noChangeArrowheads="1"/>
          </p:cNvSpPr>
          <p:nvPr>
            <p:ph type="body" idx="1"/>
          </p:nvPr>
        </p:nvSpPr>
        <p:spPr/>
        <p:txBody>
          <a:bodyPr/>
          <a:lstStyle/>
          <a:p>
            <a:pPr algn="just"/>
            <a:r>
              <a:rPr lang="en-US" sz="2400" b="1">
                <a:latin typeface="Arial" panose="020B0604020202020204" pitchFamily="34" charset="0"/>
                <a:cs typeface="Arial" panose="020B0604020202020204" pitchFamily="34" charset="0"/>
              </a:rPr>
              <a:t>c) Fully permanent system: </a:t>
            </a:r>
            <a:r>
              <a:rPr lang="en-US" sz="2400">
                <a:latin typeface="Arial" panose="020B0604020202020204" pitchFamily="34" charset="0"/>
                <a:cs typeface="Arial" panose="020B0604020202020204" pitchFamily="34" charset="0"/>
              </a:rPr>
              <a:t>Permanent laterals, mains, sub-mains as well as fixed pumping plant.  </a:t>
            </a:r>
          </a:p>
          <a:p>
            <a:pPr algn="just"/>
            <a:r>
              <a:rPr lang="en-US" sz="2400">
                <a:latin typeface="Arial" panose="020B0604020202020204" pitchFamily="34" charset="0"/>
                <a:cs typeface="Arial" panose="020B0604020202020204" pitchFamily="34" charset="0"/>
              </a:rPr>
              <a:t>Sometimes laterals and mainlines may be buried.  </a:t>
            </a:r>
          </a:p>
          <a:p>
            <a:pPr algn="just"/>
            <a:r>
              <a:rPr lang="en-US" sz="2400">
                <a:latin typeface="Arial" panose="020B0604020202020204" pitchFamily="34" charset="0"/>
                <a:cs typeface="Arial" panose="020B0604020202020204" pitchFamily="34" charset="0"/>
              </a:rPr>
              <a:t>The sprinkler may be permanently located or moved along the lateral.  </a:t>
            </a:r>
          </a:p>
          <a:p>
            <a:pPr algn="just"/>
            <a:r>
              <a:rPr lang="en-US" sz="2400">
                <a:latin typeface="Arial" panose="020B0604020202020204" pitchFamily="34" charset="0"/>
                <a:cs typeface="Arial" panose="020B0604020202020204" pitchFamily="34" charset="0"/>
              </a:rPr>
              <a:t>It can be used on permanent irrigation fields and for relatively high value crops e.g. Orchards and vineyards.  </a:t>
            </a:r>
          </a:p>
          <a:p>
            <a:pPr algn="just"/>
            <a:r>
              <a:rPr lang="en-US" sz="2400">
                <a:latin typeface="Arial" panose="020B0604020202020204" pitchFamily="34" charset="0"/>
                <a:cs typeface="Arial" panose="020B0604020202020204" pitchFamily="34" charset="0"/>
              </a:rPr>
              <a:t>Labour savings throughout the life of the system may later offset high installation cost.</a:t>
            </a:r>
            <a:endParaRPr lang="en-US" sz="2400">
              <a:latin typeface="New York" charset="0"/>
              <a:cs typeface="Times New Roman" panose="02020603050405020304" pitchFamily="18" charset="0"/>
            </a:endParaRPr>
          </a:p>
          <a:p>
            <a:endParaRPr lang="en-US" sz="2400"/>
          </a:p>
        </p:txBody>
      </p:sp>
    </p:spTree>
    <p:extLst>
      <p:ext uri="{BB962C8B-B14F-4D97-AF65-F5344CB8AC3E}">
        <p14:creationId xmlns:p14="http://schemas.microsoft.com/office/powerpoint/2010/main" val="2858319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4000" b="1">
                <a:cs typeface="Times New Roman" panose="02020603050405020304" pitchFamily="18" charset="0"/>
              </a:rPr>
              <a:t>3.3.3  Mobile Sprinkler Types</a:t>
            </a:r>
            <a:r>
              <a:rPr lang="en-US"/>
              <a:t> </a:t>
            </a:r>
          </a:p>
        </p:txBody>
      </p:sp>
      <p:sp>
        <p:nvSpPr>
          <p:cNvPr id="53251"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a)   Raingun:</a:t>
            </a:r>
            <a:r>
              <a:rPr lang="en-US" sz="2800">
                <a:latin typeface="Arial" panose="020B0604020202020204" pitchFamily="34" charset="0"/>
                <a:cs typeface="Arial" panose="020B0604020202020204" pitchFamily="34" charset="0"/>
              </a:rPr>
              <a:t>  A mobile machine with a big sprinkler.  </a:t>
            </a:r>
          </a:p>
          <a:p>
            <a:pPr algn="just">
              <a:lnSpc>
                <a:spcPct val="90000"/>
              </a:lnSpc>
            </a:pPr>
            <a:r>
              <a:rPr lang="en-US" sz="2800">
                <a:latin typeface="Arial" panose="020B0604020202020204" pitchFamily="34" charset="0"/>
                <a:cs typeface="Arial" panose="020B0604020202020204" pitchFamily="34" charset="0"/>
              </a:rPr>
              <a:t>The speed of the machine determines the application rate.  The sprinkler has a powerful jet system.</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b) Lateral Move: </a:t>
            </a:r>
            <a:r>
              <a:rPr lang="en-US" sz="2800">
                <a:latin typeface="Arial" panose="020B0604020202020204" pitchFamily="34" charset="0"/>
                <a:cs typeface="Arial" panose="020B0604020202020204" pitchFamily="34" charset="0"/>
              </a:rPr>
              <a:t> A mobile long boom with many sprinklers attached to them. </a:t>
            </a:r>
          </a:p>
          <a:p>
            <a:pPr algn="just">
              <a:lnSpc>
                <a:spcPct val="90000"/>
              </a:lnSpc>
            </a:pPr>
            <a:r>
              <a:rPr lang="en-US" sz="2800">
                <a:latin typeface="Arial" panose="020B0604020202020204" pitchFamily="34" charset="0"/>
                <a:cs typeface="Arial" panose="020B0604020202020204" pitchFamily="34" charset="0"/>
              </a:rPr>
              <a:t> As the machine moves, it collects water from a canal into the sprinklers connected to the long boom.</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1205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fill="hold"/>
                                        <p:tgtEl>
                                          <p:spTgt spid="53250"/>
                                        </p:tgtEl>
                                        <p:attrNameLst>
                                          <p:attrName>ppt_x</p:attrName>
                                        </p:attrNameLst>
                                      </p:cBhvr>
                                      <p:tavLst>
                                        <p:tav tm="0">
                                          <p:val>
                                            <p:strVal val="0-#ppt_w/2"/>
                                          </p:val>
                                        </p:tav>
                                        <p:tav tm="100000">
                                          <p:val>
                                            <p:strVal val="#ppt_x"/>
                                          </p:val>
                                        </p:tav>
                                      </p:tavLst>
                                    </p:anim>
                                    <p:anim calcmode="lin" valueType="num">
                                      <p:cBhvr additive="base">
                                        <p:cTn id="8" dur="500" fill="hold"/>
                                        <p:tgtEl>
                                          <p:spTgt spid="532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251">
                                            <p:txEl>
                                              <p:pRg st="0" end="0"/>
                                            </p:txEl>
                                          </p:spTgt>
                                        </p:tgtEl>
                                        <p:attrNameLst>
                                          <p:attrName>style.visibility</p:attrName>
                                        </p:attrNameLst>
                                      </p:cBhvr>
                                      <p:to>
                                        <p:strVal val="visible"/>
                                      </p:to>
                                    </p:set>
                                    <p:anim calcmode="lin" valueType="num">
                                      <p:cBhvr additive="base">
                                        <p:cTn id="13" dur="500" fill="hold"/>
                                        <p:tgtEl>
                                          <p:spTgt spid="532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3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251">
                                            <p:txEl>
                                              <p:pRg st="1" end="1"/>
                                            </p:txEl>
                                          </p:spTgt>
                                        </p:tgtEl>
                                        <p:attrNameLst>
                                          <p:attrName>style.visibility</p:attrName>
                                        </p:attrNameLst>
                                      </p:cBhvr>
                                      <p:to>
                                        <p:strVal val="visible"/>
                                      </p:to>
                                    </p:set>
                                    <p:anim calcmode="lin" valueType="num">
                                      <p:cBhvr additive="base">
                                        <p:cTn id="19" dur="500" fill="hold"/>
                                        <p:tgtEl>
                                          <p:spTgt spid="532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32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3251">
                                            <p:txEl>
                                              <p:pRg st="2" end="2"/>
                                            </p:txEl>
                                          </p:spTgt>
                                        </p:tgtEl>
                                        <p:attrNameLst>
                                          <p:attrName>style.visibility</p:attrName>
                                        </p:attrNameLst>
                                      </p:cBhvr>
                                      <p:to>
                                        <p:strVal val="visible"/>
                                      </p:to>
                                    </p:set>
                                    <p:anim calcmode="lin" valueType="num">
                                      <p:cBhvr additive="base">
                                        <p:cTn id="25" dur="500" fill="hold"/>
                                        <p:tgtEl>
                                          <p:spTgt spid="532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32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3251">
                                            <p:txEl>
                                              <p:pRg st="3" end="3"/>
                                            </p:txEl>
                                          </p:spTgt>
                                        </p:tgtEl>
                                        <p:attrNameLst>
                                          <p:attrName>style.visibility</p:attrName>
                                        </p:attrNameLst>
                                      </p:cBhvr>
                                      <p:to>
                                        <p:strVal val="visible"/>
                                      </p:to>
                                    </p:set>
                                    <p:anim calcmode="lin" valueType="num">
                                      <p:cBhvr additive="base">
                                        <p:cTn id="31" dur="500" fill="hold"/>
                                        <p:tgtEl>
                                          <p:spTgt spid="5325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325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P spid="53251"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609600"/>
            <a:ext cx="7772400" cy="1447800"/>
          </a:xfrm>
        </p:spPr>
        <p:txBody>
          <a:bodyPr/>
          <a:lstStyle/>
          <a:p>
            <a:r>
              <a:rPr lang="en-US"/>
              <a:t>Raingun Irrigation System</a:t>
            </a:r>
          </a:p>
        </p:txBody>
      </p:sp>
      <p:pic>
        <p:nvPicPr>
          <p:cNvPr id="54275" name="Picture 3" descr="C:\DOCUME~1\ekwue\LOCALS~1\Temp\\msotw9_tem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667000"/>
            <a:ext cx="72834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2810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ppt_x"/>
                                          </p:val>
                                        </p:tav>
                                        <p:tav tm="100000">
                                          <p:val>
                                            <p:strVal val="#ppt_x"/>
                                          </p:val>
                                        </p:tav>
                                      </p:tavLst>
                                    </p:anim>
                                    <p:anim calcmode="lin" valueType="num">
                                      <p:cBhvr additive="base">
                                        <p:cTn id="8" dur="500" fill="hold"/>
                                        <p:tgtEl>
                                          <p:spTgt spid="5427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4275"/>
                                        </p:tgtEl>
                                        <p:attrNameLst>
                                          <p:attrName>style.visibility</p:attrName>
                                        </p:attrNameLst>
                                      </p:cBhvr>
                                      <p:to>
                                        <p:strVal val="visible"/>
                                      </p:to>
                                    </p:set>
                                    <p:anim calcmode="lin" valueType="num">
                                      <p:cBhvr additive="base">
                                        <p:cTn id="13" dur="500" fill="hold"/>
                                        <p:tgtEl>
                                          <p:spTgt spid="54275"/>
                                        </p:tgtEl>
                                        <p:attrNameLst>
                                          <p:attrName>ppt_x</p:attrName>
                                        </p:attrNameLst>
                                      </p:cBhvr>
                                      <p:tavLst>
                                        <p:tav tm="0">
                                          <p:val>
                                            <p:strVal val="#ppt_x"/>
                                          </p:val>
                                        </p:tav>
                                        <p:tav tm="100000">
                                          <p:val>
                                            <p:strVal val="#ppt_x"/>
                                          </p:val>
                                        </p:tav>
                                      </p:tavLst>
                                    </p:anim>
                                    <p:anim calcmode="lin" valueType="num">
                                      <p:cBhvr additive="base">
                                        <p:cTn id="14" dur="500" fill="hold"/>
                                        <p:tgtEl>
                                          <p:spTgt spid="5427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609600"/>
            <a:ext cx="7772400" cy="457200"/>
          </a:xfrm>
        </p:spPr>
        <p:txBody>
          <a:bodyPr/>
          <a:lstStyle/>
          <a:p>
            <a:r>
              <a:rPr lang="en-US"/>
              <a:t>Linear Move</a:t>
            </a:r>
          </a:p>
        </p:txBody>
      </p:sp>
      <p:pic>
        <p:nvPicPr>
          <p:cNvPr id="58371" name="Picture 3" descr="C:\DOCUME~1\ekwue\LOCALS~1\Temp\\msotw9_tem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43000"/>
            <a:ext cx="77724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13440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Centre Pivot</a:t>
            </a:r>
          </a:p>
        </p:txBody>
      </p:sp>
      <p:sp>
        <p:nvSpPr>
          <p:cNvPr id="57347" name="Rectangle 3"/>
          <p:cNvSpPr>
            <a:spLocks noGrp="1" noChangeArrowheads="1"/>
          </p:cNvSpPr>
          <p:nvPr>
            <p:ph type="body" idx="1"/>
          </p:nvPr>
        </p:nvSpPr>
        <p:spPr/>
        <p:txBody>
          <a:bodyPr/>
          <a:lstStyle/>
          <a:p>
            <a:pPr algn="just"/>
            <a:r>
              <a:rPr lang="en-US" b="1">
                <a:latin typeface="Arial" panose="020B0604020202020204" pitchFamily="34" charset="0"/>
                <a:cs typeface="Arial" panose="020B0604020202020204" pitchFamily="34" charset="0"/>
              </a:rPr>
              <a:t>c)  Centre Pivot: </a:t>
            </a:r>
            <a:r>
              <a:rPr lang="en-US">
                <a:latin typeface="Arial" panose="020B0604020202020204" pitchFamily="34" charset="0"/>
                <a:cs typeface="Arial" panose="020B0604020202020204" pitchFamily="34" charset="0"/>
              </a:rPr>
              <a:t> The source of water is stationary  e.g. a bore hole.  The boom with many sprinklers rotates about the water source.</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3822978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609600"/>
            <a:ext cx="7772400" cy="685800"/>
          </a:xfrm>
        </p:spPr>
        <p:txBody>
          <a:bodyPr/>
          <a:lstStyle/>
          <a:p>
            <a:r>
              <a:rPr lang="en-US"/>
              <a:t>Centre Pivot</a:t>
            </a:r>
          </a:p>
        </p:txBody>
      </p:sp>
      <p:pic>
        <p:nvPicPr>
          <p:cNvPr id="59395" name="Picture 3" descr="C:\DOCUME~1\ekwue\LOCALS~1\Temp\\msotw9_tem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447800"/>
            <a:ext cx="7696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02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304800"/>
            <a:ext cx="7772400" cy="838200"/>
          </a:xfrm>
        </p:spPr>
        <p:txBody>
          <a:bodyPr/>
          <a:lstStyle/>
          <a:p>
            <a:r>
              <a:rPr lang="en-US"/>
              <a:t>Pivot of a Centre Pivot System</a:t>
            </a:r>
          </a:p>
        </p:txBody>
      </p:sp>
      <p:pic>
        <p:nvPicPr>
          <p:cNvPr id="60420" name="Picture 4" descr="C:\DOCUME~1\ekwue\LOCALS~1\Temp\\msotw9_tem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7835900" cy="513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9983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b="1">
                <a:cs typeface="Arial" panose="020B0604020202020204" pitchFamily="34" charset="0"/>
              </a:rPr>
              <a:t>3.3.4  Design of Sprinkler Irrigation System</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61443" name="Rectangle 3"/>
          <p:cNvSpPr>
            <a:spLocks noGrp="1" noChangeArrowheads="1"/>
          </p:cNvSpPr>
          <p:nvPr>
            <p:ph type="body" idx="1"/>
          </p:nvPr>
        </p:nvSpPr>
        <p:spPr/>
        <p:txBody>
          <a:bodyPr/>
          <a:lstStyle/>
          <a:p>
            <a:r>
              <a:rPr lang="en-US" b="1" u="sng"/>
              <a:t>Objectives and Procedures</a:t>
            </a:r>
          </a:p>
          <a:p>
            <a:r>
              <a:rPr lang="en-US"/>
              <a:t>Provide Sufficient  Flow Capacity to meet the Irrigation Demand</a:t>
            </a:r>
          </a:p>
          <a:p>
            <a:r>
              <a:rPr lang="en-US"/>
              <a:t>Ensure that the Least Irrigated Plant receives adequate Water</a:t>
            </a:r>
          </a:p>
          <a:p>
            <a:r>
              <a:rPr lang="en-US"/>
              <a:t>Ensure Uniform Distribution of Water.</a:t>
            </a:r>
          </a:p>
        </p:txBody>
      </p:sp>
    </p:spTree>
    <p:extLst>
      <p:ext uri="{BB962C8B-B14F-4D97-AF65-F5344CB8AC3E}">
        <p14:creationId xmlns:p14="http://schemas.microsoft.com/office/powerpoint/2010/main" val="2569664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additive="base">
                                        <p:cTn id="7" dur="500" fill="hold"/>
                                        <p:tgtEl>
                                          <p:spTgt spid="61442"/>
                                        </p:tgtEl>
                                        <p:attrNameLst>
                                          <p:attrName>ppt_x</p:attrName>
                                        </p:attrNameLst>
                                      </p:cBhvr>
                                      <p:tavLst>
                                        <p:tav tm="0">
                                          <p:val>
                                            <p:strVal val="0-#ppt_w/2"/>
                                          </p:val>
                                        </p:tav>
                                        <p:tav tm="100000">
                                          <p:val>
                                            <p:strVal val="#ppt_x"/>
                                          </p:val>
                                        </p:tav>
                                      </p:tavLst>
                                    </p:anim>
                                    <p:anim calcmode="lin" valueType="num">
                                      <p:cBhvr additive="base">
                                        <p:cTn id="8" dur="500" fill="hold"/>
                                        <p:tgtEl>
                                          <p:spTgt spid="614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43">
                                            <p:txEl>
                                              <p:pRg st="0" end="0"/>
                                            </p:txEl>
                                          </p:spTgt>
                                        </p:tgtEl>
                                        <p:attrNameLst>
                                          <p:attrName>style.visibility</p:attrName>
                                        </p:attrNameLst>
                                      </p:cBhvr>
                                      <p:to>
                                        <p:strVal val="visible"/>
                                      </p:to>
                                    </p:set>
                                    <p:anim calcmode="lin" valueType="num">
                                      <p:cBhvr additive="base">
                                        <p:cTn id="13" dur="500" fill="hold"/>
                                        <p:tgtEl>
                                          <p:spTgt spid="614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43">
                                            <p:txEl>
                                              <p:pRg st="1" end="1"/>
                                            </p:txEl>
                                          </p:spTgt>
                                        </p:tgtEl>
                                        <p:attrNameLst>
                                          <p:attrName>style.visibility</p:attrName>
                                        </p:attrNameLst>
                                      </p:cBhvr>
                                      <p:to>
                                        <p:strVal val="visible"/>
                                      </p:to>
                                    </p:set>
                                    <p:anim calcmode="lin" valueType="num">
                                      <p:cBhvr additive="base">
                                        <p:cTn id="19" dur="500" fill="hold"/>
                                        <p:tgtEl>
                                          <p:spTgt spid="6144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43">
                                            <p:txEl>
                                              <p:pRg st="2" end="2"/>
                                            </p:txEl>
                                          </p:spTgt>
                                        </p:tgtEl>
                                        <p:attrNameLst>
                                          <p:attrName>style.visibility</p:attrName>
                                        </p:attrNameLst>
                                      </p:cBhvr>
                                      <p:to>
                                        <p:strVal val="visible"/>
                                      </p:to>
                                    </p:set>
                                    <p:anim calcmode="lin" valueType="num">
                                      <p:cBhvr additive="base">
                                        <p:cTn id="25" dur="500" fill="hold"/>
                                        <p:tgtEl>
                                          <p:spTgt spid="6144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43">
                                            <p:txEl>
                                              <p:pRg st="3" end="3"/>
                                            </p:txEl>
                                          </p:spTgt>
                                        </p:tgtEl>
                                        <p:attrNameLst>
                                          <p:attrName>style.visibility</p:attrName>
                                        </p:attrNameLst>
                                      </p:cBhvr>
                                      <p:to>
                                        <p:strVal val="visible"/>
                                      </p:to>
                                    </p:set>
                                    <p:anim calcmode="lin" valueType="num">
                                      <p:cBhvr additive="base">
                                        <p:cTn id="31" dur="500" fill="hold"/>
                                        <p:tgtEl>
                                          <p:spTgt spid="6144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4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autoUpdateAnimBg="0"/>
      <p:bldP spid="61443"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Design Steps</a:t>
            </a:r>
          </a:p>
        </p:txBody>
      </p:sp>
      <p:sp>
        <p:nvSpPr>
          <p:cNvPr id="62467" name="Rectangle 3"/>
          <p:cNvSpPr>
            <a:spLocks noGrp="1" noChangeArrowheads="1"/>
          </p:cNvSpPr>
          <p:nvPr>
            <p:ph type="body" idx="1"/>
          </p:nvPr>
        </p:nvSpPr>
        <p:spPr/>
        <p:txBody>
          <a:bodyPr/>
          <a:lstStyle/>
          <a:p>
            <a:pPr>
              <a:lnSpc>
                <a:spcPct val="90000"/>
              </a:lnSpc>
            </a:pPr>
            <a:r>
              <a:rPr lang="en-US"/>
              <a:t>Determine Irrigation Water Requirements and Irrigation Schedule</a:t>
            </a:r>
          </a:p>
          <a:p>
            <a:pPr>
              <a:lnSpc>
                <a:spcPct val="90000"/>
              </a:lnSpc>
            </a:pPr>
            <a:r>
              <a:rPr lang="en-US"/>
              <a:t>Determine Type and Spacing of Sprinklers</a:t>
            </a:r>
          </a:p>
          <a:p>
            <a:pPr>
              <a:lnSpc>
                <a:spcPct val="90000"/>
              </a:lnSpc>
            </a:pPr>
            <a:r>
              <a:rPr lang="en-US"/>
              <a:t>Prepare Layout of Mainline, Submains and Laterals</a:t>
            </a:r>
          </a:p>
          <a:p>
            <a:pPr>
              <a:lnSpc>
                <a:spcPct val="90000"/>
              </a:lnSpc>
            </a:pPr>
            <a:r>
              <a:rPr lang="en-US"/>
              <a:t>Design Pipework and select Valves and Fittings</a:t>
            </a:r>
          </a:p>
          <a:p>
            <a:pPr>
              <a:lnSpc>
                <a:spcPct val="90000"/>
              </a:lnSpc>
            </a:pPr>
            <a:r>
              <a:rPr lang="en-US"/>
              <a:t>Determine Pumping Requirements.</a:t>
            </a:r>
          </a:p>
        </p:txBody>
      </p:sp>
    </p:spTree>
    <p:extLst>
      <p:ext uri="{BB962C8B-B14F-4D97-AF65-F5344CB8AC3E}">
        <p14:creationId xmlns:p14="http://schemas.microsoft.com/office/powerpoint/2010/main" val="1558270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additive="base">
                                        <p:cTn id="7" dur="500" fill="hold"/>
                                        <p:tgtEl>
                                          <p:spTgt spid="62466"/>
                                        </p:tgtEl>
                                        <p:attrNameLst>
                                          <p:attrName>ppt_x</p:attrName>
                                        </p:attrNameLst>
                                      </p:cBhvr>
                                      <p:tavLst>
                                        <p:tav tm="0">
                                          <p:val>
                                            <p:strVal val="0-#ppt_w/2"/>
                                          </p:val>
                                        </p:tav>
                                        <p:tav tm="100000">
                                          <p:val>
                                            <p:strVal val="#ppt_x"/>
                                          </p:val>
                                        </p:tav>
                                      </p:tavLst>
                                    </p:anim>
                                    <p:anim calcmode="lin" valueType="num">
                                      <p:cBhvr additive="base">
                                        <p:cTn id="8" dur="500" fill="hold"/>
                                        <p:tgtEl>
                                          <p:spTgt spid="624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2467">
                                            <p:txEl>
                                              <p:pRg st="0" end="0"/>
                                            </p:txEl>
                                          </p:spTgt>
                                        </p:tgtEl>
                                        <p:attrNameLst>
                                          <p:attrName>style.visibility</p:attrName>
                                        </p:attrNameLst>
                                      </p:cBhvr>
                                      <p:to>
                                        <p:strVal val="visible"/>
                                      </p:to>
                                    </p:set>
                                    <p:anim calcmode="lin" valueType="num">
                                      <p:cBhvr additive="base">
                                        <p:cTn id="13" dur="500" fill="hold"/>
                                        <p:tgtEl>
                                          <p:spTgt spid="6246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246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2467">
                                            <p:txEl>
                                              <p:pRg st="1" end="1"/>
                                            </p:txEl>
                                          </p:spTgt>
                                        </p:tgtEl>
                                        <p:attrNameLst>
                                          <p:attrName>style.visibility</p:attrName>
                                        </p:attrNameLst>
                                      </p:cBhvr>
                                      <p:to>
                                        <p:strVal val="visible"/>
                                      </p:to>
                                    </p:set>
                                    <p:anim calcmode="lin" valueType="num">
                                      <p:cBhvr additive="base">
                                        <p:cTn id="19" dur="500" fill="hold"/>
                                        <p:tgtEl>
                                          <p:spTgt spid="6246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246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2467">
                                            <p:txEl>
                                              <p:pRg st="2" end="2"/>
                                            </p:txEl>
                                          </p:spTgt>
                                        </p:tgtEl>
                                        <p:attrNameLst>
                                          <p:attrName>style.visibility</p:attrName>
                                        </p:attrNameLst>
                                      </p:cBhvr>
                                      <p:to>
                                        <p:strVal val="visible"/>
                                      </p:to>
                                    </p:set>
                                    <p:anim calcmode="lin" valueType="num">
                                      <p:cBhvr additive="base">
                                        <p:cTn id="25" dur="500" fill="hold"/>
                                        <p:tgtEl>
                                          <p:spTgt spid="6246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246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2467">
                                            <p:txEl>
                                              <p:pRg st="3" end="3"/>
                                            </p:txEl>
                                          </p:spTgt>
                                        </p:tgtEl>
                                        <p:attrNameLst>
                                          <p:attrName>style.visibility</p:attrName>
                                        </p:attrNameLst>
                                      </p:cBhvr>
                                      <p:to>
                                        <p:strVal val="visible"/>
                                      </p:to>
                                    </p:set>
                                    <p:anim calcmode="lin" valueType="num">
                                      <p:cBhvr additive="base">
                                        <p:cTn id="31" dur="500" fill="hold"/>
                                        <p:tgtEl>
                                          <p:spTgt spid="6246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246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2467">
                                            <p:txEl>
                                              <p:pRg st="4" end="4"/>
                                            </p:txEl>
                                          </p:spTgt>
                                        </p:tgtEl>
                                        <p:attrNameLst>
                                          <p:attrName>style.visibility</p:attrName>
                                        </p:attrNameLst>
                                      </p:cBhvr>
                                      <p:to>
                                        <p:strVal val="visible"/>
                                      </p:to>
                                    </p:set>
                                    <p:anim calcmode="lin" valueType="num">
                                      <p:cBhvr additive="base">
                                        <p:cTn id="37" dur="500" fill="hold"/>
                                        <p:tgtEl>
                                          <p:spTgt spid="6246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246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utoUpdateAnimBg="0"/>
      <p:bldP spid="62467"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Choice of Sprinkler System</a:t>
            </a:r>
          </a:p>
        </p:txBody>
      </p:sp>
      <p:sp>
        <p:nvSpPr>
          <p:cNvPr id="63491" name="Rectangle 3"/>
          <p:cNvSpPr>
            <a:spLocks noGrp="1" noChangeArrowheads="1"/>
          </p:cNvSpPr>
          <p:nvPr>
            <p:ph type="body" idx="1"/>
          </p:nvPr>
        </p:nvSpPr>
        <p:spPr/>
        <p:txBody>
          <a:bodyPr/>
          <a:lstStyle/>
          <a:p>
            <a:r>
              <a:rPr lang="en-US"/>
              <a:t>Consider:</a:t>
            </a:r>
          </a:p>
          <a:p>
            <a:r>
              <a:rPr lang="en-US"/>
              <a:t>Application rate or precipitation rate</a:t>
            </a:r>
          </a:p>
          <a:p>
            <a:r>
              <a:rPr lang="en-US"/>
              <a:t>Uniformity of Application:  Use UC</a:t>
            </a:r>
          </a:p>
          <a:p>
            <a:r>
              <a:rPr lang="en-US"/>
              <a:t>Drop Size Distribution and</a:t>
            </a:r>
          </a:p>
          <a:p>
            <a:r>
              <a:rPr lang="en-US"/>
              <a:t>Cost</a:t>
            </a:r>
          </a:p>
        </p:txBody>
      </p:sp>
    </p:spTree>
    <p:extLst>
      <p:ext uri="{BB962C8B-B14F-4D97-AF65-F5344CB8AC3E}">
        <p14:creationId xmlns:p14="http://schemas.microsoft.com/office/powerpoint/2010/main" val="196497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anim calcmode="lin" valueType="num">
                                      <p:cBhvr additive="base">
                                        <p:cTn id="7" dur="500" fill="hold"/>
                                        <p:tgtEl>
                                          <p:spTgt spid="63490"/>
                                        </p:tgtEl>
                                        <p:attrNameLst>
                                          <p:attrName>ppt_x</p:attrName>
                                        </p:attrNameLst>
                                      </p:cBhvr>
                                      <p:tavLst>
                                        <p:tav tm="0">
                                          <p:val>
                                            <p:strVal val="0-#ppt_w/2"/>
                                          </p:val>
                                        </p:tav>
                                        <p:tav tm="100000">
                                          <p:val>
                                            <p:strVal val="#ppt_x"/>
                                          </p:val>
                                        </p:tav>
                                      </p:tavLst>
                                    </p:anim>
                                    <p:anim calcmode="lin" valueType="num">
                                      <p:cBhvr additive="base">
                                        <p:cTn id="8" dur="500" fill="hold"/>
                                        <p:tgtEl>
                                          <p:spTgt spid="634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3491">
                                            <p:txEl>
                                              <p:pRg st="0" end="0"/>
                                            </p:txEl>
                                          </p:spTgt>
                                        </p:tgtEl>
                                        <p:attrNameLst>
                                          <p:attrName>style.visibility</p:attrName>
                                        </p:attrNameLst>
                                      </p:cBhvr>
                                      <p:to>
                                        <p:strVal val="visible"/>
                                      </p:to>
                                    </p:set>
                                    <p:anim calcmode="lin" valueType="num">
                                      <p:cBhvr additive="base">
                                        <p:cTn id="13" dur="500" fill="hold"/>
                                        <p:tgtEl>
                                          <p:spTgt spid="634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349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3491">
                                            <p:txEl>
                                              <p:pRg st="1" end="1"/>
                                            </p:txEl>
                                          </p:spTgt>
                                        </p:tgtEl>
                                        <p:attrNameLst>
                                          <p:attrName>style.visibility</p:attrName>
                                        </p:attrNameLst>
                                      </p:cBhvr>
                                      <p:to>
                                        <p:strVal val="visible"/>
                                      </p:to>
                                    </p:set>
                                    <p:anim calcmode="lin" valueType="num">
                                      <p:cBhvr additive="base">
                                        <p:cTn id="19" dur="500" fill="hold"/>
                                        <p:tgtEl>
                                          <p:spTgt spid="634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349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3491">
                                            <p:txEl>
                                              <p:pRg st="2" end="2"/>
                                            </p:txEl>
                                          </p:spTgt>
                                        </p:tgtEl>
                                        <p:attrNameLst>
                                          <p:attrName>style.visibility</p:attrName>
                                        </p:attrNameLst>
                                      </p:cBhvr>
                                      <p:to>
                                        <p:strVal val="visible"/>
                                      </p:to>
                                    </p:set>
                                    <p:anim calcmode="lin" valueType="num">
                                      <p:cBhvr additive="base">
                                        <p:cTn id="25" dur="500" fill="hold"/>
                                        <p:tgtEl>
                                          <p:spTgt spid="634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349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3491">
                                            <p:txEl>
                                              <p:pRg st="3" end="3"/>
                                            </p:txEl>
                                          </p:spTgt>
                                        </p:tgtEl>
                                        <p:attrNameLst>
                                          <p:attrName>style.visibility</p:attrName>
                                        </p:attrNameLst>
                                      </p:cBhvr>
                                      <p:to>
                                        <p:strVal val="visible"/>
                                      </p:to>
                                    </p:set>
                                    <p:anim calcmode="lin" valueType="num">
                                      <p:cBhvr additive="base">
                                        <p:cTn id="31" dur="500" fill="hold"/>
                                        <p:tgtEl>
                                          <p:spTgt spid="634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349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3491">
                                            <p:txEl>
                                              <p:pRg st="4" end="4"/>
                                            </p:txEl>
                                          </p:spTgt>
                                        </p:tgtEl>
                                        <p:attrNameLst>
                                          <p:attrName>style.visibility</p:attrName>
                                        </p:attrNameLst>
                                      </p:cBhvr>
                                      <p:to>
                                        <p:strVal val="visible"/>
                                      </p:to>
                                    </p:set>
                                    <p:anim calcmode="lin" valueType="num">
                                      <p:cBhvr additive="base">
                                        <p:cTn id="37" dur="500" fill="hold"/>
                                        <p:tgtEl>
                                          <p:spTgt spid="6349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349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autoUpdateAnimBg="0"/>
      <p:bldP spid="63491"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Sprinkler Application Rate</a:t>
            </a:r>
          </a:p>
        </p:txBody>
      </p:sp>
      <p:sp>
        <p:nvSpPr>
          <p:cNvPr id="64515" name="Rectangle 3"/>
          <p:cNvSpPr>
            <a:spLocks noGrp="1" noChangeArrowheads="1"/>
          </p:cNvSpPr>
          <p:nvPr>
            <p:ph type="body" idx="1"/>
          </p:nvPr>
        </p:nvSpPr>
        <p:spPr/>
        <p:txBody>
          <a:bodyPr/>
          <a:lstStyle/>
          <a:p>
            <a:r>
              <a:rPr lang="en-US"/>
              <a:t>Must be Less than Intake Rates</a:t>
            </a:r>
          </a:p>
        </p:txBody>
      </p:sp>
      <p:graphicFrame>
        <p:nvGraphicFramePr>
          <p:cNvPr id="64547" name="Group 35"/>
          <p:cNvGraphicFramePr>
            <a:graphicFrameLocks noGrp="1"/>
          </p:cNvGraphicFramePr>
          <p:nvPr/>
        </p:nvGraphicFramePr>
        <p:xfrm>
          <a:off x="1524000" y="2667000"/>
          <a:ext cx="6096000" cy="4191000"/>
        </p:xfrm>
        <a:graphic>
          <a:graphicData uri="http://schemas.openxmlformats.org/drawingml/2006/table">
            <a:tbl>
              <a:tblPr/>
              <a:tblGrid>
                <a:gridCol w="3048000"/>
                <a:gridCol w="3048000"/>
              </a:tblGrid>
              <a:tr h="952500">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Soil Texture</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Max. Appln. Rates</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(mm/hr.)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Coarse Sand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20  to 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Fine Sand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12  to 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0875">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Sandy Loam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Silt Loam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Clay Loam/Clay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5 to 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04528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additive="base">
                                        <p:cTn id="7" dur="500" fill="hold"/>
                                        <p:tgtEl>
                                          <p:spTgt spid="64514"/>
                                        </p:tgtEl>
                                        <p:attrNameLst>
                                          <p:attrName>ppt_x</p:attrName>
                                        </p:attrNameLst>
                                      </p:cBhvr>
                                      <p:tavLst>
                                        <p:tav tm="0">
                                          <p:val>
                                            <p:strVal val="0-#ppt_w/2"/>
                                          </p:val>
                                        </p:tav>
                                        <p:tav tm="100000">
                                          <p:val>
                                            <p:strVal val="#ppt_x"/>
                                          </p:val>
                                        </p:tav>
                                      </p:tavLst>
                                    </p:anim>
                                    <p:anim calcmode="lin" valueType="num">
                                      <p:cBhvr additive="base">
                                        <p:cTn id="8" dur="500" fill="hold"/>
                                        <p:tgtEl>
                                          <p:spTgt spid="645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515">
                                            <p:txEl>
                                              <p:pRg st="0" end="0"/>
                                            </p:txEl>
                                          </p:spTgt>
                                        </p:tgtEl>
                                        <p:attrNameLst>
                                          <p:attrName>style.visibility</p:attrName>
                                        </p:attrNameLst>
                                      </p:cBhvr>
                                      <p:to>
                                        <p:strVal val="visible"/>
                                      </p:to>
                                    </p:set>
                                    <p:anim calcmode="lin" valueType="num">
                                      <p:cBhvr additive="base">
                                        <p:cTn id="13" dur="500" fill="hold"/>
                                        <p:tgtEl>
                                          <p:spTgt spid="6451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451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4547"/>
                                        </p:tgtEl>
                                        <p:attrNameLst>
                                          <p:attrName>style.visibility</p:attrName>
                                        </p:attrNameLst>
                                      </p:cBhvr>
                                      <p:to>
                                        <p:strVal val="visible"/>
                                      </p:to>
                                    </p:set>
                                    <p:anim calcmode="lin" valueType="num">
                                      <p:cBhvr additive="base">
                                        <p:cTn id="19" dur="500" fill="hold"/>
                                        <p:tgtEl>
                                          <p:spTgt spid="64547"/>
                                        </p:tgtEl>
                                        <p:attrNameLst>
                                          <p:attrName>ppt_x</p:attrName>
                                        </p:attrNameLst>
                                      </p:cBhvr>
                                      <p:tavLst>
                                        <p:tav tm="0">
                                          <p:val>
                                            <p:strVal val="0-#ppt_w/2"/>
                                          </p:val>
                                        </p:tav>
                                        <p:tav tm="100000">
                                          <p:val>
                                            <p:strVal val="#ppt_x"/>
                                          </p:val>
                                        </p:tav>
                                      </p:tavLst>
                                    </p:anim>
                                    <p:anim calcmode="lin" valueType="num">
                                      <p:cBhvr additive="base">
                                        <p:cTn id="20" dur="500" fill="hold"/>
                                        <p:tgtEl>
                                          <p:spTgt spid="6454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autoUpdateAnimBg="0"/>
      <p:bldP spid="64515"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Effects of Wind</a:t>
            </a:r>
          </a:p>
        </p:txBody>
      </p:sp>
      <p:sp>
        <p:nvSpPr>
          <p:cNvPr id="65539" name="Rectangle 3"/>
          <p:cNvSpPr>
            <a:spLocks noGrp="1" noChangeArrowheads="1"/>
          </p:cNvSpPr>
          <p:nvPr>
            <p:ph type="body" idx="1"/>
          </p:nvPr>
        </p:nvSpPr>
        <p:spPr/>
        <p:txBody>
          <a:bodyPr/>
          <a:lstStyle/>
          <a:p>
            <a:pPr>
              <a:lnSpc>
                <a:spcPct val="90000"/>
              </a:lnSpc>
            </a:pPr>
            <a:r>
              <a:rPr lang="en-US"/>
              <a:t>In case of Wind:</a:t>
            </a:r>
          </a:p>
          <a:p>
            <a:pPr>
              <a:lnSpc>
                <a:spcPct val="90000"/>
              </a:lnSpc>
            </a:pPr>
            <a:r>
              <a:rPr lang="en-US"/>
              <a:t>Reduce the spacing between Sprinklers:  See table 6 in Text.</a:t>
            </a:r>
          </a:p>
          <a:p>
            <a:pPr>
              <a:lnSpc>
                <a:spcPct val="90000"/>
              </a:lnSpc>
            </a:pPr>
            <a:r>
              <a:rPr lang="en-US"/>
              <a:t>Allign Sprinkler Laterals across prevailing wind directions</a:t>
            </a:r>
          </a:p>
          <a:p>
            <a:pPr>
              <a:lnSpc>
                <a:spcPct val="90000"/>
              </a:lnSpc>
            </a:pPr>
            <a:r>
              <a:rPr lang="en-US"/>
              <a:t>Build Extra Capacity</a:t>
            </a:r>
          </a:p>
          <a:p>
            <a:pPr>
              <a:lnSpc>
                <a:spcPct val="90000"/>
              </a:lnSpc>
            </a:pPr>
            <a:r>
              <a:rPr lang="en-US"/>
              <a:t>Select Rotary Sprinklers with a low trajectory angle.</a:t>
            </a:r>
          </a:p>
        </p:txBody>
      </p:sp>
    </p:spTree>
    <p:extLst>
      <p:ext uri="{BB962C8B-B14F-4D97-AF65-F5344CB8AC3E}">
        <p14:creationId xmlns:p14="http://schemas.microsoft.com/office/powerpoint/2010/main" val="685365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additive="base">
                                        <p:cTn id="7" dur="500" fill="hold"/>
                                        <p:tgtEl>
                                          <p:spTgt spid="65538"/>
                                        </p:tgtEl>
                                        <p:attrNameLst>
                                          <p:attrName>ppt_x</p:attrName>
                                        </p:attrNameLst>
                                      </p:cBhvr>
                                      <p:tavLst>
                                        <p:tav tm="0">
                                          <p:val>
                                            <p:strVal val="0-#ppt_w/2"/>
                                          </p:val>
                                        </p:tav>
                                        <p:tav tm="100000">
                                          <p:val>
                                            <p:strVal val="#ppt_x"/>
                                          </p:val>
                                        </p:tav>
                                      </p:tavLst>
                                    </p:anim>
                                    <p:anim calcmode="lin" valueType="num">
                                      <p:cBhvr additive="base">
                                        <p:cTn id="8" dur="500" fill="hold"/>
                                        <p:tgtEl>
                                          <p:spTgt spid="655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539">
                                            <p:txEl>
                                              <p:pRg st="0" end="0"/>
                                            </p:txEl>
                                          </p:spTgt>
                                        </p:tgtEl>
                                        <p:attrNameLst>
                                          <p:attrName>style.visibility</p:attrName>
                                        </p:attrNameLst>
                                      </p:cBhvr>
                                      <p:to>
                                        <p:strVal val="visible"/>
                                      </p:to>
                                    </p:set>
                                    <p:anim calcmode="lin" valueType="num">
                                      <p:cBhvr additive="base">
                                        <p:cTn id="13" dur="500" fill="hold"/>
                                        <p:tgtEl>
                                          <p:spTgt spid="655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55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5539">
                                            <p:txEl>
                                              <p:pRg st="1" end="1"/>
                                            </p:txEl>
                                          </p:spTgt>
                                        </p:tgtEl>
                                        <p:attrNameLst>
                                          <p:attrName>style.visibility</p:attrName>
                                        </p:attrNameLst>
                                      </p:cBhvr>
                                      <p:to>
                                        <p:strVal val="visible"/>
                                      </p:to>
                                    </p:set>
                                    <p:anim calcmode="lin" valueType="num">
                                      <p:cBhvr additive="base">
                                        <p:cTn id="19" dur="500" fill="hold"/>
                                        <p:tgtEl>
                                          <p:spTgt spid="6553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55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5539">
                                            <p:txEl>
                                              <p:pRg st="2" end="2"/>
                                            </p:txEl>
                                          </p:spTgt>
                                        </p:tgtEl>
                                        <p:attrNameLst>
                                          <p:attrName>style.visibility</p:attrName>
                                        </p:attrNameLst>
                                      </p:cBhvr>
                                      <p:to>
                                        <p:strVal val="visible"/>
                                      </p:to>
                                    </p:set>
                                    <p:anim calcmode="lin" valueType="num">
                                      <p:cBhvr additive="base">
                                        <p:cTn id="25" dur="500" fill="hold"/>
                                        <p:tgtEl>
                                          <p:spTgt spid="6553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55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5539">
                                            <p:txEl>
                                              <p:pRg st="3" end="3"/>
                                            </p:txEl>
                                          </p:spTgt>
                                        </p:tgtEl>
                                        <p:attrNameLst>
                                          <p:attrName>style.visibility</p:attrName>
                                        </p:attrNameLst>
                                      </p:cBhvr>
                                      <p:to>
                                        <p:strVal val="visible"/>
                                      </p:to>
                                    </p:set>
                                    <p:anim calcmode="lin" valueType="num">
                                      <p:cBhvr additive="base">
                                        <p:cTn id="31" dur="500" fill="hold"/>
                                        <p:tgtEl>
                                          <p:spTgt spid="6553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553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5539">
                                            <p:txEl>
                                              <p:pRg st="4" end="4"/>
                                            </p:txEl>
                                          </p:spTgt>
                                        </p:tgtEl>
                                        <p:attrNameLst>
                                          <p:attrName>style.visibility</p:attrName>
                                        </p:attrNameLst>
                                      </p:cBhvr>
                                      <p:to>
                                        <p:strVal val="visible"/>
                                      </p:to>
                                    </p:set>
                                    <p:anim calcmode="lin" valueType="num">
                                      <p:cBhvr additive="base">
                                        <p:cTn id="37" dur="500" fill="hold"/>
                                        <p:tgtEl>
                                          <p:spTgt spid="6553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553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autoUpdateAnimBg="0"/>
      <p:bldP spid="65539"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System Layout</a:t>
            </a:r>
          </a:p>
        </p:txBody>
      </p:sp>
      <p:sp>
        <p:nvSpPr>
          <p:cNvPr id="66563" name="Rectangle 3"/>
          <p:cNvSpPr>
            <a:spLocks noGrp="1" noChangeArrowheads="1"/>
          </p:cNvSpPr>
          <p:nvPr>
            <p:ph type="body" idx="1"/>
          </p:nvPr>
        </p:nvSpPr>
        <p:spPr/>
        <p:txBody>
          <a:bodyPr/>
          <a:lstStyle/>
          <a:p>
            <a:pPr>
              <a:lnSpc>
                <a:spcPct val="90000"/>
              </a:lnSpc>
            </a:pPr>
            <a:r>
              <a:rPr lang="en-US" sz="2800"/>
              <a:t>Layout is determined by the Physical Features of the Site e.g. Field Shape and Size, Obstacles, and topography and the type of Equipment chosen.</a:t>
            </a:r>
          </a:p>
          <a:p>
            <a:pPr>
              <a:lnSpc>
                <a:spcPct val="90000"/>
              </a:lnSpc>
            </a:pPr>
            <a:r>
              <a:rPr lang="en-US" sz="2800"/>
              <a:t>Where there are several possibilities of preparing the layout, a cost criteria can be applied to the alternatives.</a:t>
            </a:r>
          </a:p>
          <a:p>
            <a:pPr>
              <a:lnSpc>
                <a:spcPct val="90000"/>
              </a:lnSpc>
            </a:pPr>
            <a:r>
              <a:rPr lang="en-US" sz="2800"/>
              <a:t>Laterals should be as long as site dimensions, pressure and pipe diameter restrictions will allow.</a:t>
            </a:r>
          </a:p>
          <a:p>
            <a:pPr>
              <a:lnSpc>
                <a:spcPct val="90000"/>
              </a:lnSpc>
            </a:pPr>
            <a:r>
              <a:rPr lang="en-US" sz="2800"/>
              <a:t>Laterals of 75 mm to 100 mm diameter can easily be moved.</a:t>
            </a:r>
          </a:p>
          <a:p>
            <a:pPr>
              <a:lnSpc>
                <a:spcPct val="90000"/>
              </a:lnSpc>
            </a:pPr>
            <a:r>
              <a:rPr lang="en-US" sz="2800"/>
              <a:t>Etc.  - See text for other considerations</a:t>
            </a:r>
          </a:p>
        </p:txBody>
      </p:sp>
    </p:spTree>
    <p:extLst>
      <p:ext uri="{BB962C8B-B14F-4D97-AF65-F5344CB8AC3E}">
        <p14:creationId xmlns:p14="http://schemas.microsoft.com/office/powerpoint/2010/main" val="3617630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62"/>
                                        </p:tgtEl>
                                        <p:attrNameLst>
                                          <p:attrName>style.visibility</p:attrName>
                                        </p:attrNameLst>
                                      </p:cBhvr>
                                      <p:to>
                                        <p:strVal val="visible"/>
                                      </p:to>
                                    </p:set>
                                    <p:anim calcmode="lin" valueType="num">
                                      <p:cBhvr additive="base">
                                        <p:cTn id="7" dur="500" fill="hold"/>
                                        <p:tgtEl>
                                          <p:spTgt spid="66562"/>
                                        </p:tgtEl>
                                        <p:attrNameLst>
                                          <p:attrName>ppt_x</p:attrName>
                                        </p:attrNameLst>
                                      </p:cBhvr>
                                      <p:tavLst>
                                        <p:tav tm="0">
                                          <p:val>
                                            <p:strVal val="#ppt_x"/>
                                          </p:val>
                                        </p:tav>
                                        <p:tav tm="100000">
                                          <p:val>
                                            <p:strVal val="#ppt_x"/>
                                          </p:val>
                                        </p:tav>
                                      </p:tavLst>
                                    </p:anim>
                                    <p:anim calcmode="lin" valueType="num">
                                      <p:cBhvr additive="base">
                                        <p:cTn id="8" dur="500" fill="hold"/>
                                        <p:tgtEl>
                                          <p:spTgt spid="6656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563">
                                            <p:txEl>
                                              <p:pRg st="0" end="0"/>
                                            </p:txEl>
                                          </p:spTgt>
                                        </p:tgtEl>
                                        <p:attrNameLst>
                                          <p:attrName>style.visibility</p:attrName>
                                        </p:attrNameLst>
                                      </p:cBhvr>
                                      <p:to>
                                        <p:strVal val="visible"/>
                                      </p:to>
                                    </p:set>
                                    <p:anim calcmode="lin" valueType="num">
                                      <p:cBhvr additive="base">
                                        <p:cTn id="13" dur="500" fill="hold"/>
                                        <p:tgtEl>
                                          <p:spTgt spid="665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656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563">
                                            <p:txEl>
                                              <p:pRg st="1" end="1"/>
                                            </p:txEl>
                                          </p:spTgt>
                                        </p:tgtEl>
                                        <p:attrNameLst>
                                          <p:attrName>style.visibility</p:attrName>
                                        </p:attrNameLst>
                                      </p:cBhvr>
                                      <p:to>
                                        <p:strVal val="visible"/>
                                      </p:to>
                                    </p:set>
                                    <p:anim calcmode="lin" valueType="num">
                                      <p:cBhvr additive="base">
                                        <p:cTn id="19" dur="500" fill="hold"/>
                                        <p:tgtEl>
                                          <p:spTgt spid="6656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656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6563">
                                            <p:txEl>
                                              <p:pRg st="2" end="2"/>
                                            </p:txEl>
                                          </p:spTgt>
                                        </p:tgtEl>
                                        <p:attrNameLst>
                                          <p:attrName>style.visibility</p:attrName>
                                        </p:attrNameLst>
                                      </p:cBhvr>
                                      <p:to>
                                        <p:strVal val="visible"/>
                                      </p:to>
                                    </p:set>
                                    <p:anim calcmode="lin" valueType="num">
                                      <p:cBhvr additive="base">
                                        <p:cTn id="25" dur="500" fill="hold"/>
                                        <p:tgtEl>
                                          <p:spTgt spid="6656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656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6563">
                                            <p:txEl>
                                              <p:pRg st="3" end="3"/>
                                            </p:txEl>
                                          </p:spTgt>
                                        </p:tgtEl>
                                        <p:attrNameLst>
                                          <p:attrName>style.visibility</p:attrName>
                                        </p:attrNameLst>
                                      </p:cBhvr>
                                      <p:to>
                                        <p:strVal val="visible"/>
                                      </p:to>
                                    </p:set>
                                    <p:anim calcmode="lin" valueType="num">
                                      <p:cBhvr additive="base">
                                        <p:cTn id="31" dur="500" fill="hold"/>
                                        <p:tgtEl>
                                          <p:spTgt spid="6656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656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563">
                                            <p:txEl>
                                              <p:pRg st="4" end="4"/>
                                            </p:txEl>
                                          </p:spTgt>
                                        </p:tgtEl>
                                        <p:attrNameLst>
                                          <p:attrName>style.visibility</p:attrName>
                                        </p:attrNameLst>
                                      </p:cBhvr>
                                      <p:to>
                                        <p:strVal val="visible"/>
                                      </p:to>
                                    </p:set>
                                    <p:anim calcmode="lin" valueType="num">
                                      <p:cBhvr additive="base">
                                        <p:cTn id="37" dur="500" fill="hold"/>
                                        <p:tgtEl>
                                          <p:spTgt spid="6656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656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utoUpdateAnimBg="0"/>
      <p:bldP spid="66563"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Pipework Design</a:t>
            </a:r>
          </a:p>
        </p:txBody>
      </p:sp>
      <p:sp>
        <p:nvSpPr>
          <p:cNvPr id="67587" name="Rectangle 3"/>
          <p:cNvSpPr>
            <a:spLocks noGrp="1" noChangeArrowheads="1"/>
          </p:cNvSpPr>
          <p:nvPr>
            <p:ph type="body" idx="1"/>
          </p:nvPr>
        </p:nvSpPr>
        <p:spPr/>
        <p:txBody>
          <a:bodyPr/>
          <a:lstStyle/>
          <a:p>
            <a:pPr algn="just"/>
            <a:r>
              <a:rPr lang="en-US"/>
              <a:t>This involves the Selection of Pipe Sizes to ensure that adequate water can be distributed as uniformly as possible throughout the system</a:t>
            </a:r>
          </a:p>
          <a:p>
            <a:pPr algn="just"/>
            <a:r>
              <a:rPr lang="en-US"/>
              <a:t>Pressure variations in the system are kept as low as possible as any changes in pressure may affect the discharge at the sprinklers</a:t>
            </a:r>
          </a:p>
          <a:p>
            <a:pPr algn="just">
              <a:buFont typeface="Wingdings" panose="05000000000000000000" pitchFamily="2" charset="2"/>
              <a:buNone/>
            </a:pPr>
            <a:endParaRPr lang="en-US"/>
          </a:p>
        </p:txBody>
      </p:sp>
    </p:spTree>
    <p:extLst>
      <p:ext uri="{BB962C8B-B14F-4D97-AF65-F5344CB8AC3E}">
        <p14:creationId xmlns:p14="http://schemas.microsoft.com/office/powerpoint/2010/main" val="3811555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 calcmode="lin" valueType="num">
                                      <p:cBhvr additive="base">
                                        <p:cTn id="7" dur="500" fill="hold"/>
                                        <p:tgtEl>
                                          <p:spTgt spid="67586"/>
                                        </p:tgtEl>
                                        <p:attrNameLst>
                                          <p:attrName>ppt_x</p:attrName>
                                        </p:attrNameLst>
                                      </p:cBhvr>
                                      <p:tavLst>
                                        <p:tav tm="0">
                                          <p:val>
                                            <p:strVal val="0-#ppt_w/2"/>
                                          </p:val>
                                        </p:tav>
                                        <p:tav tm="100000">
                                          <p:val>
                                            <p:strVal val="#ppt_x"/>
                                          </p:val>
                                        </p:tav>
                                      </p:tavLst>
                                    </p:anim>
                                    <p:anim calcmode="lin" valueType="num">
                                      <p:cBhvr additive="base">
                                        <p:cTn id="8" dur="500" fill="hold"/>
                                        <p:tgtEl>
                                          <p:spTgt spid="6758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587">
                                            <p:txEl>
                                              <p:pRg st="0" end="0"/>
                                            </p:txEl>
                                          </p:spTgt>
                                        </p:tgtEl>
                                        <p:attrNameLst>
                                          <p:attrName>style.visibility</p:attrName>
                                        </p:attrNameLst>
                                      </p:cBhvr>
                                      <p:to>
                                        <p:strVal val="visible"/>
                                      </p:to>
                                    </p:set>
                                    <p:anim calcmode="lin" valueType="num">
                                      <p:cBhvr additive="base">
                                        <p:cTn id="13" dur="500" fill="hold"/>
                                        <p:tgtEl>
                                          <p:spTgt spid="6758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58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587">
                                            <p:txEl>
                                              <p:pRg st="1" end="1"/>
                                            </p:txEl>
                                          </p:spTgt>
                                        </p:tgtEl>
                                        <p:attrNameLst>
                                          <p:attrName>style.visibility</p:attrName>
                                        </p:attrNameLst>
                                      </p:cBhvr>
                                      <p:to>
                                        <p:strVal val="visible"/>
                                      </p:to>
                                    </p:set>
                                    <p:anim calcmode="lin" valueType="num">
                                      <p:cBhvr additive="base">
                                        <p:cTn id="19" dur="500" fill="hold"/>
                                        <p:tgtEl>
                                          <p:spTgt spid="6758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58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utoUpdateAnimBg="0"/>
      <p:bldP spid="67587"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Design of Laterals</a:t>
            </a:r>
          </a:p>
        </p:txBody>
      </p:sp>
      <p:sp>
        <p:nvSpPr>
          <p:cNvPr id="68611" name="Rectangle 3"/>
          <p:cNvSpPr>
            <a:spLocks noGrp="1" noChangeArrowheads="1"/>
          </p:cNvSpPr>
          <p:nvPr>
            <p:ph type="body" idx="1"/>
          </p:nvPr>
        </p:nvSpPr>
        <p:spPr/>
        <p:txBody>
          <a:bodyPr/>
          <a:lstStyle/>
          <a:p>
            <a:pPr>
              <a:lnSpc>
                <a:spcPct val="90000"/>
              </a:lnSpc>
            </a:pPr>
            <a:r>
              <a:rPr lang="en-US" sz="2800"/>
              <a:t>Laterals supply water to the Sprinklers</a:t>
            </a:r>
          </a:p>
          <a:p>
            <a:pPr>
              <a:lnSpc>
                <a:spcPct val="90000"/>
              </a:lnSpc>
            </a:pPr>
            <a:r>
              <a:rPr lang="en-US" sz="2800"/>
              <a:t>Pipe Sizes are chosen to minimize the pressure variations along the Lateral, due to Friction and Elevation Changes.</a:t>
            </a:r>
          </a:p>
          <a:p>
            <a:pPr>
              <a:lnSpc>
                <a:spcPct val="90000"/>
              </a:lnSpc>
            </a:pPr>
            <a:r>
              <a:rPr lang="en-US" sz="2800"/>
              <a:t>Select a Pipe Size which limits the total pressure change to 20% of the design operating pressure of the Sprinkler.  </a:t>
            </a:r>
          </a:p>
          <a:p>
            <a:pPr>
              <a:lnSpc>
                <a:spcPct val="90000"/>
              </a:lnSpc>
            </a:pPr>
            <a:r>
              <a:rPr lang="en-US" sz="2800"/>
              <a:t>This limits overall variations in Sprinkler Discharge to 10%.</a:t>
            </a:r>
          </a:p>
        </p:txBody>
      </p:sp>
    </p:spTree>
    <p:extLst>
      <p:ext uri="{BB962C8B-B14F-4D97-AF65-F5344CB8AC3E}">
        <p14:creationId xmlns:p14="http://schemas.microsoft.com/office/powerpoint/2010/main" val="9598304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0-#ppt_w/2"/>
                                          </p:val>
                                        </p:tav>
                                        <p:tav tm="100000">
                                          <p:val>
                                            <p:strVal val="#ppt_x"/>
                                          </p:val>
                                        </p:tav>
                                      </p:tavLst>
                                    </p:anim>
                                    <p:anim calcmode="lin" valueType="num">
                                      <p:cBhvr additive="base">
                                        <p:cTn id="8" dur="500" fill="hold"/>
                                        <p:tgtEl>
                                          <p:spTgt spid="686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1">
                                            <p:txEl>
                                              <p:pRg st="0" end="0"/>
                                            </p:txEl>
                                          </p:spTgt>
                                        </p:tgtEl>
                                        <p:attrNameLst>
                                          <p:attrName>style.visibility</p:attrName>
                                        </p:attrNameLst>
                                      </p:cBhvr>
                                      <p:to>
                                        <p:strVal val="visible"/>
                                      </p:to>
                                    </p:set>
                                    <p:anim calcmode="lin" valueType="num">
                                      <p:cBhvr additive="base">
                                        <p:cTn id="13"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1">
                                            <p:txEl>
                                              <p:pRg st="1" end="1"/>
                                            </p:txEl>
                                          </p:spTgt>
                                        </p:tgtEl>
                                        <p:attrNameLst>
                                          <p:attrName>style.visibility</p:attrName>
                                        </p:attrNameLst>
                                      </p:cBhvr>
                                      <p:to>
                                        <p:strVal val="visible"/>
                                      </p:to>
                                    </p:set>
                                    <p:anim calcmode="lin" valueType="num">
                                      <p:cBhvr additive="base">
                                        <p:cTn id="19" dur="500" fill="hold"/>
                                        <p:tgtEl>
                                          <p:spTgt spid="6861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1">
                                            <p:txEl>
                                              <p:pRg st="2" end="2"/>
                                            </p:txEl>
                                          </p:spTgt>
                                        </p:tgtEl>
                                        <p:attrNameLst>
                                          <p:attrName>style.visibility</p:attrName>
                                        </p:attrNameLst>
                                      </p:cBhvr>
                                      <p:to>
                                        <p:strVal val="visible"/>
                                      </p:to>
                                    </p:set>
                                    <p:anim calcmode="lin" valueType="num">
                                      <p:cBhvr additive="base">
                                        <p:cTn id="25" dur="500" fill="hold"/>
                                        <p:tgtEl>
                                          <p:spTgt spid="6861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1">
                                            <p:txEl>
                                              <p:pRg st="3" end="3"/>
                                            </p:txEl>
                                          </p:spTgt>
                                        </p:tgtEl>
                                        <p:attrNameLst>
                                          <p:attrName>style.visibility</p:attrName>
                                        </p:attrNameLst>
                                      </p:cBhvr>
                                      <p:to>
                                        <p:strVal val="visible"/>
                                      </p:to>
                                    </p:set>
                                    <p:anim calcmode="lin" valueType="num">
                                      <p:cBhvr additive="base">
                                        <p:cTn id="31" dur="500" fill="hold"/>
                                        <p:tgtEl>
                                          <p:spTgt spid="6861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utoUpdateAnimBg="0"/>
      <p:bldP spid="68611"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Lateral Discharge</a:t>
            </a:r>
          </a:p>
        </p:txBody>
      </p:sp>
      <p:sp>
        <p:nvSpPr>
          <p:cNvPr id="69635" name="Rectangle 3"/>
          <p:cNvSpPr>
            <a:spLocks noGrp="1" noChangeArrowheads="1"/>
          </p:cNvSpPr>
          <p:nvPr>
            <p:ph type="body" idx="1"/>
          </p:nvPr>
        </p:nvSpPr>
        <p:spPr/>
        <p:txBody>
          <a:bodyPr/>
          <a:lstStyle/>
          <a:p>
            <a:r>
              <a:rPr lang="en-US"/>
              <a:t>The Discharge (Q</a:t>
            </a:r>
            <a:r>
              <a:rPr lang="en-US" baseline="-25000"/>
              <a:t>L</a:t>
            </a:r>
            <a:r>
              <a:rPr lang="en-US"/>
              <a:t>) in a Lateral is defined as the flow at the head of the lateral where water is taken from the mainline or submain.</a:t>
            </a:r>
          </a:p>
          <a:p>
            <a:r>
              <a:rPr lang="en-US"/>
              <a:t>Thus: Q</a:t>
            </a:r>
            <a:r>
              <a:rPr lang="en-US" baseline="-25000"/>
              <a:t>L </a:t>
            </a:r>
            <a:r>
              <a:rPr lang="en-US"/>
              <a:t> =  N. q</a:t>
            </a:r>
            <a:r>
              <a:rPr lang="en-US" baseline="-25000"/>
              <a:t>L   </a:t>
            </a:r>
            <a:r>
              <a:rPr lang="en-US"/>
              <a:t> Where N is the number of sprinklers on the lateral and q</a:t>
            </a:r>
            <a:r>
              <a:rPr lang="en-US" baseline="-25000"/>
              <a:t>L</a:t>
            </a:r>
            <a:r>
              <a:rPr lang="en-US"/>
              <a:t> is the Sprinkler discharge (m</a:t>
            </a:r>
            <a:r>
              <a:rPr lang="en-US" baseline="30000"/>
              <a:t>3</a:t>
            </a:r>
            <a:r>
              <a:rPr lang="en-US"/>
              <a:t>/h)</a:t>
            </a:r>
            <a:endParaRPr lang="en-US" baseline="-25000"/>
          </a:p>
          <a:p>
            <a:pPr>
              <a:buFont typeface="Wingdings" panose="05000000000000000000" pitchFamily="2" charset="2"/>
              <a:buNone/>
            </a:pPr>
            <a:endParaRPr lang="en-US" baseline="-25000"/>
          </a:p>
        </p:txBody>
      </p:sp>
    </p:spTree>
    <p:extLst>
      <p:ext uri="{BB962C8B-B14F-4D97-AF65-F5344CB8AC3E}">
        <p14:creationId xmlns:p14="http://schemas.microsoft.com/office/powerpoint/2010/main" val="192552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 calcmode="lin" valueType="num">
                                      <p:cBhvr additive="base">
                                        <p:cTn id="7" dur="500" fill="hold"/>
                                        <p:tgtEl>
                                          <p:spTgt spid="69634"/>
                                        </p:tgtEl>
                                        <p:attrNameLst>
                                          <p:attrName>ppt_x</p:attrName>
                                        </p:attrNameLst>
                                      </p:cBhvr>
                                      <p:tavLst>
                                        <p:tav tm="0">
                                          <p:val>
                                            <p:strVal val="0-#ppt_w/2"/>
                                          </p:val>
                                        </p:tav>
                                        <p:tav tm="100000">
                                          <p:val>
                                            <p:strVal val="#ppt_x"/>
                                          </p:val>
                                        </p:tav>
                                      </p:tavLst>
                                    </p:anim>
                                    <p:anim calcmode="lin" valueType="num">
                                      <p:cBhvr additive="base">
                                        <p:cTn id="8" dur="500" fill="hold"/>
                                        <p:tgtEl>
                                          <p:spTgt spid="696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9635">
                                            <p:txEl>
                                              <p:pRg st="0" end="0"/>
                                            </p:txEl>
                                          </p:spTgt>
                                        </p:tgtEl>
                                        <p:attrNameLst>
                                          <p:attrName>style.visibility</p:attrName>
                                        </p:attrNameLst>
                                      </p:cBhvr>
                                      <p:to>
                                        <p:strVal val="visible"/>
                                      </p:to>
                                    </p:set>
                                    <p:anim calcmode="lin" valueType="num">
                                      <p:cBhvr additive="base">
                                        <p:cTn id="13" dur="500" fill="hold"/>
                                        <p:tgtEl>
                                          <p:spTgt spid="696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963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9635">
                                            <p:txEl>
                                              <p:pRg st="1" end="1"/>
                                            </p:txEl>
                                          </p:spTgt>
                                        </p:tgtEl>
                                        <p:attrNameLst>
                                          <p:attrName>style.visibility</p:attrName>
                                        </p:attrNameLst>
                                      </p:cBhvr>
                                      <p:to>
                                        <p:strVal val="visible"/>
                                      </p:to>
                                    </p:set>
                                    <p:anim calcmode="lin" valueType="num">
                                      <p:cBhvr additive="base">
                                        <p:cTn id="19" dur="500" fill="hold"/>
                                        <p:tgtEl>
                                          <p:spTgt spid="6963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963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utoUpdateAnimBg="0"/>
      <p:bldP spid="69635"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Selecting Lateral Pipe Sizes</a:t>
            </a:r>
          </a:p>
        </p:txBody>
      </p:sp>
      <p:sp>
        <p:nvSpPr>
          <p:cNvPr id="70659" name="Rectangle 3"/>
          <p:cNvSpPr>
            <a:spLocks noGrp="1" noChangeArrowheads="1"/>
          </p:cNvSpPr>
          <p:nvPr>
            <p:ph type="body" idx="1"/>
          </p:nvPr>
        </p:nvSpPr>
        <p:spPr/>
        <p:txBody>
          <a:bodyPr/>
          <a:lstStyle/>
          <a:p>
            <a:r>
              <a:rPr lang="en-US" sz="2800"/>
              <a:t>Friction Loss in a Lateral is less than that in a Pipeline where all the flow passes through the entire pipe Length because flow changes at every sprinkler along the Line.</a:t>
            </a:r>
          </a:p>
          <a:p>
            <a:r>
              <a:rPr lang="en-US" sz="2800"/>
              <a:t>First Compute the Friction Loss in the Pipe assuming no Sprinklers using a Friction Formula or Charts and then:</a:t>
            </a:r>
          </a:p>
          <a:p>
            <a:r>
              <a:rPr lang="en-US" sz="2800"/>
              <a:t>Apply a Factor, F based on the number of Sprinklers on the Lateral  (See Text for F Values)</a:t>
            </a:r>
          </a:p>
        </p:txBody>
      </p:sp>
    </p:spTree>
    <p:extLst>
      <p:ext uri="{BB962C8B-B14F-4D97-AF65-F5344CB8AC3E}">
        <p14:creationId xmlns:p14="http://schemas.microsoft.com/office/powerpoint/2010/main" val="3244492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0-#ppt_w/2"/>
                                          </p:val>
                                        </p:tav>
                                        <p:tav tm="100000">
                                          <p:val>
                                            <p:strVal val="#ppt_x"/>
                                          </p:val>
                                        </p:tav>
                                      </p:tavLst>
                                    </p:anim>
                                    <p:anim calcmode="lin" valueType="num">
                                      <p:cBhvr additive="base">
                                        <p:cTn id="8" dur="500" fill="hold"/>
                                        <p:tgtEl>
                                          <p:spTgt spid="7065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59">
                                            <p:txEl>
                                              <p:pRg st="0" end="0"/>
                                            </p:txEl>
                                          </p:spTgt>
                                        </p:tgtEl>
                                        <p:attrNameLst>
                                          <p:attrName>style.visibility</p:attrName>
                                        </p:attrNameLst>
                                      </p:cBhvr>
                                      <p:to>
                                        <p:strVal val="visible"/>
                                      </p:to>
                                    </p:set>
                                    <p:anim calcmode="lin" valueType="num">
                                      <p:cBhvr additive="base">
                                        <p:cTn id="13" dur="500" fill="hold"/>
                                        <p:tgtEl>
                                          <p:spTgt spid="706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065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0659">
                                            <p:txEl>
                                              <p:pRg st="1" end="1"/>
                                            </p:txEl>
                                          </p:spTgt>
                                        </p:tgtEl>
                                        <p:attrNameLst>
                                          <p:attrName>style.visibility</p:attrName>
                                        </p:attrNameLst>
                                      </p:cBhvr>
                                      <p:to>
                                        <p:strVal val="visible"/>
                                      </p:to>
                                    </p:set>
                                    <p:anim calcmode="lin" valueType="num">
                                      <p:cBhvr additive="base">
                                        <p:cTn id="19" dur="500" fill="hold"/>
                                        <p:tgtEl>
                                          <p:spTgt spid="706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065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0659">
                                            <p:txEl>
                                              <p:pRg st="2" end="2"/>
                                            </p:txEl>
                                          </p:spTgt>
                                        </p:tgtEl>
                                        <p:attrNameLst>
                                          <p:attrName>style.visibility</p:attrName>
                                        </p:attrNameLst>
                                      </p:cBhvr>
                                      <p:to>
                                        <p:strVal val="visible"/>
                                      </p:to>
                                    </p:set>
                                    <p:anim calcmode="lin" valueType="num">
                                      <p:cBhvr additive="base">
                                        <p:cTn id="25" dur="500" fill="hold"/>
                                        <p:tgtEl>
                                          <p:spTgt spid="706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065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autoUpdateAnimBg="0"/>
      <p:bldP spid="70659"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Selecting Lateral Pipe Sizes Contd.</a:t>
            </a:r>
          </a:p>
        </p:txBody>
      </p:sp>
      <p:sp>
        <p:nvSpPr>
          <p:cNvPr id="71683" name="Rectangle 3"/>
          <p:cNvSpPr>
            <a:spLocks noGrp="1" noChangeArrowheads="1"/>
          </p:cNvSpPr>
          <p:nvPr>
            <p:ph type="body" idx="1"/>
          </p:nvPr>
        </p:nvSpPr>
        <p:spPr/>
        <p:txBody>
          <a:bodyPr/>
          <a:lstStyle/>
          <a:p>
            <a:r>
              <a:rPr lang="en-US" sz="2800"/>
              <a:t>Lateral Pipe Size can be determined as follows:</a:t>
            </a:r>
          </a:p>
          <a:p>
            <a:r>
              <a:rPr lang="en-US" sz="2800"/>
              <a:t>Calculate 20% of Sprinkler Operating Pressure (Pa)</a:t>
            </a:r>
          </a:p>
          <a:p>
            <a:r>
              <a:rPr lang="en-US" sz="2800"/>
              <a:t>Divide Value by F for the number of Sprinklers to obtain Allowable Pressure Loss (P</a:t>
            </a:r>
            <a:r>
              <a:rPr lang="en-US" sz="2800" baseline="-25000"/>
              <a:t>f</a:t>
            </a:r>
            <a:r>
              <a:rPr lang="en-US" sz="2800"/>
              <a:t>)</a:t>
            </a:r>
          </a:p>
          <a:p>
            <a:r>
              <a:rPr lang="en-US" sz="2800"/>
              <a:t>Use Normal Pipeline Head Loss Charts of Friction Formulae with Calculated P</a:t>
            </a:r>
            <a:r>
              <a:rPr lang="en-US" sz="2800" baseline="-25000"/>
              <a:t>f</a:t>
            </a:r>
            <a:r>
              <a:rPr lang="en-US" sz="2800"/>
              <a:t> and Q</a:t>
            </a:r>
            <a:r>
              <a:rPr lang="en-US" sz="2800" baseline="-25000"/>
              <a:t>L</a:t>
            </a:r>
            <a:r>
              <a:rPr lang="en-US" sz="2800"/>
              <a:t> to determine Pipe Diameter, D.</a:t>
            </a:r>
          </a:p>
        </p:txBody>
      </p:sp>
    </p:spTree>
    <p:extLst>
      <p:ext uri="{BB962C8B-B14F-4D97-AF65-F5344CB8AC3E}">
        <p14:creationId xmlns:p14="http://schemas.microsoft.com/office/powerpoint/2010/main" val="915391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additive="base">
                                        <p:cTn id="7" dur="500" fill="hold"/>
                                        <p:tgtEl>
                                          <p:spTgt spid="71682"/>
                                        </p:tgtEl>
                                        <p:attrNameLst>
                                          <p:attrName>ppt_x</p:attrName>
                                        </p:attrNameLst>
                                      </p:cBhvr>
                                      <p:tavLst>
                                        <p:tav tm="0">
                                          <p:val>
                                            <p:strVal val="0-#ppt_w/2"/>
                                          </p:val>
                                        </p:tav>
                                        <p:tav tm="100000">
                                          <p:val>
                                            <p:strVal val="#ppt_x"/>
                                          </p:val>
                                        </p:tav>
                                      </p:tavLst>
                                    </p:anim>
                                    <p:anim calcmode="lin" valueType="num">
                                      <p:cBhvr additive="base">
                                        <p:cTn id="8" dur="500" fill="hold"/>
                                        <p:tgtEl>
                                          <p:spTgt spid="716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683">
                                            <p:txEl>
                                              <p:pRg st="0" end="0"/>
                                            </p:txEl>
                                          </p:spTgt>
                                        </p:tgtEl>
                                        <p:attrNameLst>
                                          <p:attrName>style.visibility</p:attrName>
                                        </p:attrNameLst>
                                      </p:cBhvr>
                                      <p:to>
                                        <p:strVal val="visible"/>
                                      </p:to>
                                    </p:set>
                                    <p:anim calcmode="lin" valueType="num">
                                      <p:cBhvr additive="base">
                                        <p:cTn id="13" dur="500" fill="hold"/>
                                        <p:tgtEl>
                                          <p:spTgt spid="716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6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683">
                                            <p:txEl>
                                              <p:pRg st="1" end="1"/>
                                            </p:txEl>
                                          </p:spTgt>
                                        </p:tgtEl>
                                        <p:attrNameLst>
                                          <p:attrName>style.visibility</p:attrName>
                                        </p:attrNameLst>
                                      </p:cBhvr>
                                      <p:to>
                                        <p:strVal val="visible"/>
                                      </p:to>
                                    </p:set>
                                    <p:anim calcmode="lin" valueType="num">
                                      <p:cBhvr additive="base">
                                        <p:cTn id="19" dur="500" fill="hold"/>
                                        <p:tgtEl>
                                          <p:spTgt spid="7168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68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683">
                                            <p:txEl>
                                              <p:pRg st="2" end="2"/>
                                            </p:txEl>
                                          </p:spTgt>
                                        </p:tgtEl>
                                        <p:attrNameLst>
                                          <p:attrName>style.visibility</p:attrName>
                                        </p:attrNameLst>
                                      </p:cBhvr>
                                      <p:to>
                                        <p:strVal val="visible"/>
                                      </p:to>
                                    </p:set>
                                    <p:anim calcmode="lin" valueType="num">
                                      <p:cBhvr additive="base">
                                        <p:cTn id="25" dur="500" fill="hold"/>
                                        <p:tgtEl>
                                          <p:spTgt spid="7168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6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683">
                                            <p:txEl>
                                              <p:pRg st="3" end="3"/>
                                            </p:txEl>
                                          </p:spTgt>
                                        </p:tgtEl>
                                        <p:attrNameLst>
                                          <p:attrName>style.visibility</p:attrName>
                                        </p:attrNameLst>
                                      </p:cBhvr>
                                      <p:to>
                                        <p:strVal val="visible"/>
                                      </p:to>
                                    </p:set>
                                    <p:anim calcmode="lin" valueType="num">
                                      <p:cBhvr additive="base">
                                        <p:cTn id="31" dur="500" fill="hold"/>
                                        <p:tgtEl>
                                          <p:spTgt spid="7168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168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autoUpdateAnimBg="0"/>
      <p:bldP spid="71683"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t>Changes in Ground Elevation</a:t>
            </a:r>
          </a:p>
        </p:txBody>
      </p:sp>
      <p:sp>
        <p:nvSpPr>
          <p:cNvPr id="72707" name="Rectangle 3"/>
          <p:cNvSpPr>
            <a:spLocks noGrp="1" noChangeArrowheads="1"/>
          </p:cNvSpPr>
          <p:nvPr>
            <p:ph type="body" idx="1"/>
          </p:nvPr>
        </p:nvSpPr>
        <p:spPr>
          <a:xfrm>
            <a:off x="685800" y="1981200"/>
            <a:ext cx="7772400" cy="4876800"/>
          </a:xfrm>
        </p:spPr>
        <p:txBody>
          <a:bodyPr/>
          <a:lstStyle/>
          <a:p>
            <a:r>
              <a:rPr lang="en-US"/>
              <a:t>Allowance must be made for Pressure changes along the Lateral when it is uphill, downhill or over undulating land.</a:t>
            </a:r>
          </a:p>
          <a:p>
            <a:r>
              <a:rPr lang="en-US"/>
              <a:t>  If Pe</a:t>
            </a:r>
            <a:r>
              <a:rPr lang="en-US" baseline="-25000"/>
              <a:t>1</a:t>
            </a:r>
            <a:r>
              <a:rPr lang="en-US"/>
              <a:t> is the Pressure Difference Due to Elevation changes:</a:t>
            </a:r>
          </a:p>
        </p:txBody>
      </p:sp>
      <p:sp>
        <p:nvSpPr>
          <p:cNvPr id="72714" name="Rectangle 10"/>
          <p:cNvSpPr>
            <a:spLocks noChangeArrowheads="1"/>
          </p:cNvSpPr>
          <p:nvPr/>
        </p:nvSpPr>
        <p:spPr bwMode="auto">
          <a:xfrm>
            <a:off x="0" y="2662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aphicFrame>
        <p:nvGraphicFramePr>
          <p:cNvPr id="72713" name="Object 9"/>
          <p:cNvGraphicFramePr>
            <a:graphicFrameLocks noChangeAspect="1"/>
          </p:cNvGraphicFramePr>
          <p:nvPr/>
        </p:nvGraphicFramePr>
        <p:xfrm>
          <a:off x="1371600" y="4724400"/>
          <a:ext cx="5429250" cy="2300288"/>
        </p:xfrm>
        <a:graphic>
          <a:graphicData uri="http://schemas.openxmlformats.org/presentationml/2006/ole">
            <mc:AlternateContent xmlns:mc="http://schemas.openxmlformats.org/markup-compatibility/2006">
              <mc:Choice xmlns:v="urn:schemas-microsoft-com:vml" Requires="v">
                <p:oleObj spid="_x0000_s2052" r:id="rId4" imgW="3619500" imgH="1536700" progId="Equation.3">
                  <p:embed/>
                </p:oleObj>
              </mc:Choice>
              <mc:Fallback>
                <p:oleObj r:id="rId4" imgW="3619500" imgH="1536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724400"/>
                        <a:ext cx="5429250" cy="2300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12" name="Object 8"/>
          <p:cNvGraphicFramePr>
            <a:graphicFrameLocks noChangeAspect="1"/>
          </p:cNvGraphicFramePr>
          <p:nvPr/>
        </p:nvGraphicFramePr>
        <p:xfrm>
          <a:off x="0" y="2662238"/>
          <a:ext cx="114300" cy="219075"/>
        </p:xfrm>
        <a:graphic>
          <a:graphicData uri="http://schemas.openxmlformats.org/presentationml/2006/ole">
            <mc:AlternateContent xmlns:mc="http://schemas.openxmlformats.org/markup-compatibility/2006">
              <mc:Choice xmlns:v="urn:schemas-microsoft-com:vml" Requires="v">
                <p:oleObj spid="_x0000_s2053" r:id="rId6" imgW="114151" imgH="215619" progId="Equation.3">
                  <p:embed/>
                </p:oleObj>
              </mc:Choice>
              <mc:Fallback>
                <p:oleObj r:id="rId6" imgW="114151" imgH="21561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662238"/>
                        <a:ext cx="114300"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15" name="Rectangle 11"/>
          <p:cNvSpPr>
            <a:spLocks noChangeArrowheads="1"/>
          </p:cNvSpPr>
          <p:nvPr/>
        </p:nvSpPr>
        <p:spPr bwMode="auto">
          <a:xfrm>
            <a:off x="0" y="2662238"/>
            <a:ext cx="91440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200">
                <a:cs typeface="Times New Roman" panose="02020603050405020304" pitchFamily="18" charset="0"/>
              </a:rPr>
              <a:t/>
            </a:r>
            <a:br>
              <a:rPr lang="en-US" sz="1200">
                <a:cs typeface="Times New Roman" panose="02020603050405020304" pitchFamily="18" charset="0"/>
              </a:rPr>
            </a:br>
            <a:endParaRPr lang="en-US"/>
          </a:p>
        </p:txBody>
      </p:sp>
    </p:spTree>
    <p:extLst>
      <p:ext uri="{BB962C8B-B14F-4D97-AF65-F5344CB8AC3E}">
        <p14:creationId xmlns:p14="http://schemas.microsoft.com/office/powerpoint/2010/main" val="496093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 calcmode="lin" valueType="num">
                                      <p:cBhvr additive="base">
                                        <p:cTn id="7" dur="500" fill="hold"/>
                                        <p:tgtEl>
                                          <p:spTgt spid="72706"/>
                                        </p:tgtEl>
                                        <p:attrNameLst>
                                          <p:attrName>ppt_x</p:attrName>
                                        </p:attrNameLst>
                                      </p:cBhvr>
                                      <p:tavLst>
                                        <p:tav tm="0">
                                          <p:val>
                                            <p:strVal val="0-#ppt_w/2"/>
                                          </p:val>
                                        </p:tav>
                                        <p:tav tm="100000">
                                          <p:val>
                                            <p:strVal val="#ppt_x"/>
                                          </p:val>
                                        </p:tav>
                                      </p:tavLst>
                                    </p:anim>
                                    <p:anim calcmode="lin" valueType="num">
                                      <p:cBhvr additive="base">
                                        <p:cTn id="8" dur="500" fill="hold"/>
                                        <p:tgtEl>
                                          <p:spTgt spid="727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2707">
                                            <p:txEl>
                                              <p:pRg st="0" end="0"/>
                                            </p:txEl>
                                          </p:spTgt>
                                        </p:tgtEl>
                                        <p:attrNameLst>
                                          <p:attrName>style.visibility</p:attrName>
                                        </p:attrNameLst>
                                      </p:cBhvr>
                                      <p:to>
                                        <p:strVal val="visible"/>
                                      </p:to>
                                    </p:set>
                                    <p:anim calcmode="lin" valueType="num">
                                      <p:cBhvr additive="base">
                                        <p:cTn id="13" dur="500" fill="hold"/>
                                        <p:tgtEl>
                                          <p:spTgt spid="7270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27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2707">
                                            <p:txEl>
                                              <p:pRg st="1" end="1"/>
                                            </p:txEl>
                                          </p:spTgt>
                                        </p:tgtEl>
                                        <p:attrNameLst>
                                          <p:attrName>style.visibility</p:attrName>
                                        </p:attrNameLst>
                                      </p:cBhvr>
                                      <p:to>
                                        <p:strVal val="visible"/>
                                      </p:to>
                                    </p:set>
                                    <p:anim calcmode="lin" valueType="num">
                                      <p:cBhvr additive="base">
                                        <p:cTn id="19" dur="500" fill="hold"/>
                                        <p:tgtEl>
                                          <p:spTgt spid="7270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27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autoUpdateAnimBg="0"/>
      <p:bldP spid="72707"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Pressure at Head of Lateral</a:t>
            </a:r>
          </a:p>
        </p:txBody>
      </p:sp>
      <p:sp>
        <p:nvSpPr>
          <p:cNvPr id="73731" name="Rectangle 3"/>
          <p:cNvSpPr>
            <a:spLocks noGrp="1" noChangeArrowheads="1"/>
          </p:cNvSpPr>
          <p:nvPr>
            <p:ph type="body" idx="1"/>
          </p:nvPr>
        </p:nvSpPr>
        <p:spPr/>
        <p:txBody>
          <a:bodyPr/>
          <a:lstStyle/>
          <a:p>
            <a:pPr>
              <a:lnSpc>
                <a:spcPct val="90000"/>
              </a:lnSpc>
            </a:pPr>
            <a:r>
              <a:rPr lang="en-US" sz="2800"/>
              <a:t>The Pressure requirements (P</a:t>
            </a:r>
            <a:r>
              <a:rPr lang="en-US" sz="2800" baseline="-25000"/>
              <a:t>L</a:t>
            </a:r>
            <a:r>
              <a:rPr lang="en-US" sz="2800"/>
              <a:t>)where the Lateral joins the Mainline or Submain  are determined as follows:</a:t>
            </a:r>
          </a:p>
          <a:p>
            <a:pPr>
              <a:lnSpc>
                <a:spcPct val="90000"/>
              </a:lnSpc>
            </a:pPr>
            <a:r>
              <a:rPr lang="en-US" sz="2800"/>
              <a:t>P</a:t>
            </a:r>
            <a:r>
              <a:rPr lang="en-US" sz="2800" baseline="-25000"/>
              <a:t>L</a:t>
            </a:r>
            <a:r>
              <a:rPr lang="en-US" sz="2800"/>
              <a:t>  =  Pa  +  0.75 P</a:t>
            </a:r>
            <a:r>
              <a:rPr lang="en-US" sz="2800" baseline="-25000"/>
              <a:t>f</a:t>
            </a:r>
            <a:r>
              <a:rPr lang="en-US" sz="2800"/>
              <a:t>  +  Pr      For laterals laid on Flat land</a:t>
            </a:r>
          </a:p>
          <a:p>
            <a:pPr>
              <a:lnSpc>
                <a:spcPct val="90000"/>
              </a:lnSpc>
            </a:pPr>
            <a:r>
              <a:rPr lang="en-US" sz="2800"/>
              <a:t>P</a:t>
            </a:r>
            <a:r>
              <a:rPr lang="en-US" sz="2800" baseline="-25000"/>
              <a:t>L </a:t>
            </a:r>
            <a:r>
              <a:rPr lang="en-US" sz="2800"/>
              <a:t> =  Pa  + 0.75 (P</a:t>
            </a:r>
            <a:r>
              <a:rPr lang="en-US" sz="2800" baseline="-25000"/>
              <a:t>f </a:t>
            </a:r>
            <a:r>
              <a:rPr lang="en-US" sz="2800"/>
              <a:t>    Pe)  + Pr     For Laterals on gradient.</a:t>
            </a:r>
          </a:p>
          <a:p>
            <a:pPr>
              <a:lnSpc>
                <a:spcPct val="90000"/>
              </a:lnSpc>
            </a:pPr>
            <a:r>
              <a:rPr lang="en-US" sz="2800"/>
              <a:t>The factor 0.75 is to provide for average operating pressure (Pa) at the centre of the Lateral rather than at the distal end.  Pr is the height of the riser.</a:t>
            </a:r>
          </a:p>
        </p:txBody>
      </p:sp>
      <p:graphicFrame>
        <p:nvGraphicFramePr>
          <p:cNvPr id="73732" name="Object 4"/>
          <p:cNvGraphicFramePr>
            <a:graphicFrameLocks noChangeAspect="1"/>
          </p:cNvGraphicFramePr>
          <p:nvPr/>
        </p:nvGraphicFramePr>
        <p:xfrm>
          <a:off x="3962400" y="4191000"/>
          <a:ext cx="279400" cy="304800"/>
        </p:xfrm>
        <a:graphic>
          <a:graphicData uri="http://schemas.openxmlformats.org/presentationml/2006/ole">
            <mc:AlternateContent xmlns:mc="http://schemas.openxmlformats.org/markup-compatibility/2006">
              <mc:Choice xmlns:v="urn:schemas-microsoft-com:vml" Requires="v">
                <p:oleObj spid="_x0000_s3075" name="Equation" r:id="rId4" imgW="139680" imgH="152280" progId="Equation.3">
                  <p:embed/>
                </p:oleObj>
              </mc:Choice>
              <mc:Fallback>
                <p:oleObj name="Equation" r:id="rId4" imgW="139680" imgH="1522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191000"/>
                        <a:ext cx="2794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973847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additive="base">
                                        <p:cTn id="7" dur="500" fill="hold"/>
                                        <p:tgtEl>
                                          <p:spTgt spid="73730"/>
                                        </p:tgtEl>
                                        <p:attrNameLst>
                                          <p:attrName>ppt_x</p:attrName>
                                        </p:attrNameLst>
                                      </p:cBhvr>
                                      <p:tavLst>
                                        <p:tav tm="0">
                                          <p:val>
                                            <p:strVal val="0-#ppt_w/2"/>
                                          </p:val>
                                        </p:tav>
                                        <p:tav tm="100000">
                                          <p:val>
                                            <p:strVal val="#ppt_x"/>
                                          </p:val>
                                        </p:tav>
                                      </p:tavLst>
                                    </p:anim>
                                    <p:anim calcmode="lin" valueType="num">
                                      <p:cBhvr additive="base">
                                        <p:cTn id="8" dur="500" fill="hold"/>
                                        <p:tgtEl>
                                          <p:spTgt spid="7373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731">
                                            <p:txEl>
                                              <p:pRg st="0" end="0"/>
                                            </p:txEl>
                                          </p:spTgt>
                                        </p:tgtEl>
                                        <p:attrNameLst>
                                          <p:attrName>style.visibility</p:attrName>
                                        </p:attrNameLst>
                                      </p:cBhvr>
                                      <p:to>
                                        <p:strVal val="visible"/>
                                      </p:to>
                                    </p:set>
                                    <p:anim calcmode="lin" valueType="num">
                                      <p:cBhvr additive="base">
                                        <p:cTn id="13" dur="500" fill="hold"/>
                                        <p:tgtEl>
                                          <p:spTgt spid="7373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373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3731">
                                            <p:txEl>
                                              <p:pRg st="1" end="1"/>
                                            </p:txEl>
                                          </p:spTgt>
                                        </p:tgtEl>
                                        <p:attrNameLst>
                                          <p:attrName>style.visibility</p:attrName>
                                        </p:attrNameLst>
                                      </p:cBhvr>
                                      <p:to>
                                        <p:strVal val="visible"/>
                                      </p:to>
                                    </p:set>
                                    <p:anim calcmode="lin" valueType="num">
                                      <p:cBhvr additive="base">
                                        <p:cTn id="19" dur="500" fill="hold"/>
                                        <p:tgtEl>
                                          <p:spTgt spid="7373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373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3731">
                                            <p:txEl>
                                              <p:pRg st="2" end="2"/>
                                            </p:txEl>
                                          </p:spTgt>
                                        </p:tgtEl>
                                        <p:attrNameLst>
                                          <p:attrName>style.visibility</p:attrName>
                                        </p:attrNameLst>
                                      </p:cBhvr>
                                      <p:to>
                                        <p:strVal val="visible"/>
                                      </p:to>
                                    </p:set>
                                    <p:anim calcmode="lin" valueType="num">
                                      <p:cBhvr additive="base">
                                        <p:cTn id="25" dur="500" fill="hold"/>
                                        <p:tgtEl>
                                          <p:spTgt spid="7373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373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3731">
                                            <p:txEl>
                                              <p:pRg st="3" end="3"/>
                                            </p:txEl>
                                          </p:spTgt>
                                        </p:tgtEl>
                                        <p:attrNameLst>
                                          <p:attrName>style.visibility</p:attrName>
                                        </p:attrNameLst>
                                      </p:cBhvr>
                                      <p:to>
                                        <p:strVal val="visible"/>
                                      </p:to>
                                    </p:set>
                                    <p:anim calcmode="lin" valueType="num">
                                      <p:cBhvr additive="base">
                                        <p:cTn id="31" dur="500" fill="hold"/>
                                        <p:tgtEl>
                                          <p:spTgt spid="7373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373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autoUpdateAnimBg="0"/>
      <p:bldP spid="73731"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3200"/>
              <a:t>Diagram of Pressure at Head of Lateral</a:t>
            </a:r>
          </a:p>
        </p:txBody>
      </p:sp>
      <p:pic>
        <p:nvPicPr>
          <p:cNvPr id="74756"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76327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212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Selecting Pipe Sizes of Submains and MainLines</a:t>
            </a:r>
          </a:p>
        </p:txBody>
      </p:sp>
      <p:sp>
        <p:nvSpPr>
          <p:cNvPr id="75779" name="Rectangle 3"/>
          <p:cNvSpPr>
            <a:spLocks noGrp="1" noChangeArrowheads="1"/>
          </p:cNvSpPr>
          <p:nvPr>
            <p:ph type="body" idx="1"/>
          </p:nvPr>
        </p:nvSpPr>
        <p:spPr/>
        <p:txBody>
          <a:bodyPr/>
          <a:lstStyle/>
          <a:p>
            <a:r>
              <a:rPr lang="en-US" sz="2800"/>
              <a:t>As a general rule, for pumped systems, the Maximum Pressure Loss in both Mainlines and Submains should not exceed 30% of the total pumping head required.  </a:t>
            </a:r>
          </a:p>
          <a:p>
            <a:r>
              <a:rPr lang="en-US" sz="2800"/>
              <a:t>This is reasonable starting point for the preliminary design.  </a:t>
            </a:r>
          </a:p>
          <a:p>
            <a:r>
              <a:rPr lang="en-US" sz="2800"/>
              <a:t>Allowance should be made for pressure changes in the mainline and submain when they are uphill, downhill or undulating.</a:t>
            </a:r>
          </a:p>
        </p:txBody>
      </p:sp>
    </p:spTree>
    <p:extLst>
      <p:ext uri="{BB962C8B-B14F-4D97-AF65-F5344CB8AC3E}">
        <p14:creationId xmlns:p14="http://schemas.microsoft.com/office/powerpoint/2010/main" val="2076472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0-#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779">
                                            <p:txEl>
                                              <p:pRg st="0" end="0"/>
                                            </p:txEl>
                                          </p:spTgt>
                                        </p:tgtEl>
                                        <p:attrNameLst>
                                          <p:attrName>style.visibility</p:attrName>
                                        </p:attrNameLst>
                                      </p:cBhvr>
                                      <p:to>
                                        <p:strVal val="visible"/>
                                      </p:to>
                                    </p:set>
                                    <p:anim calcmode="lin" valueType="num">
                                      <p:cBhvr additive="base">
                                        <p:cTn id="13" dur="500" fill="hold"/>
                                        <p:tgtEl>
                                          <p:spTgt spid="757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577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5779">
                                            <p:txEl>
                                              <p:pRg st="1" end="1"/>
                                            </p:txEl>
                                          </p:spTgt>
                                        </p:tgtEl>
                                        <p:attrNameLst>
                                          <p:attrName>style.visibility</p:attrName>
                                        </p:attrNameLst>
                                      </p:cBhvr>
                                      <p:to>
                                        <p:strVal val="visible"/>
                                      </p:to>
                                    </p:set>
                                    <p:anim calcmode="lin" valueType="num">
                                      <p:cBhvr additive="base">
                                        <p:cTn id="19" dur="500" fill="hold"/>
                                        <p:tgtEl>
                                          <p:spTgt spid="757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577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5779">
                                            <p:txEl>
                                              <p:pRg st="2" end="2"/>
                                            </p:txEl>
                                          </p:spTgt>
                                        </p:tgtEl>
                                        <p:attrNameLst>
                                          <p:attrName>style.visibility</p:attrName>
                                        </p:attrNameLst>
                                      </p:cBhvr>
                                      <p:to>
                                        <p:strVal val="visible"/>
                                      </p:to>
                                    </p:set>
                                    <p:anim calcmode="lin" valueType="num">
                                      <p:cBhvr additive="base">
                                        <p:cTn id="25" dur="500" fill="hold"/>
                                        <p:tgtEl>
                                          <p:spTgt spid="757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577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autoUpdateAnimBg="0"/>
      <p:bldP spid="75779"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Pumping Requirements</a:t>
            </a:r>
          </a:p>
        </p:txBody>
      </p:sp>
      <p:sp>
        <p:nvSpPr>
          <p:cNvPr id="77827" name="Rectangle 3"/>
          <p:cNvSpPr>
            <a:spLocks noGrp="1" noChangeArrowheads="1"/>
          </p:cNvSpPr>
          <p:nvPr>
            <p:ph type="body" idx="1"/>
          </p:nvPr>
        </p:nvSpPr>
        <p:spPr/>
        <p:txBody>
          <a:bodyPr/>
          <a:lstStyle/>
          <a:p>
            <a:r>
              <a:rPr lang="en-US"/>
              <a:t>Maximum Discharge (Qp)  =  qs  N  Where:</a:t>
            </a:r>
          </a:p>
          <a:p>
            <a:r>
              <a:rPr lang="en-US"/>
              <a:t>qs is the Sprinkler Discharge and </a:t>
            </a:r>
          </a:p>
          <a:p>
            <a:r>
              <a:rPr lang="en-US" sz="2800"/>
              <a:t>N is the total number of Sprinklers operating at one time during irrigation cycle.</a:t>
            </a:r>
          </a:p>
          <a:p>
            <a:r>
              <a:rPr lang="en-US" sz="2800"/>
              <a:t>The Maximum Pressure to operate the system (Total Dynamic Head, Pp) is given as shown in Example.</a:t>
            </a:r>
          </a:p>
          <a:p>
            <a:pPr>
              <a:buFont typeface="Wingdings" panose="05000000000000000000" pitchFamily="2" charset="2"/>
              <a:buNone/>
            </a:pPr>
            <a:endParaRPr lang="en-US" sz="2800"/>
          </a:p>
        </p:txBody>
      </p:sp>
    </p:spTree>
    <p:extLst>
      <p:ext uri="{BB962C8B-B14F-4D97-AF65-F5344CB8AC3E}">
        <p14:creationId xmlns:p14="http://schemas.microsoft.com/office/powerpoint/2010/main" val="16308723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z="4000" b="1">
                <a:cs typeface="Arial" panose="020B0604020202020204" pitchFamily="34" charset="0"/>
              </a:rPr>
              <a:t>3.4  DRIP OR TRICKLE IRRIGATION</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78851"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3.4.1  Introduction: </a:t>
            </a:r>
            <a:r>
              <a:rPr lang="en-US" sz="2400">
                <a:latin typeface="Arial" panose="020B0604020202020204" pitchFamily="34" charset="0"/>
                <a:cs typeface="Arial" panose="020B0604020202020204" pitchFamily="34" charset="0"/>
              </a:rPr>
              <a:t> In this irrigation system:</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i)  Water is applied directly to the crop  ie. entire field is not wetted.</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ii)  Water is conserved </a:t>
            </a:r>
          </a:p>
          <a:p>
            <a:pPr algn="just">
              <a:lnSpc>
                <a:spcPct val="90000"/>
              </a:lnSpc>
            </a:pPr>
            <a:r>
              <a:rPr lang="en-US" sz="2400">
                <a:latin typeface="Arial" panose="020B0604020202020204" pitchFamily="34" charset="0"/>
                <a:cs typeface="Arial" panose="020B0604020202020204" pitchFamily="34" charset="0"/>
              </a:rPr>
              <a:t>(iii)   Weeds are controlled because only the places getting water can grow weeds. </a:t>
            </a:r>
          </a:p>
          <a:p>
            <a:pPr algn="just">
              <a:lnSpc>
                <a:spcPct val="90000"/>
              </a:lnSpc>
            </a:pPr>
            <a:r>
              <a:rPr lang="en-US" sz="2400">
                <a:latin typeface="Arial" panose="020B0604020202020204" pitchFamily="34" charset="0"/>
                <a:cs typeface="Arial" panose="020B0604020202020204" pitchFamily="34" charset="0"/>
              </a:rPr>
              <a:t>(iv)  There is a low pressure system.   </a:t>
            </a:r>
          </a:p>
          <a:p>
            <a:pPr algn="just">
              <a:lnSpc>
                <a:spcPct val="90000"/>
              </a:lnSpc>
            </a:pPr>
            <a:r>
              <a:rPr lang="en-US" sz="2400">
                <a:latin typeface="Arial" panose="020B0604020202020204" pitchFamily="34" charset="0"/>
                <a:cs typeface="Arial" panose="020B0604020202020204" pitchFamily="34" charset="0"/>
              </a:rPr>
              <a:t>(v) There is a slow rate of water application somewhat matching the consumptive use.  Application rate can be as low as 1 - 12 l/hr.   </a:t>
            </a:r>
          </a:p>
          <a:p>
            <a:pPr algn="just">
              <a:lnSpc>
                <a:spcPct val="90000"/>
              </a:lnSpc>
            </a:pPr>
            <a:r>
              <a:rPr lang="en-US" sz="2400">
                <a:latin typeface="Arial" panose="020B0604020202020204" pitchFamily="34" charset="0"/>
                <a:cs typeface="Arial" panose="020B0604020202020204" pitchFamily="34" charset="0"/>
              </a:rPr>
              <a:t>(vi)  There is reduced evaporation, only potential transpiration is considered.   </a:t>
            </a:r>
          </a:p>
          <a:p>
            <a:pPr algn="just">
              <a:lnSpc>
                <a:spcPct val="90000"/>
              </a:lnSpc>
            </a:pPr>
            <a:r>
              <a:rPr lang="en-US" sz="2400">
                <a:latin typeface="Arial" panose="020B0604020202020204" pitchFamily="34" charset="0"/>
                <a:cs typeface="Arial" panose="020B0604020202020204" pitchFamily="34" charset="0"/>
              </a:rPr>
              <a:t>vii)  There is no need for a drainage system.</a:t>
            </a:r>
            <a:endParaRPr lang="en-US" sz="2400">
              <a:latin typeface="New York" charset="0"/>
              <a:cs typeface="Times New Roman" panose="02020603050405020304" pitchFamily="18" charset="0"/>
            </a:endParaRPr>
          </a:p>
          <a:p>
            <a:pPr>
              <a:lnSpc>
                <a:spcPct val="90000"/>
              </a:lnSpc>
            </a:pPr>
            <a:endParaRPr lang="en-US" sz="2400"/>
          </a:p>
        </p:txBody>
      </p:sp>
    </p:spTree>
    <p:extLst>
      <p:ext uri="{BB962C8B-B14F-4D97-AF65-F5344CB8AC3E}">
        <p14:creationId xmlns:p14="http://schemas.microsoft.com/office/powerpoint/2010/main" val="1236356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additive="base">
                                        <p:cTn id="7" dur="500" fill="hold"/>
                                        <p:tgtEl>
                                          <p:spTgt spid="78850"/>
                                        </p:tgtEl>
                                        <p:attrNameLst>
                                          <p:attrName>ppt_x</p:attrName>
                                        </p:attrNameLst>
                                      </p:cBhvr>
                                      <p:tavLst>
                                        <p:tav tm="0">
                                          <p:val>
                                            <p:strVal val="0-#ppt_w/2"/>
                                          </p:val>
                                        </p:tav>
                                        <p:tav tm="100000">
                                          <p:val>
                                            <p:strVal val="#ppt_x"/>
                                          </p:val>
                                        </p:tav>
                                      </p:tavLst>
                                    </p:anim>
                                    <p:anim calcmode="lin" valueType="num">
                                      <p:cBhvr additive="base">
                                        <p:cTn id="8" dur="500" fill="hold"/>
                                        <p:tgtEl>
                                          <p:spTgt spid="788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851">
                                            <p:txEl>
                                              <p:pRg st="0" end="0"/>
                                            </p:txEl>
                                          </p:spTgt>
                                        </p:tgtEl>
                                        <p:attrNameLst>
                                          <p:attrName>style.visibility</p:attrName>
                                        </p:attrNameLst>
                                      </p:cBhvr>
                                      <p:to>
                                        <p:strVal val="visible"/>
                                      </p:to>
                                    </p:set>
                                    <p:anim calcmode="lin" valueType="num">
                                      <p:cBhvr additive="base">
                                        <p:cTn id="13" dur="500" fill="hold"/>
                                        <p:tgtEl>
                                          <p:spTgt spid="788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88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8851">
                                            <p:txEl>
                                              <p:pRg st="1" end="1"/>
                                            </p:txEl>
                                          </p:spTgt>
                                        </p:tgtEl>
                                        <p:attrNameLst>
                                          <p:attrName>style.visibility</p:attrName>
                                        </p:attrNameLst>
                                      </p:cBhvr>
                                      <p:to>
                                        <p:strVal val="visible"/>
                                      </p:to>
                                    </p:set>
                                    <p:anim calcmode="lin" valueType="num">
                                      <p:cBhvr additive="base">
                                        <p:cTn id="19" dur="500" fill="hold"/>
                                        <p:tgtEl>
                                          <p:spTgt spid="788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88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8851">
                                            <p:txEl>
                                              <p:pRg st="2" end="2"/>
                                            </p:txEl>
                                          </p:spTgt>
                                        </p:tgtEl>
                                        <p:attrNameLst>
                                          <p:attrName>style.visibility</p:attrName>
                                        </p:attrNameLst>
                                      </p:cBhvr>
                                      <p:to>
                                        <p:strVal val="visible"/>
                                      </p:to>
                                    </p:set>
                                    <p:anim calcmode="lin" valueType="num">
                                      <p:cBhvr additive="base">
                                        <p:cTn id="25" dur="500" fill="hold"/>
                                        <p:tgtEl>
                                          <p:spTgt spid="788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88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8851">
                                            <p:txEl>
                                              <p:pRg st="3" end="3"/>
                                            </p:txEl>
                                          </p:spTgt>
                                        </p:tgtEl>
                                        <p:attrNameLst>
                                          <p:attrName>style.visibility</p:attrName>
                                        </p:attrNameLst>
                                      </p:cBhvr>
                                      <p:to>
                                        <p:strVal val="visible"/>
                                      </p:to>
                                    </p:set>
                                    <p:anim calcmode="lin" valueType="num">
                                      <p:cBhvr additive="base">
                                        <p:cTn id="31" dur="500" fill="hold"/>
                                        <p:tgtEl>
                                          <p:spTgt spid="7885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885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8851">
                                            <p:txEl>
                                              <p:pRg st="4" end="4"/>
                                            </p:txEl>
                                          </p:spTgt>
                                        </p:tgtEl>
                                        <p:attrNameLst>
                                          <p:attrName>style.visibility</p:attrName>
                                        </p:attrNameLst>
                                      </p:cBhvr>
                                      <p:to>
                                        <p:strVal val="visible"/>
                                      </p:to>
                                    </p:set>
                                    <p:anim calcmode="lin" valueType="num">
                                      <p:cBhvr additive="base">
                                        <p:cTn id="37" dur="500" fill="hold"/>
                                        <p:tgtEl>
                                          <p:spTgt spid="7885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88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8851">
                                            <p:txEl>
                                              <p:pRg st="5" end="5"/>
                                            </p:txEl>
                                          </p:spTgt>
                                        </p:tgtEl>
                                        <p:attrNameLst>
                                          <p:attrName>style.visibility</p:attrName>
                                        </p:attrNameLst>
                                      </p:cBhvr>
                                      <p:to>
                                        <p:strVal val="visible"/>
                                      </p:to>
                                    </p:set>
                                    <p:anim calcmode="lin" valueType="num">
                                      <p:cBhvr additive="base">
                                        <p:cTn id="43" dur="500" fill="hold"/>
                                        <p:tgtEl>
                                          <p:spTgt spid="7885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8851">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8851">
                                            <p:txEl>
                                              <p:pRg st="6" end="6"/>
                                            </p:txEl>
                                          </p:spTgt>
                                        </p:tgtEl>
                                        <p:attrNameLst>
                                          <p:attrName>style.visibility</p:attrName>
                                        </p:attrNameLst>
                                      </p:cBhvr>
                                      <p:to>
                                        <p:strVal val="visible"/>
                                      </p:to>
                                    </p:set>
                                    <p:anim calcmode="lin" valueType="num">
                                      <p:cBhvr additive="base">
                                        <p:cTn id="49" dur="500" fill="hold"/>
                                        <p:tgtEl>
                                          <p:spTgt spid="7885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8851">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8851">
                                            <p:txEl>
                                              <p:pRg st="7" end="7"/>
                                            </p:txEl>
                                          </p:spTgt>
                                        </p:tgtEl>
                                        <p:attrNameLst>
                                          <p:attrName>style.visibility</p:attrName>
                                        </p:attrNameLst>
                                      </p:cBhvr>
                                      <p:to>
                                        <p:strVal val="visible"/>
                                      </p:to>
                                    </p:set>
                                    <p:anim calcmode="lin" valueType="num">
                                      <p:cBhvr additive="base">
                                        <p:cTn id="55" dur="500" fill="hold"/>
                                        <p:tgtEl>
                                          <p:spTgt spid="78851">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8851">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utoUpdateAnimBg="0"/>
      <p:bldP spid="78851"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Components of a Drip Irrigation System</a:t>
            </a:r>
          </a:p>
        </p:txBody>
      </p:sp>
      <p:sp>
        <p:nvSpPr>
          <p:cNvPr id="79875" name="Rectangle 3"/>
          <p:cNvSpPr>
            <a:spLocks noGrp="1" noChangeArrowheads="1"/>
          </p:cNvSpPr>
          <p:nvPr>
            <p:ph type="body" idx="1"/>
          </p:nvPr>
        </p:nvSpPr>
        <p:spPr/>
        <p:txBody>
          <a:bodyPr/>
          <a:lstStyle/>
          <a:p>
            <a:endParaRPr lang="tr-TR"/>
          </a:p>
        </p:txBody>
      </p:sp>
      <p:sp>
        <p:nvSpPr>
          <p:cNvPr id="79876" name="Rectangle 4"/>
          <p:cNvSpPr>
            <a:spLocks noChangeArrowheads="1"/>
          </p:cNvSpPr>
          <p:nvPr/>
        </p:nvSpPr>
        <p:spPr bwMode="auto">
          <a:xfrm>
            <a:off x="1295400" y="2209800"/>
            <a:ext cx="8382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Control</a:t>
            </a:r>
          </a:p>
          <a:p>
            <a:pPr algn="ctr"/>
            <a:r>
              <a:rPr lang="en-US"/>
              <a:t>Head</a:t>
            </a:r>
          </a:p>
          <a:p>
            <a:pPr algn="ctr"/>
            <a:r>
              <a:rPr lang="en-US"/>
              <a:t>Unit</a:t>
            </a:r>
          </a:p>
        </p:txBody>
      </p:sp>
      <p:sp>
        <p:nvSpPr>
          <p:cNvPr id="79877" name="Line 5"/>
          <p:cNvSpPr>
            <a:spLocks noChangeShapeType="1"/>
          </p:cNvSpPr>
          <p:nvPr/>
        </p:nvSpPr>
        <p:spPr bwMode="auto">
          <a:xfrm>
            <a:off x="1676400" y="3124200"/>
            <a:ext cx="0" cy="228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78" name="Line 6"/>
          <p:cNvSpPr>
            <a:spLocks noChangeShapeType="1"/>
          </p:cNvSpPr>
          <p:nvPr/>
        </p:nvSpPr>
        <p:spPr bwMode="auto">
          <a:xfrm>
            <a:off x="1676400" y="5334000"/>
            <a:ext cx="434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79" name="Line 7"/>
          <p:cNvSpPr>
            <a:spLocks noChangeShapeType="1"/>
          </p:cNvSpPr>
          <p:nvPr/>
        </p:nvSpPr>
        <p:spPr bwMode="auto">
          <a:xfrm>
            <a:off x="1676400" y="3429000"/>
            <a:ext cx="441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80" name="Line 8"/>
          <p:cNvSpPr>
            <a:spLocks noChangeShapeType="1"/>
          </p:cNvSpPr>
          <p:nvPr/>
        </p:nvSpPr>
        <p:spPr bwMode="auto">
          <a:xfrm>
            <a:off x="1676400" y="4343400"/>
            <a:ext cx="441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81" name="Oval 9"/>
          <p:cNvSpPr>
            <a:spLocks noChangeArrowheads="1"/>
          </p:cNvSpPr>
          <p:nvPr/>
        </p:nvSpPr>
        <p:spPr bwMode="auto">
          <a:xfrm>
            <a:off x="2590800" y="3276600"/>
            <a:ext cx="3048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2" name="Oval 10"/>
          <p:cNvSpPr>
            <a:spLocks noChangeArrowheads="1"/>
          </p:cNvSpPr>
          <p:nvPr/>
        </p:nvSpPr>
        <p:spPr bwMode="auto">
          <a:xfrm>
            <a:off x="4038600" y="3276600"/>
            <a:ext cx="3810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3" name="Oval 11"/>
          <p:cNvSpPr>
            <a:spLocks noChangeArrowheads="1"/>
          </p:cNvSpPr>
          <p:nvPr/>
        </p:nvSpPr>
        <p:spPr bwMode="auto">
          <a:xfrm>
            <a:off x="5257800" y="3276600"/>
            <a:ext cx="3048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5" name="Oval 13"/>
          <p:cNvSpPr>
            <a:spLocks noChangeArrowheads="1"/>
          </p:cNvSpPr>
          <p:nvPr/>
        </p:nvSpPr>
        <p:spPr bwMode="auto">
          <a:xfrm>
            <a:off x="2667000" y="4191000"/>
            <a:ext cx="3048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6" name="Oval 14"/>
          <p:cNvSpPr>
            <a:spLocks noChangeArrowheads="1"/>
          </p:cNvSpPr>
          <p:nvPr/>
        </p:nvSpPr>
        <p:spPr bwMode="auto">
          <a:xfrm>
            <a:off x="4114800" y="4191000"/>
            <a:ext cx="3048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7" name="Oval 15"/>
          <p:cNvSpPr>
            <a:spLocks noChangeArrowheads="1"/>
          </p:cNvSpPr>
          <p:nvPr/>
        </p:nvSpPr>
        <p:spPr bwMode="auto">
          <a:xfrm>
            <a:off x="5410200" y="4191000"/>
            <a:ext cx="3048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8" name="Oval 16"/>
          <p:cNvSpPr>
            <a:spLocks noChangeArrowheads="1"/>
          </p:cNvSpPr>
          <p:nvPr/>
        </p:nvSpPr>
        <p:spPr bwMode="auto">
          <a:xfrm>
            <a:off x="2743200" y="5181600"/>
            <a:ext cx="2286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9" name="Oval 17"/>
          <p:cNvSpPr>
            <a:spLocks noChangeArrowheads="1"/>
          </p:cNvSpPr>
          <p:nvPr/>
        </p:nvSpPr>
        <p:spPr bwMode="auto">
          <a:xfrm>
            <a:off x="4267200" y="5181600"/>
            <a:ext cx="2286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90" name="Oval 18"/>
          <p:cNvSpPr>
            <a:spLocks noChangeArrowheads="1"/>
          </p:cNvSpPr>
          <p:nvPr/>
        </p:nvSpPr>
        <p:spPr bwMode="auto">
          <a:xfrm>
            <a:off x="5638800" y="5181600"/>
            <a:ext cx="2286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91" name="Line 19"/>
          <p:cNvSpPr>
            <a:spLocks noChangeShapeType="1"/>
          </p:cNvSpPr>
          <p:nvPr/>
        </p:nvSpPr>
        <p:spPr bwMode="auto">
          <a:xfrm flipH="1">
            <a:off x="5486400" y="2895600"/>
            <a:ext cx="304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92" name="Text Box 20"/>
          <p:cNvSpPr txBox="1">
            <a:spLocks noChangeArrowheads="1"/>
          </p:cNvSpPr>
          <p:nvPr/>
        </p:nvSpPr>
        <p:spPr bwMode="auto">
          <a:xfrm>
            <a:off x="5851525" y="2555875"/>
            <a:ext cx="2101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Wetting Pattern</a:t>
            </a:r>
          </a:p>
        </p:txBody>
      </p:sp>
      <p:sp>
        <p:nvSpPr>
          <p:cNvPr id="79893" name="Line 21"/>
          <p:cNvSpPr>
            <a:spLocks noChangeShapeType="1"/>
          </p:cNvSpPr>
          <p:nvPr/>
        </p:nvSpPr>
        <p:spPr bwMode="auto">
          <a:xfrm flipH="1" flipV="1">
            <a:off x="5715000" y="5334000"/>
            <a:ext cx="228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94" name="Text Box 22"/>
          <p:cNvSpPr txBox="1">
            <a:spLocks noChangeArrowheads="1"/>
          </p:cNvSpPr>
          <p:nvPr/>
        </p:nvSpPr>
        <p:spPr bwMode="auto">
          <a:xfrm>
            <a:off x="6156325" y="5451475"/>
            <a:ext cx="109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Emitter</a:t>
            </a:r>
          </a:p>
        </p:txBody>
      </p:sp>
      <p:sp>
        <p:nvSpPr>
          <p:cNvPr id="79895" name="Line 23"/>
          <p:cNvSpPr>
            <a:spLocks noChangeShapeType="1"/>
          </p:cNvSpPr>
          <p:nvPr/>
        </p:nvSpPr>
        <p:spPr bwMode="auto">
          <a:xfrm flipV="1">
            <a:off x="3124200" y="5334000"/>
            <a:ext cx="4572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96" name="Text Box 24"/>
          <p:cNvSpPr txBox="1">
            <a:spLocks noChangeArrowheads="1"/>
          </p:cNvSpPr>
          <p:nvPr/>
        </p:nvSpPr>
        <p:spPr bwMode="auto">
          <a:xfrm>
            <a:off x="3146425" y="5859463"/>
            <a:ext cx="1120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Lateral</a:t>
            </a:r>
          </a:p>
        </p:txBody>
      </p:sp>
      <p:sp>
        <p:nvSpPr>
          <p:cNvPr id="79897" name="Line 25"/>
          <p:cNvSpPr>
            <a:spLocks noChangeShapeType="1"/>
          </p:cNvSpPr>
          <p:nvPr/>
        </p:nvSpPr>
        <p:spPr bwMode="auto">
          <a:xfrm flipV="1">
            <a:off x="1295400" y="3962400"/>
            <a:ext cx="381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9898" name="Text Box 26"/>
          <p:cNvSpPr txBox="1">
            <a:spLocks noChangeArrowheads="1"/>
          </p:cNvSpPr>
          <p:nvPr/>
        </p:nvSpPr>
        <p:spPr bwMode="auto">
          <a:xfrm>
            <a:off x="0" y="3886200"/>
            <a:ext cx="1447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Mainline</a:t>
            </a:r>
          </a:p>
          <a:p>
            <a:r>
              <a:rPr lang="en-US"/>
              <a:t>Or Manifold</a:t>
            </a:r>
          </a:p>
        </p:txBody>
      </p:sp>
    </p:spTree>
    <p:extLst>
      <p:ext uri="{BB962C8B-B14F-4D97-AF65-F5344CB8AC3E}">
        <p14:creationId xmlns:p14="http://schemas.microsoft.com/office/powerpoint/2010/main" val="988732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Drip Irrigation System</a:t>
            </a:r>
          </a:p>
        </p:txBody>
      </p:sp>
      <p:sp>
        <p:nvSpPr>
          <p:cNvPr id="81923" name="Rectangle 3"/>
          <p:cNvSpPr>
            <a:spLocks noGrp="1" noChangeArrowheads="1"/>
          </p:cNvSpPr>
          <p:nvPr>
            <p:ph type="body" idx="1"/>
          </p:nvPr>
        </p:nvSpPr>
        <p:spPr/>
        <p:txBody>
          <a:bodyPr/>
          <a:lstStyle/>
          <a:p>
            <a:pPr algn="just">
              <a:lnSpc>
                <a:spcPct val="90000"/>
              </a:lnSpc>
            </a:pPr>
            <a:r>
              <a:rPr lang="en-US">
                <a:latin typeface="Arial" panose="020B0604020202020204" pitchFamily="34" charset="0"/>
                <a:cs typeface="Arial" panose="020B0604020202020204" pitchFamily="34" charset="0"/>
              </a:rPr>
              <a:t>The Major Components of a Drip Irrigation System include:</a:t>
            </a:r>
            <a:endParaRPr lang="en-US">
              <a:latin typeface="New York" charset="0"/>
              <a:cs typeface="Times New Roman" panose="02020603050405020304" pitchFamily="18" charset="0"/>
            </a:endParaRPr>
          </a:p>
          <a:p>
            <a:pPr algn="just">
              <a:lnSpc>
                <a:spcPct val="90000"/>
              </a:lnSpc>
            </a:pPr>
            <a:r>
              <a:rPr lang="en-US" b="1">
                <a:latin typeface="Arial" panose="020B0604020202020204" pitchFamily="34" charset="0"/>
                <a:cs typeface="Arial" panose="020B0604020202020204" pitchFamily="34" charset="0"/>
              </a:rPr>
              <a:t>a)  Head unit</a:t>
            </a:r>
            <a:r>
              <a:rPr lang="en-US">
                <a:latin typeface="Arial" panose="020B0604020202020204" pitchFamily="34" charset="0"/>
                <a:cs typeface="Arial" panose="020B0604020202020204" pitchFamily="34" charset="0"/>
              </a:rPr>
              <a:t>  which contains filters to remove debris that may block emitters; fertilizer tank; water meter;  and pressure regulator.</a:t>
            </a:r>
            <a:endParaRPr lang="en-US">
              <a:latin typeface="New York" charset="0"/>
              <a:cs typeface="Times New Roman" panose="02020603050405020304" pitchFamily="18" charset="0"/>
            </a:endParaRPr>
          </a:p>
          <a:p>
            <a:pPr algn="just">
              <a:lnSpc>
                <a:spcPct val="90000"/>
              </a:lnSpc>
            </a:pPr>
            <a:r>
              <a:rPr lang="en-US" b="1">
                <a:latin typeface="Arial" panose="020B0604020202020204" pitchFamily="34" charset="0"/>
                <a:cs typeface="Arial" panose="020B0604020202020204" pitchFamily="34" charset="0"/>
              </a:rPr>
              <a:t>b)  Mainline, Laterals,  and Emitters </a:t>
            </a:r>
            <a:r>
              <a:rPr lang="en-US">
                <a:latin typeface="Arial" panose="020B0604020202020204" pitchFamily="34" charset="0"/>
                <a:cs typeface="Arial" panose="020B0604020202020204" pitchFamily="34" charset="0"/>
              </a:rPr>
              <a:t>which can be easily blocked.</a:t>
            </a:r>
            <a:endParaRPr lang="en-US">
              <a:latin typeface="New York" charset="0"/>
              <a:cs typeface="Times New Roman" panose="02020603050405020304" pitchFamily="18" charset="0"/>
            </a:endParaRPr>
          </a:p>
          <a:p>
            <a:pPr>
              <a:lnSpc>
                <a:spcPct val="90000"/>
              </a:lnSpc>
            </a:pPr>
            <a:endParaRPr lang="en-US"/>
          </a:p>
        </p:txBody>
      </p:sp>
    </p:spTree>
    <p:extLst>
      <p:ext uri="{BB962C8B-B14F-4D97-AF65-F5344CB8AC3E}">
        <p14:creationId xmlns:p14="http://schemas.microsoft.com/office/powerpoint/2010/main" val="20262485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additive="base">
                                        <p:cTn id="7" dur="500" fill="hold"/>
                                        <p:tgtEl>
                                          <p:spTgt spid="81922"/>
                                        </p:tgtEl>
                                        <p:attrNameLst>
                                          <p:attrName>ppt_x</p:attrName>
                                        </p:attrNameLst>
                                      </p:cBhvr>
                                      <p:tavLst>
                                        <p:tav tm="0">
                                          <p:val>
                                            <p:strVal val="0-#ppt_w/2"/>
                                          </p:val>
                                        </p:tav>
                                        <p:tav tm="100000">
                                          <p:val>
                                            <p:strVal val="#ppt_x"/>
                                          </p:val>
                                        </p:tav>
                                      </p:tavLst>
                                    </p:anim>
                                    <p:anim calcmode="lin" valueType="num">
                                      <p:cBhvr additive="base">
                                        <p:cTn id="8" dur="500" fill="hold"/>
                                        <p:tgtEl>
                                          <p:spTgt spid="819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3">
                                            <p:txEl>
                                              <p:pRg st="0" end="0"/>
                                            </p:txEl>
                                          </p:spTgt>
                                        </p:tgtEl>
                                        <p:attrNameLst>
                                          <p:attrName>style.visibility</p:attrName>
                                        </p:attrNameLst>
                                      </p:cBhvr>
                                      <p:to>
                                        <p:strVal val="visible"/>
                                      </p:to>
                                    </p:set>
                                    <p:anim calcmode="lin" valueType="num">
                                      <p:cBhvr additive="base">
                                        <p:cTn id="13" dur="500" fill="hold"/>
                                        <p:tgtEl>
                                          <p:spTgt spid="819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2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23">
                                            <p:txEl>
                                              <p:pRg st="1" end="1"/>
                                            </p:txEl>
                                          </p:spTgt>
                                        </p:tgtEl>
                                        <p:attrNameLst>
                                          <p:attrName>style.visibility</p:attrName>
                                        </p:attrNameLst>
                                      </p:cBhvr>
                                      <p:to>
                                        <p:strVal val="visible"/>
                                      </p:to>
                                    </p:set>
                                    <p:anim calcmode="lin" valueType="num">
                                      <p:cBhvr additive="base">
                                        <p:cTn id="19"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2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23">
                                            <p:txEl>
                                              <p:pRg st="2" end="2"/>
                                            </p:txEl>
                                          </p:spTgt>
                                        </p:tgtEl>
                                        <p:attrNameLst>
                                          <p:attrName>style.visibility</p:attrName>
                                        </p:attrNameLst>
                                      </p:cBhvr>
                                      <p:to>
                                        <p:strVal val="visible"/>
                                      </p:to>
                                    </p:set>
                                    <p:anim calcmode="lin" valueType="num">
                                      <p:cBhvr additive="base">
                                        <p:cTn id="25" dur="500" fill="hold"/>
                                        <p:tgtEl>
                                          <p:spTgt spid="8192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2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utoUpdateAnimBg="0"/>
      <p:bldP spid="81923"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3600" b="1">
                <a:cs typeface="Arial" panose="020B0604020202020204" pitchFamily="34" charset="0"/>
              </a:rPr>
              <a:t>3.4.2  Water Use for Trickle Irrigation System</a:t>
            </a:r>
            <a:r>
              <a:rPr lang="en-US" sz="3600">
                <a:latin typeface="New York" charset="0"/>
                <a:cs typeface="Times New Roman" panose="02020603050405020304" pitchFamily="18" charset="0"/>
              </a:rPr>
              <a:t/>
            </a:r>
            <a:br>
              <a:rPr lang="en-US" sz="3600">
                <a:latin typeface="New York" charset="0"/>
                <a:cs typeface="Times New Roman" panose="02020603050405020304" pitchFamily="18" charset="0"/>
              </a:rPr>
            </a:br>
            <a:endParaRPr lang="en-US" sz="3600">
              <a:latin typeface="New York" charset="0"/>
              <a:cs typeface="Times New Roman" panose="02020603050405020304" pitchFamily="18" charset="0"/>
            </a:endParaRPr>
          </a:p>
        </p:txBody>
      </p:sp>
      <p:sp>
        <p:nvSpPr>
          <p:cNvPr id="82947" name="Rectangle 3"/>
          <p:cNvSpPr>
            <a:spLocks noGrp="1" noChangeArrowheads="1"/>
          </p:cNvSpPr>
          <p:nvPr>
            <p:ph type="body" idx="1"/>
          </p:nvPr>
        </p:nvSpPr>
        <p:spPr/>
        <p:txBody>
          <a:bodyPr/>
          <a:lstStyle/>
          <a:p>
            <a:pPr>
              <a:lnSpc>
                <a:spcPct val="90000"/>
              </a:lnSpc>
            </a:pPr>
            <a:r>
              <a:rPr lang="en-US" sz="2800">
                <a:latin typeface="Arial" panose="020B0604020202020204" pitchFamily="34" charset="0"/>
                <a:cs typeface="Arial" panose="020B0604020202020204" pitchFamily="34" charset="0"/>
              </a:rPr>
              <a:t>The design of drip system is similar to that of the sprinkler system except that the spacing of emitters is much less than that of sprinklers and that water must be filtered and treated to prevent blockage of emitters.  </a:t>
            </a:r>
          </a:p>
          <a:p>
            <a:pPr>
              <a:lnSpc>
                <a:spcPct val="90000"/>
              </a:lnSpc>
            </a:pPr>
            <a:r>
              <a:rPr lang="en-US" sz="2800">
                <a:latin typeface="Arial" panose="020B0604020202020204" pitchFamily="34" charset="0"/>
                <a:cs typeface="Arial" panose="020B0604020202020204" pitchFamily="34" charset="0"/>
              </a:rPr>
              <a:t>Another major difference is that not all areas are irrigated.</a:t>
            </a:r>
          </a:p>
          <a:p>
            <a:pPr>
              <a:lnSpc>
                <a:spcPct val="90000"/>
              </a:lnSpc>
            </a:pPr>
            <a:r>
              <a:rPr lang="en-US" sz="2800">
                <a:latin typeface="Arial" panose="020B0604020202020204" pitchFamily="34" charset="0"/>
                <a:cs typeface="Arial" panose="020B0604020202020204" pitchFamily="34" charset="0"/>
              </a:rPr>
              <a:t>  In design, the water use rate or the area irrigated may be decreased to account for this reduced area.</a:t>
            </a:r>
            <a:endParaRPr lang="en-US" sz="2800"/>
          </a:p>
        </p:txBody>
      </p:sp>
    </p:spTree>
    <p:extLst>
      <p:ext uri="{BB962C8B-B14F-4D97-AF65-F5344CB8AC3E}">
        <p14:creationId xmlns:p14="http://schemas.microsoft.com/office/powerpoint/2010/main" val="64541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6"/>
                                        </p:tgtEl>
                                        <p:attrNameLst>
                                          <p:attrName>style.visibility</p:attrName>
                                        </p:attrNameLst>
                                      </p:cBhvr>
                                      <p:to>
                                        <p:strVal val="visible"/>
                                      </p:to>
                                    </p:set>
                                    <p:anim calcmode="lin" valueType="num">
                                      <p:cBhvr additive="base">
                                        <p:cTn id="7" dur="500" fill="hold"/>
                                        <p:tgtEl>
                                          <p:spTgt spid="82946"/>
                                        </p:tgtEl>
                                        <p:attrNameLst>
                                          <p:attrName>ppt_x</p:attrName>
                                        </p:attrNameLst>
                                      </p:cBhvr>
                                      <p:tavLst>
                                        <p:tav tm="0">
                                          <p:val>
                                            <p:strVal val="0-#ppt_w/2"/>
                                          </p:val>
                                        </p:tav>
                                        <p:tav tm="100000">
                                          <p:val>
                                            <p:strVal val="#ppt_x"/>
                                          </p:val>
                                        </p:tav>
                                      </p:tavLst>
                                    </p:anim>
                                    <p:anim calcmode="lin" valueType="num">
                                      <p:cBhvr additive="base">
                                        <p:cTn id="8" dur="500" fill="hold"/>
                                        <p:tgtEl>
                                          <p:spTgt spid="8294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7">
                                            <p:txEl>
                                              <p:pRg st="0" end="0"/>
                                            </p:txEl>
                                          </p:spTgt>
                                        </p:tgtEl>
                                        <p:attrNameLst>
                                          <p:attrName>style.visibility</p:attrName>
                                        </p:attrNameLst>
                                      </p:cBhvr>
                                      <p:to>
                                        <p:strVal val="visible"/>
                                      </p:to>
                                    </p:set>
                                    <p:anim calcmode="lin" valueType="num">
                                      <p:cBhvr additive="base">
                                        <p:cTn id="13" dur="500" fill="hold"/>
                                        <p:tgtEl>
                                          <p:spTgt spid="829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9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947">
                                            <p:txEl>
                                              <p:pRg st="1" end="1"/>
                                            </p:txEl>
                                          </p:spTgt>
                                        </p:tgtEl>
                                        <p:attrNameLst>
                                          <p:attrName>style.visibility</p:attrName>
                                        </p:attrNameLst>
                                      </p:cBhvr>
                                      <p:to>
                                        <p:strVal val="visible"/>
                                      </p:to>
                                    </p:set>
                                    <p:anim calcmode="lin" valueType="num">
                                      <p:cBhvr additive="base">
                                        <p:cTn id="19" dur="500" fill="hold"/>
                                        <p:tgtEl>
                                          <p:spTgt spid="829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9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947">
                                            <p:txEl>
                                              <p:pRg st="2" end="2"/>
                                            </p:txEl>
                                          </p:spTgt>
                                        </p:tgtEl>
                                        <p:attrNameLst>
                                          <p:attrName>style.visibility</p:attrName>
                                        </p:attrNameLst>
                                      </p:cBhvr>
                                      <p:to>
                                        <p:strVal val="visible"/>
                                      </p:to>
                                    </p:set>
                                    <p:anim calcmode="lin" valueType="num">
                                      <p:cBhvr additive="base">
                                        <p:cTn id="25" dur="500" fill="hold"/>
                                        <p:tgtEl>
                                          <p:spTgt spid="829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9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autoUpdateAnimBg="0"/>
      <p:bldP spid="82947"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lgn="l"/>
            <a:r>
              <a:rPr lang="en-US" sz="3600" b="1">
                <a:cs typeface="Arial" panose="020B0604020202020204" pitchFamily="34" charset="0"/>
              </a:rPr>
              <a:t>Water Use for Trickle Irrigation System</a:t>
            </a:r>
            <a:r>
              <a:rPr lang="en-US" sz="3600">
                <a:latin typeface="New York" charset="0"/>
                <a:cs typeface="Times New Roman" panose="02020603050405020304" pitchFamily="18" charset="0"/>
              </a:rPr>
              <a:t>  Contd.</a:t>
            </a:r>
          </a:p>
        </p:txBody>
      </p:sp>
      <p:sp>
        <p:nvSpPr>
          <p:cNvPr id="76803"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Karmeli and Keller (1975) suggested the </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 following water use rate for trickle irrigation design </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ET</a:t>
            </a:r>
            <a:r>
              <a:rPr lang="en-US" sz="2000" baseline="-30000">
                <a:latin typeface="Arial" panose="020B0604020202020204" pitchFamily="34" charset="0"/>
                <a:cs typeface="Arial" panose="020B0604020202020204" pitchFamily="34" charset="0"/>
              </a:rPr>
              <a:t>t</a:t>
            </a:r>
            <a:r>
              <a:rPr lang="en-US" sz="2000">
                <a:latin typeface="Arial" panose="020B0604020202020204" pitchFamily="34" charset="0"/>
                <a:cs typeface="Arial" panose="020B0604020202020204" pitchFamily="34" charset="0"/>
              </a:rPr>
              <a:t>    =  ET  x   P/85</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Where:  ET</a:t>
            </a:r>
            <a:r>
              <a:rPr lang="en-US" sz="2000" baseline="-30000">
                <a:latin typeface="Arial" panose="020B0604020202020204" pitchFamily="34" charset="0"/>
                <a:cs typeface="Arial" panose="020B0604020202020204" pitchFamily="34" charset="0"/>
              </a:rPr>
              <a:t>t </a:t>
            </a:r>
            <a:r>
              <a:rPr lang="en-US" sz="2000">
                <a:latin typeface="Arial" panose="020B0604020202020204" pitchFamily="34" charset="0"/>
                <a:cs typeface="Arial" panose="020B0604020202020204" pitchFamily="34" charset="0"/>
              </a:rPr>
              <a:t>is average evapotranspiration rate for crops under trickle irrigation;  </a:t>
            </a:r>
          </a:p>
          <a:p>
            <a:pPr algn="just">
              <a:lnSpc>
                <a:spcPct val="90000"/>
              </a:lnSpc>
            </a:pPr>
            <a:r>
              <a:rPr lang="en-US" sz="2000">
                <a:latin typeface="Arial" panose="020B0604020202020204" pitchFamily="34" charset="0"/>
                <a:cs typeface="Arial" panose="020B0604020202020204" pitchFamily="34" charset="0"/>
              </a:rPr>
              <a:t>P is the percentage of the total area shaded by crops;  </a:t>
            </a:r>
          </a:p>
          <a:p>
            <a:pPr algn="just">
              <a:lnSpc>
                <a:spcPct val="90000"/>
              </a:lnSpc>
            </a:pPr>
            <a:r>
              <a:rPr lang="en-US" sz="2000">
                <a:latin typeface="Arial" panose="020B0604020202020204" pitchFamily="34" charset="0"/>
                <a:cs typeface="Arial" panose="020B0604020202020204" pitchFamily="34" charset="0"/>
              </a:rPr>
              <a:t>ET is the conventional evapotranspiration rate for the crop.  E.g.  If a mature orchard shades 70% of the area and the conventional ET is 7 mm/day, the trickle irrigation design rate is:</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           7/1  x  70/85  =  5.8 mm/day</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OR  use potential transpiration, T</a:t>
            </a:r>
            <a:r>
              <a:rPr lang="en-US" sz="2000" baseline="-30000">
                <a:latin typeface="Arial" panose="020B0604020202020204" pitchFamily="34" charset="0"/>
                <a:cs typeface="Arial" panose="020B0604020202020204" pitchFamily="34" charset="0"/>
              </a:rPr>
              <a:t>p</a:t>
            </a:r>
            <a:r>
              <a:rPr lang="en-US" sz="2000">
                <a:latin typeface="Arial" panose="020B0604020202020204" pitchFamily="34" charset="0"/>
                <a:cs typeface="Arial" panose="020B0604020202020204" pitchFamily="34" charset="0"/>
              </a:rPr>
              <a:t>  =  0.7 E</a:t>
            </a:r>
            <a:r>
              <a:rPr lang="en-US" sz="2000" baseline="-30000">
                <a:latin typeface="Arial" panose="020B0604020202020204" pitchFamily="34" charset="0"/>
                <a:cs typeface="Arial" panose="020B0604020202020204" pitchFamily="34" charset="0"/>
              </a:rPr>
              <a:t>pan</a:t>
            </a:r>
            <a:r>
              <a:rPr lang="en-US" sz="2000">
                <a:latin typeface="Arial" panose="020B0604020202020204" pitchFamily="34" charset="0"/>
                <a:cs typeface="Arial" panose="020B0604020202020204" pitchFamily="34" charset="0"/>
              </a:rPr>
              <a:t> where E</a:t>
            </a:r>
            <a:r>
              <a:rPr lang="en-US" sz="2000" baseline="-30000">
                <a:latin typeface="Arial" panose="020B0604020202020204" pitchFamily="34" charset="0"/>
                <a:cs typeface="Arial" panose="020B0604020202020204" pitchFamily="34" charset="0"/>
              </a:rPr>
              <a:t>pan</a:t>
            </a:r>
            <a:r>
              <a:rPr lang="en-US" sz="2000">
                <a:latin typeface="Arial" panose="020B0604020202020204" pitchFamily="34" charset="0"/>
                <a:cs typeface="Arial" panose="020B0604020202020204" pitchFamily="34" charset="0"/>
              </a:rPr>
              <a:t> is the evaporation from the United States Class A pan.</a:t>
            </a:r>
            <a:endParaRPr lang="en-US" sz="2000">
              <a:latin typeface="New York" charset="0"/>
              <a:cs typeface="Times New Roman" panose="02020603050405020304" pitchFamily="18" charset="0"/>
            </a:endParaRPr>
          </a:p>
        </p:txBody>
      </p:sp>
    </p:spTree>
    <p:extLst>
      <p:ext uri="{BB962C8B-B14F-4D97-AF65-F5344CB8AC3E}">
        <p14:creationId xmlns:p14="http://schemas.microsoft.com/office/powerpoint/2010/main" val="778752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0-#ppt_w/2"/>
                                          </p:val>
                                        </p:tav>
                                        <p:tav tm="100000">
                                          <p:val>
                                            <p:strVal val="#ppt_x"/>
                                          </p:val>
                                        </p:tav>
                                      </p:tavLst>
                                    </p:anim>
                                    <p:anim calcmode="lin" valueType="num">
                                      <p:cBhvr additive="base">
                                        <p:cTn id="8" dur="500" fill="hold"/>
                                        <p:tgtEl>
                                          <p:spTgt spid="7680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803">
                                            <p:txEl>
                                              <p:pRg st="0" end="0"/>
                                            </p:txEl>
                                          </p:spTgt>
                                        </p:tgtEl>
                                        <p:attrNameLst>
                                          <p:attrName>style.visibility</p:attrName>
                                        </p:attrNameLst>
                                      </p:cBhvr>
                                      <p:to>
                                        <p:strVal val="visible"/>
                                      </p:to>
                                    </p:set>
                                    <p:anim calcmode="lin" valueType="num">
                                      <p:cBhvr additive="base">
                                        <p:cTn id="13" dur="500" fill="hold"/>
                                        <p:tgtEl>
                                          <p:spTgt spid="7680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680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6803">
                                            <p:txEl>
                                              <p:pRg st="1" end="1"/>
                                            </p:txEl>
                                          </p:spTgt>
                                        </p:tgtEl>
                                        <p:attrNameLst>
                                          <p:attrName>style.visibility</p:attrName>
                                        </p:attrNameLst>
                                      </p:cBhvr>
                                      <p:to>
                                        <p:strVal val="visible"/>
                                      </p:to>
                                    </p:set>
                                    <p:anim calcmode="lin" valueType="num">
                                      <p:cBhvr additive="base">
                                        <p:cTn id="19" dur="500" fill="hold"/>
                                        <p:tgtEl>
                                          <p:spTgt spid="7680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680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6803">
                                            <p:txEl>
                                              <p:pRg st="2" end="2"/>
                                            </p:txEl>
                                          </p:spTgt>
                                        </p:tgtEl>
                                        <p:attrNameLst>
                                          <p:attrName>style.visibility</p:attrName>
                                        </p:attrNameLst>
                                      </p:cBhvr>
                                      <p:to>
                                        <p:strVal val="visible"/>
                                      </p:to>
                                    </p:set>
                                    <p:anim calcmode="lin" valueType="num">
                                      <p:cBhvr additive="base">
                                        <p:cTn id="25" dur="500" fill="hold"/>
                                        <p:tgtEl>
                                          <p:spTgt spid="7680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680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shre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6803">
                                            <p:txEl>
                                              <p:pRg st="3" end="3"/>
                                            </p:txEl>
                                          </p:spTgt>
                                        </p:tgtEl>
                                        <p:attrNameLst>
                                          <p:attrName>style.visibility</p:attrName>
                                        </p:attrNameLst>
                                      </p:cBhvr>
                                      <p:to>
                                        <p:strVal val="visible"/>
                                      </p:to>
                                    </p:set>
                                    <p:anim calcmode="lin" valueType="num">
                                      <p:cBhvr additive="base">
                                        <p:cTn id="31" dur="500" fill="hold"/>
                                        <p:tgtEl>
                                          <p:spTgt spid="7680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680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shreg.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6803">
                                            <p:txEl>
                                              <p:pRg st="4" end="4"/>
                                            </p:txEl>
                                          </p:spTgt>
                                        </p:tgtEl>
                                        <p:attrNameLst>
                                          <p:attrName>style.visibility</p:attrName>
                                        </p:attrNameLst>
                                      </p:cBhvr>
                                      <p:to>
                                        <p:strVal val="visible"/>
                                      </p:to>
                                    </p:set>
                                    <p:anim calcmode="lin" valueType="num">
                                      <p:cBhvr additive="base">
                                        <p:cTn id="37" dur="500" fill="hold"/>
                                        <p:tgtEl>
                                          <p:spTgt spid="7680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680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shreg.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6803">
                                            <p:txEl>
                                              <p:pRg st="5" end="5"/>
                                            </p:txEl>
                                          </p:spTgt>
                                        </p:tgtEl>
                                        <p:attrNameLst>
                                          <p:attrName>style.visibility</p:attrName>
                                        </p:attrNameLst>
                                      </p:cBhvr>
                                      <p:to>
                                        <p:strVal val="visible"/>
                                      </p:to>
                                    </p:set>
                                    <p:anim calcmode="lin" valueType="num">
                                      <p:cBhvr additive="base">
                                        <p:cTn id="43" dur="500" fill="hold"/>
                                        <p:tgtEl>
                                          <p:spTgt spid="7680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6803">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shreg.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6803">
                                            <p:txEl>
                                              <p:pRg st="6" end="6"/>
                                            </p:txEl>
                                          </p:spTgt>
                                        </p:tgtEl>
                                        <p:attrNameLst>
                                          <p:attrName>style.visibility</p:attrName>
                                        </p:attrNameLst>
                                      </p:cBhvr>
                                      <p:to>
                                        <p:strVal val="visible"/>
                                      </p:to>
                                    </p:set>
                                    <p:anim calcmode="lin" valueType="num">
                                      <p:cBhvr additive="base">
                                        <p:cTn id="49" dur="500" fill="hold"/>
                                        <p:tgtEl>
                                          <p:spTgt spid="76803">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6803">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shreg.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6803">
                                            <p:txEl>
                                              <p:pRg st="7" end="7"/>
                                            </p:txEl>
                                          </p:spTgt>
                                        </p:tgtEl>
                                        <p:attrNameLst>
                                          <p:attrName>style.visibility</p:attrName>
                                        </p:attrNameLst>
                                      </p:cBhvr>
                                      <p:to>
                                        <p:strVal val="visible"/>
                                      </p:to>
                                    </p:set>
                                    <p:anim calcmode="lin" valueType="num">
                                      <p:cBhvr additive="base">
                                        <p:cTn id="55" dur="500" fill="hold"/>
                                        <p:tgtEl>
                                          <p:spTgt spid="76803">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6803">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shreg.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76803">
                                            <p:txEl>
                                              <p:pRg st="8" end="8"/>
                                            </p:txEl>
                                          </p:spTgt>
                                        </p:tgtEl>
                                        <p:attrNameLst>
                                          <p:attrName>style.visibility</p:attrName>
                                        </p:attrNameLst>
                                      </p:cBhvr>
                                      <p:to>
                                        <p:strVal val="visible"/>
                                      </p:to>
                                    </p:set>
                                    <p:anim calcmode="lin" valueType="num">
                                      <p:cBhvr additive="base">
                                        <p:cTn id="61" dur="500" fill="hold"/>
                                        <p:tgtEl>
                                          <p:spTgt spid="76803">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76803">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utoUpdateAnimBg="0"/>
      <p:bldP spid="76803"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Emitters</a:t>
            </a:r>
          </a:p>
        </p:txBody>
      </p:sp>
      <p:sp>
        <p:nvSpPr>
          <p:cNvPr id="83971"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 </a:t>
            </a:r>
            <a:r>
              <a:rPr lang="en-US" sz="2800">
                <a:latin typeface="Arial" panose="020B0604020202020204" pitchFamily="34" charset="0"/>
                <a:cs typeface="Arial" panose="020B0604020202020204" pitchFamily="34" charset="0"/>
              </a:rPr>
              <a:t>Consist of fixed type and variable size types.  The fixed size emitters do not have a mechanism to compensate for the friction induced pressure drop along the lateral while the variable size types have it.  </a:t>
            </a:r>
          </a:p>
          <a:p>
            <a:pPr algn="just">
              <a:lnSpc>
                <a:spcPct val="90000"/>
              </a:lnSpc>
            </a:pPr>
            <a:r>
              <a:rPr lang="en-US" sz="2800">
                <a:latin typeface="Arial" panose="020B0604020202020204" pitchFamily="34" charset="0"/>
                <a:cs typeface="Arial" panose="020B0604020202020204" pitchFamily="34" charset="0"/>
              </a:rPr>
              <a:t>Emitter discharge may be described by:</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                 q  =  K h </a:t>
            </a:r>
            <a:r>
              <a:rPr lang="en-US" sz="2800" baseline="30000">
                <a:latin typeface="Arial" panose="020B0604020202020204" pitchFamily="34" charset="0"/>
                <a:cs typeface="Arial" panose="020B0604020202020204" pitchFamily="34" charset="0"/>
              </a:rPr>
              <a:t>x</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Where:  q is the emitter discharge; K is constant for each emitter ; h is pressure head at which the emitter operates and x is the exponent characterized by the flow regime.</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7723898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Emitters Contd.</a:t>
            </a:r>
          </a:p>
        </p:txBody>
      </p:sp>
      <p:sp>
        <p:nvSpPr>
          <p:cNvPr id="84995"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The exponent,  x  can be determined by measuring the slope of the log-log plot of head  Vs discharge. </a:t>
            </a:r>
          </a:p>
          <a:p>
            <a:pPr algn="just">
              <a:lnSpc>
                <a:spcPct val="90000"/>
              </a:lnSpc>
              <a:buFont typeface="Wingdings" panose="05000000000000000000" pitchFamily="2" charset="2"/>
              <a:buNone/>
            </a:pPr>
            <a:endParaRPr lang="en-US" sz="2800">
              <a:latin typeface="Arial" panose="020B0604020202020204" pitchFamily="34" charset="0"/>
              <a:cs typeface="Arial" panose="020B0604020202020204" pitchFamily="34" charset="0"/>
            </a:endParaRPr>
          </a:p>
          <a:p>
            <a:pPr algn="just">
              <a:lnSpc>
                <a:spcPct val="90000"/>
              </a:lnSpc>
            </a:pPr>
            <a:r>
              <a:rPr lang="en-US" sz="2800">
                <a:latin typeface="Arial" panose="020B0604020202020204" pitchFamily="34" charset="0"/>
                <a:cs typeface="Arial" panose="020B0604020202020204" pitchFamily="34" charset="0"/>
              </a:rPr>
              <a:t> With x known, K can be determined using the above equation. </a:t>
            </a:r>
          </a:p>
          <a:p>
            <a:pPr algn="just">
              <a:lnSpc>
                <a:spcPct val="90000"/>
              </a:lnSpc>
              <a:buFont typeface="Wingdings" panose="05000000000000000000" pitchFamily="2" charset="2"/>
              <a:buNone/>
            </a:pPr>
            <a:endParaRPr lang="en-US" sz="2800">
              <a:latin typeface="Arial" panose="020B0604020202020204" pitchFamily="34" charset="0"/>
              <a:cs typeface="Arial" panose="020B0604020202020204" pitchFamily="34" charset="0"/>
            </a:endParaRPr>
          </a:p>
          <a:p>
            <a:pPr algn="just">
              <a:lnSpc>
                <a:spcPct val="90000"/>
              </a:lnSpc>
            </a:pPr>
            <a:r>
              <a:rPr lang="en-US" sz="2800">
                <a:latin typeface="Arial" panose="020B0604020202020204" pitchFamily="34" charset="0"/>
                <a:cs typeface="Arial" panose="020B0604020202020204" pitchFamily="34" charset="0"/>
              </a:rPr>
              <a:t> Discharges are normally determined from the manufacturer's charts (see Fig. 3.7 in Note).</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 </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19733207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additive="base">
                                        <p:cTn id="7" dur="500" fill="hold"/>
                                        <p:tgtEl>
                                          <p:spTgt spid="84994"/>
                                        </p:tgtEl>
                                        <p:attrNameLst>
                                          <p:attrName>ppt_x</p:attrName>
                                        </p:attrNameLst>
                                      </p:cBhvr>
                                      <p:tavLst>
                                        <p:tav tm="0">
                                          <p:val>
                                            <p:strVal val="0-#ppt_w/2"/>
                                          </p:val>
                                        </p:tav>
                                        <p:tav tm="100000">
                                          <p:val>
                                            <p:strVal val="#ppt_x"/>
                                          </p:val>
                                        </p:tav>
                                      </p:tavLst>
                                    </p:anim>
                                    <p:anim calcmode="lin" valueType="num">
                                      <p:cBhvr additive="base">
                                        <p:cTn id="8" dur="500" fill="hold"/>
                                        <p:tgtEl>
                                          <p:spTgt spid="849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5">
                                            <p:txEl>
                                              <p:pRg st="0" end="0"/>
                                            </p:txEl>
                                          </p:spTgt>
                                        </p:tgtEl>
                                        <p:attrNameLst>
                                          <p:attrName>style.visibility</p:attrName>
                                        </p:attrNameLst>
                                      </p:cBhvr>
                                      <p:to>
                                        <p:strVal val="visible"/>
                                      </p:to>
                                    </p:set>
                                    <p:anim calcmode="lin" valueType="num">
                                      <p:cBhvr additive="base">
                                        <p:cTn id="13" dur="500" fill="hold"/>
                                        <p:tgtEl>
                                          <p:spTgt spid="849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49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4995">
                                            <p:txEl>
                                              <p:pRg st="2" end="2"/>
                                            </p:txEl>
                                          </p:spTgt>
                                        </p:tgtEl>
                                        <p:attrNameLst>
                                          <p:attrName>style.visibility</p:attrName>
                                        </p:attrNameLst>
                                      </p:cBhvr>
                                      <p:to>
                                        <p:strVal val="visible"/>
                                      </p:to>
                                    </p:set>
                                    <p:anim calcmode="lin" valueType="num">
                                      <p:cBhvr additive="base">
                                        <p:cTn id="19" dur="500" fill="hold"/>
                                        <p:tgtEl>
                                          <p:spTgt spid="849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49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4995">
                                            <p:txEl>
                                              <p:pRg st="4" end="4"/>
                                            </p:txEl>
                                          </p:spTgt>
                                        </p:tgtEl>
                                        <p:attrNameLst>
                                          <p:attrName>style.visibility</p:attrName>
                                        </p:attrNameLst>
                                      </p:cBhvr>
                                      <p:to>
                                        <p:strVal val="visible"/>
                                      </p:to>
                                    </p:set>
                                    <p:anim calcmode="lin" valueType="num">
                                      <p:cBhvr additive="base">
                                        <p:cTn id="25" dur="500" fill="hold"/>
                                        <p:tgtEl>
                                          <p:spTgt spid="8499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499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shre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4995">
                                            <p:txEl>
                                              <p:pRg st="5" end="5"/>
                                            </p:txEl>
                                          </p:spTgt>
                                        </p:tgtEl>
                                        <p:attrNameLst>
                                          <p:attrName>style.visibility</p:attrName>
                                        </p:attrNameLst>
                                      </p:cBhvr>
                                      <p:to>
                                        <p:strVal val="visible"/>
                                      </p:to>
                                    </p:set>
                                    <p:anim calcmode="lin" valueType="num">
                                      <p:cBhvr additive="base">
                                        <p:cTn id="31" dur="500" fill="hold"/>
                                        <p:tgtEl>
                                          <p:spTgt spid="8499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499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utoUpdateAnimBg="0"/>
      <p:bldP spid="84995"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z="3600" b="1">
                <a:cs typeface="Arial" panose="020B0604020202020204" pitchFamily="34" charset="0"/>
              </a:rPr>
              <a:t>3.4.4      Water Distribution from Emitters</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86019"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Emitter discharge variability is greater than that of sprinkler nozzles because of smaller openings(lower flow) and lower design pressures.</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Eu  =  1  -  (0.8 Cv/ n </a:t>
            </a:r>
            <a:r>
              <a:rPr lang="en-US" sz="2400" baseline="30000">
                <a:latin typeface="Arial" panose="020B0604020202020204" pitchFamily="34" charset="0"/>
                <a:cs typeface="Arial" panose="020B0604020202020204" pitchFamily="34" charset="0"/>
              </a:rPr>
              <a:t>0.5</a:t>
            </a:r>
            <a:r>
              <a:rPr lang="en-US" sz="2400">
                <a:latin typeface="Arial" panose="020B0604020202020204" pitchFamily="34" charset="0"/>
                <a:cs typeface="Arial" panose="020B0604020202020204" pitchFamily="34" charset="0"/>
              </a:rPr>
              <a:t> )</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Where  Eu is emitter uniformity;  Cv is manufacturer's coefficient of variation(s/x );  n is the number of emitters per plant.</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Application efficiency for trickle irrigation is defined as:</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E</a:t>
            </a:r>
            <a:r>
              <a:rPr lang="en-US" sz="2400" baseline="-30000">
                <a:latin typeface="Arial" panose="020B0604020202020204" pitchFamily="34" charset="0"/>
                <a:cs typeface="Arial" panose="020B0604020202020204" pitchFamily="34" charset="0"/>
              </a:rPr>
              <a:t>ea</a:t>
            </a:r>
            <a:r>
              <a:rPr lang="en-US" sz="2400">
                <a:latin typeface="Arial" panose="020B0604020202020204" pitchFamily="34" charset="0"/>
                <a:cs typeface="Arial" panose="020B0604020202020204" pitchFamily="34" charset="0"/>
              </a:rPr>
              <a:t>  =  Eu  x  Ea  x  100</a:t>
            </a:r>
            <a:endParaRPr lang="en-US" sz="2400">
              <a:latin typeface="New York" charset="0"/>
              <a:cs typeface="Times New Roman" panose="02020603050405020304" pitchFamily="18" charset="0"/>
            </a:endParaRPr>
          </a:p>
          <a:p>
            <a:pPr>
              <a:lnSpc>
                <a:spcPct val="90000"/>
              </a:lnSpc>
            </a:pPr>
            <a:r>
              <a:rPr lang="en-US" sz="2400">
                <a:latin typeface="Arial" panose="020B0604020202020204" pitchFamily="34" charset="0"/>
                <a:cs typeface="Arial" panose="020B0604020202020204" pitchFamily="34" charset="0"/>
              </a:rPr>
              <a:t>Where  E</a:t>
            </a:r>
            <a:r>
              <a:rPr lang="en-US" sz="2400" baseline="-30000">
                <a:latin typeface="Arial" panose="020B0604020202020204" pitchFamily="34" charset="0"/>
                <a:cs typeface="Arial" panose="020B0604020202020204" pitchFamily="34" charset="0"/>
              </a:rPr>
              <a:t>ea</a:t>
            </a:r>
            <a:r>
              <a:rPr lang="en-US" sz="2400">
                <a:latin typeface="Arial" panose="020B0604020202020204" pitchFamily="34" charset="0"/>
                <a:cs typeface="Arial" panose="020B0604020202020204" pitchFamily="34" charset="0"/>
              </a:rPr>
              <a:t> is the trickle irrigation efficiency;  Ea is the application efficiency as defined earlier.</a:t>
            </a:r>
          </a:p>
        </p:txBody>
      </p:sp>
    </p:spTree>
    <p:extLst>
      <p:ext uri="{BB962C8B-B14F-4D97-AF65-F5344CB8AC3E}">
        <p14:creationId xmlns:p14="http://schemas.microsoft.com/office/powerpoint/2010/main" val="1348160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additive="base">
                                        <p:cTn id="7" dur="500" fill="hold"/>
                                        <p:tgtEl>
                                          <p:spTgt spid="86018"/>
                                        </p:tgtEl>
                                        <p:attrNameLst>
                                          <p:attrName>ppt_x</p:attrName>
                                        </p:attrNameLst>
                                      </p:cBhvr>
                                      <p:tavLst>
                                        <p:tav tm="0">
                                          <p:val>
                                            <p:strVal val="0-#ppt_w/2"/>
                                          </p:val>
                                        </p:tav>
                                        <p:tav tm="100000">
                                          <p:val>
                                            <p:strVal val="#ppt_x"/>
                                          </p:val>
                                        </p:tav>
                                      </p:tavLst>
                                    </p:anim>
                                    <p:anim calcmode="lin" valueType="num">
                                      <p:cBhvr additive="base">
                                        <p:cTn id="8" dur="500" fill="hold"/>
                                        <p:tgtEl>
                                          <p:spTgt spid="860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6019">
                                            <p:txEl>
                                              <p:pRg st="0" end="0"/>
                                            </p:txEl>
                                          </p:spTgt>
                                        </p:tgtEl>
                                        <p:attrNameLst>
                                          <p:attrName>style.visibility</p:attrName>
                                        </p:attrNameLst>
                                      </p:cBhvr>
                                      <p:to>
                                        <p:strVal val="visible"/>
                                      </p:to>
                                    </p:set>
                                    <p:anim calcmode="lin" valueType="num">
                                      <p:cBhvr additive="base">
                                        <p:cTn id="13" dur="500" fill="hold"/>
                                        <p:tgtEl>
                                          <p:spTgt spid="8601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60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6019">
                                            <p:txEl>
                                              <p:pRg st="1" end="1"/>
                                            </p:txEl>
                                          </p:spTgt>
                                        </p:tgtEl>
                                        <p:attrNameLst>
                                          <p:attrName>style.visibility</p:attrName>
                                        </p:attrNameLst>
                                      </p:cBhvr>
                                      <p:to>
                                        <p:strVal val="visible"/>
                                      </p:to>
                                    </p:set>
                                    <p:anim calcmode="lin" valueType="num">
                                      <p:cBhvr additive="base">
                                        <p:cTn id="19" dur="500" fill="hold"/>
                                        <p:tgtEl>
                                          <p:spTgt spid="8601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601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6019">
                                            <p:txEl>
                                              <p:pRg st="2" end="2"/>
                                            </p:txEl>
                                          </p:spTgt>
                                        </p:tgtEl>
                                        <p:attrNameLst>
                                          <p:attrName>style.visibility</p:attrName>
                                        </p:attrNameLst>
                                      </p:cBhvr>
                                      <p:to>
                                        <p:strVal val="visible"/>
                                      </p:to>
                                    </p:set>
                                    <p:anim calcmode="lin" valueType="num">
                                      <p:cBhvr additive="base">
                                        <p:cTn id="25" dur="500" fill="hold"/>
                                        <p:tgtEl>
                                          <p:spTgt spid="8601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60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shre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6019">
                                            <p:txEl>
                                              <p:pRg st="3" end="3"/>
                                            </p:txEl>
                                          </p:spTgt>
                                        </p:tgtEl>
                                        <p:attrNameLst>
                                          <p:attrName>style.visibility</p:attrName>
                                        </p:attrNameLst>
                                      </p:cBhvr>
                                      <p:to>
                                        <p:strVal val="visible"/>
                                      </p:to>
                                    </p:set>
                                    <p:anim calcmode="lin" valueType="num">
                                      <p:cBhvr additive="base">
                                        <p:cTn id="31" dur="500" fill="hold"/>
                                        <p:tgtEl>
                                          <p:spTgt spid="8601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601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shreg.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6019">
                                            <p:txEl>
                                              <p:pRg st="4" end="4"/>
                                            </p:txEl>
                                          </p:spTgt>
                                        </p:tgtEl>
                                        <p:attrNameLst>
                                          <p:attrName>style.visibility</p:attrName>
                                        </p:attrNameLst>
                                      </p:cBhvr>
                                      <p:to>
                                        <p:strVal val="visible"/>
                                      </p:to>
                                    </p:set>
                                    <p:anim calcmode="lin" valueType="num">
                                      <p:cBhvr additive="base">
                                        <p:cTn id="37" dur="500" fill="hold"/>
                                        <p:tgtEl>
                                          <p:spTgt spid="8601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601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shreg.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6019">
                                            <p:txEl>
                                              <p:pRg st="5" end="5"/>
                                            </p:txEl>
                                          </p:spTgt>
                                        </p:tgtEl>
                                        <p:attrNameLst>
                                          <p:attrName>style.visibility</p:attrName>
                                        </p:attrNameLst>
                                      </p:cBhvr>
                                      <p:to>
                                        <p:strVal val="visible"/>
                                      </p:to>
                                    </p:set>
                                    <p:anim calcmode="lin" valueType="num">
                                      <p:cBhvr additive="base">
                                        <p:cTn id="43" dur="500" fill="hold"/>
                                        <p:tgtEl>
                                          <p:spTgt spid="8601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601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utoUpdateAnimBg="0"/>
      <p:bldP spid="86019"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b="1">
                <a:cs typeface="Times New Roman" panose="02020603050405020304" pitchFamily="18" charset="0"/>
              </a:rPr>
              <a:t>3</a:t>
            </a:r>
            <a:r>
              <a:rPr lang="en-US" sz="3600" b="1">
                <a:cs typeface="Times New Roman" panose="02020603050405020304" pitchFamily="18" charset="0"/>
              </a:rPr>
              <a:t>.4.5     Trickle System Design</a:t>
            </a:r>
            <a:r>
              <a:rPr lang="en-US"/>
              <a:t> </a:t>
            </a:r>
          </a:p>
        </p:txBody>
      </p:sp>
      <p:sp>
        <p:nvSpPr>
          <p:cNvPr id="87043" name="Rectangle 3"/>
          <p:cNvSpPr>
            <a:spLocks noGrp="1" noChangeArrowheads="1"/>
          </p:cNvSpPr>
          <p:nvPr>
            <p:ph type="body" idx="1"/>
          </p:nvPr>
        </p:nvSpPr>
        <p:spPr/>
        <p:txBody>
          <a:bodyPr/>
          <a:lstStyle/>
          <a:p>
            <a:r>
              <a:rPr lang="en-US" sz="2400" b="1">
                <a:latin typeface="Arial" panose="020B0604020202020204" pitchFamily="34" charset="0"/>
                <a:cs typeface="Times New Roman" panose="02020603050405020304" pitchFamily="18" charset="0"/>
              </a:rPr>
              <a:t>The diameter of the lateral should be selected so that the difference in discharge between emitters operating simultaneously will not exceed 10 %.  </a:t>
            </a:r>
          </a:p>
          <a:p>
            <a:r>
              <a:rPr lang="en-US" sz="2400" b="1">
                <a:latin typeface="Arial" panose="020B0604020202020204" pitchFamily="34" charset="0"/>
                <a:cs typeface="Times New Roman" panose="02020603050405020304" pitchFamily="18" charset="0"/>
              </a:rPr>
              <a:t>This allowable variation is same as for sprinkler irrigation laterals already discussed. </a:t>
            </a:r>
          </a:p>
          <a:p>
            <a:r>
              <a:rPr lang="en-US" sz="2400" b="1">
                <a:latin typeface="Arial" panose="020B0604020202020204" pitchFamily="34" charset="0"/>
                <a:cs typeface="Times New Roman" panose="02020603050405020304" pitchFamily="18" charset="0"/>
              </a:rPr>
              <a:t> To stay within this 10 % variation in flow, the head difference between emitters should not exceed 10 to 15 % of the average operating head for long-path or 20 % for turbulent flow emitters. </a:t>
            </a:r>
            <a:endParaRPr lang="en-US" sz="2400"/>
          </a:p>
        </p:txBody>
      </p:sp>
    </p:spTree>
    <p:extLst>
      <p:ext uri="{BB962C8B-B14F-4D97-AF65-F5344CB8AC3E}">
        <p14:creationId xmlns:p14="http://schemas.microsoft.com/office/powerpoint/2010/main" val="35166248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additive="base">
                                        <p:cTn id="7" dur="500" fill="hold"/>
                                        <p:tgtEl>
                                          <p:spTgt spid="87042"/>
                                        </p:tgtEl>
                                        <p:attrNameLst>
                                          <p:attrName>ppt_x</p:attrName>
                                        </p:attrNameLst>
                                      </p:cBhvr>
                                      <p:tavLst>
                                        <p:tav tm="0">
                                          <p:val>
                                            <p:strVal val="0-#ppt_w/2"/>
                                          </p:val>
                                        </p:tav>
                                        <p:tav tm="100000">
                                          <p:val>
                                            <p:strVal val="#ppt_x"/>
                                          </p:val>
                                        </p:tav>
                                      </p:tavLst>
                                    </p:anim>
                                    <p:anim calcmode="lin" valueType="num">
                                      <p:cBhvr additive="base">
                                        <p:cTn id="8" dur="500" fill="hold"/>
                                        <p:tgtEl>
                                          <p:spTgt spid="870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7043">
                                            <p:txEl>
                                              <p:pRg st="0" end="0"/>
                                            </p:txEl>
                                          </p:spTgt>
                                        </p:tgtEl>
                                        <p:attrNameLst>
                                          <p:attrName>style.visibility</p:attrName>
                                        </p:attrNameLst>
                                      </p:cBhvr>
                                      <p:to>
                                        <p:strVal val="visible"/>
                                      </p:to>
                                    </p:set>
                                    <p:anim calcmode="lin" valueType="num">
                                      <p:cBhvr additive="base">
                                        <p:cTn id="13" dur="500" fill="hold"/>
                                        <p:tgtEl>
                                          <p:spTgt spid="870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70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7043">
                                            <p:txEl>
                                              <p:pRg st="1" end="1"/>
                                            </p:txEl>
                                          </p:spTgt>
                                        </p:tgtEl>
                                        <p:attrNameLst>
                                          <p:attrName>style.visibility</p:attrName>
                                        </p:attrNameLst>
                                      </p:cBhvr>
                                      <p:to>
                                        <p:strVal val="visible"/>
                                      </p:to>
                                    </p:set>
                                    <p:anim calcmode="lin" valueType="num">
                                      <p:cBhvr additive="base">
                                        <p:cTn id="19" dur="500" fill="hold"/>
                                        <p:tgtEl>
                                          <p:spTgt spid="8704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70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7043">
                                            <p:txEl>
                                              <p:pRg st="2" end="2"/>
                                            </p:txEl>
                                          </p:spTgt>
                                        </p:tgtEl>
                                        <p:attrNameLst>
                                          <p:attrName>style.visibility</p:attrName>
                                        </p:attrNameLst>
                                      </p:cBhvr>
                                      <p:to>
                                        <p:strVal val="visible"/>
                                      </p:to>
                                    </p:set>
                                    <p:anim calcmode="lin" valueType="num">
                                      <p:cBhvr additive="base">
                                        <p:cTn id="25" dur="500" fill="hold"/>
                                        <p:tgtEl>
                                          <p:spTgt spid="8704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70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P spid="87043"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Trickle System Design Contd.</a:t>
            </a:r>
          </a:p>
        </p:txBody>
      </p:sp>
      <p:sp>
        <p:nvSpPr>
          <p:cNvPr id="88067" name="Rectangle 3"/>
          <p:cNvSpPr>
            <a:spLocks noGrp="1" noChangeArrowheads="1"/>
          </p:cNvSpPr>
          <p:nvPr>
            <p:ph type="body" idx="1"/>
          </p:nvPr>
        </p:nvSpPr>
        <p:spPr/>
        <p:txBody>
          <a:bodyPr/>
          <a:lstStyle/>
          <a:p>
            <a:pPr>
              <a:lnSpc>
                <a:spcPct val="90000"/>
              </a:lnSpc>
            </a:pPr>
            <a:r>
              <a:rPr lang="en-US">
                <a:latin typeface="Arial" panose="020B0604020202020204" pitchFamily="34" charset="0"/>
                <a:cs typeface="Arial" panose="020B0604020202020204" pitchFamily="34" charset="0"/>
              </a:rPr>
              <a:t>The maximum difference in pressure is the head loss between the control point at the inlet and the pressure at the emitter farthest from the inlet.  </a:t>
            </a:r>
          </a:p>
          <a:p>
            <a:pPr>
              <a:lnSpc>
                <a:spcPct val="90000"/>
              </a:lnSpc>
            </a:pPr>
            <a:r>
              <a:rPr lang="en-US">
                <a:latin typeface="Arial" panose="020B0604020202020204" pitchFamily="34" charset="0"/>
                <a:cs typeface="Arial" panose="020B0604020202020204" pitchFamily="34" charset="0"/>
              </a:rPr>
              <a:t>The inlet is usually at the manifold where the pressure is regulated. </a:t>
            </a:r>
          </a:p>
          <a:p>
            <a:pPr>
              <a:lnSpc>
                <a:spcPct val="90000"/>
              </a:lnSpc>
            </a:pPr>
            <a:r>
              <a:rPr lang="en-US">
                <a:latin typeface="Arial" panose="020B0604020202020204" pitchFamily="34" charset="0"/>
                <a:cs typeface="Arial" panose="020B0604020202020204" pitchFamily="34" charset="0"/>
              </a:rPr>
              <a:t> The manifold is a line to which the trickle laterals are connected.</a:t>
            </a:r>
            <a:r>
              <a:rPr lang="en-US"/>
              <a:t> </a:t>
            </a:r>
          </a:p>
        </p:txBody>
      </p:sp>
    </p:spTree>
    <p:extLst>
      <p:ext uri="{BB962C8B-B14F-4D97-AF65-F5344CB8AC3E}">
        <p14:creationId xmlns:p14="http://schemas.microsoft.com/office/powerpoint/2010/main" val="3371975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6"/>
                                        </p:tgtEl>
                                        <p:attrNameLst>
                                          <p:attrName>style.visibility</p:attrName>
                                        </p:attrNameLst>
                                      </p:cBhvr>
                                      <p:to>
                                        <p:strVal val="visible"/>
                                      </p:to>
                                    </p:set>
                                    <p:anim calcmode="lin" valueType="num">
                                      <p:cBhvr additive="base">
                                        <p:cTn id="7" dur="500" fill="hold"/>
                                        <p:tgtEl>
                                          <p:spTgt spid="88066"/>
                                        </p:tgtEl>
                                        <p:attrNameLst>
                                          <p:attrName>ppt_x</p:attrName>
                                        </p:attrNameLst>
                                      </p:cBhvr>
                                      <p:tavLst>
                                        <p:tav tm="0">
                                          <p:val>
                                            <p:strVal val="0-#ppt_w/2"/>
                                          </p:val>
                                        </p:tav>
                                        <p:tav tm="100000">
                                          <p:val>
                                            <p:strVal val="#ppt_x"/>
                                          </p:val>
                                        </p:tav>
                                      </p:tavLst>
                                    </p:anim>
                                    <p:anim calcmode="lin" valueType="num">
                                      <p:cBhvr additive="base">
                                        <p:cTn id="8" dur="500" fill="hold"/>
                                        <p:tgtEl>
                                          <p:spTgt spid="880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8067">
                                            <p:txEl>
                                              <p:pRg st="0" end="0"/>
                                            </p:txEl>
                                          </p:spTgt>
                                        </p:tgtEl>
                                        <p:attrNameLst>
                                          <p:attrName>style.visibility</p:attrName>
                                        </p:attrNameLst>
                                      </p:cBhvr>
                                      <p:to>
                                        <p:strVal val="visible"/>
                                      </p:to>
                                    </p:set>
                                    <p:anim calcmode="lin" valueType="num">
                                      <p:cBhvr additive="base">
                                        <p:cTn id="13" dur="500" fill="hold"/>
                                        <p:tgtEl>
                                          <p:spTgt spid="8806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806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8067">
                                            <p:txEl>
                                              <p:pRg st="1" end="1"/>
                                            </p:txEl>
                                          </p:spTgt>
                                        </p:tgtEl>
                                        <p:attrNameLst>
                                          <p:attrName>style.visibility</p:attrName>
                                        </p:attrNameLst>
                                      </p:cBhvr>
                                      <p:to>
                                        <p:strVal val="visible"/>
                                      </p:to>
                                    </p:set>
                                    <p:anim calcmode="lin" valueType="num">
                                      <p:cBhvr additive="base">
                                        <p:cTn id="19" dur="500" fill="hold"/>
                                        <p:tgtEl>
                                          <p:spTgt spid="8806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806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8067">
                                            <p:txEl>
                                              <p:pRg st="2" end="2"/>
                                            </p:txEl>
                                          </p:spTgt>
                                        </p:tgtEl>
                                        <p:attrNameLst>
                                          <p:attrName>style.visibility</p:attrName>
                                        </p:attrNameLst>
                                      </p:cBhvr>
                                      <p:to>
                                        <p:strVal val="visible"/>
                                      </p:to>
                                    </p:set>
                                    <p:anim calcmode="lin" valueType="num">
                                      <p:cBhvr additive="base">
                                        <p:cTn id="25" dur="500" fill="hold"/>
                                        <p:tgtEl>
                                          <p:spTgt spid="8806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806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autoUpdateAnimBg="0"/>
      <p:bldP spid="88067"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Trickle System Design Contd.</a:t>
            </a:r>
          </a:p>
        </p:txBody>
      </p:sp>
      <p:sp>
        <p:nvSpPr>
          <p:cNvPr id="90115"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For minimum cost, on a level area 55 % of the allowable head loss should be allocated to the lateral and 45 % to the manifold.  </a:t>
            </a:r>
          </a:p>
          <a:p>
            <a:pPr algn="just">
              <a:lnSpc>
                <a:spcPct val="90000"/>
              </a:lnSpc>
            </a:pPr>
            <a:r>
              <a:rPr lang="en-US" sz="2000">
                <a:latin typeface="Arial" panose="020B0604020202020204" pitchFamily="34" charset="0"/>
                <a:cs typeface="Arial" panose="020B0604020202020204" pitchFamily="34" charset="0"/>
              </a:rPr>
              <a:t>The Friction Loss for Mains and Sub-mains can be computed from Darcy-Weisbach equation for smooth pipes in trickle systems when combined with the Blasius equation for friction factor.  </a:t>
            </a:r>
          </a:p>
          <a:p>
            <a:pPr algn="just">
              <a:lnSpc>
                <a:spcPct val="90000"/>
              </a:lnSpc>
            </a:pPr>
            <a:r>
              <a:rPr lang="en-US" sz="2000">
                <a:latin typeface="Arial" panose="020B0604020202020204" pitchFamily="34" charset="0"/>
                <a:cs typeface="Arial" panose="020B0604020202020204" pitchFamily="34" charset="0"/>
              </a:rPr>
              <a:t>The equation is:</a:t>
            </a:r>
          </a:p>
          <a:p>
            <a:pPr algn="just">
              <a:lnSpc>
                <a:spcPct val="90000"/>
              </a:lnSpc>
            </a:pPr>
            <a:r>
              <a:rPr lang="en-US" sz="2000">
                <a:latin typeface="Arial" panose="020B0604020202020204" pitchFamily="34" charset="0"/>
                <a:cs typeface="Arial" panose="020B0604020202020204" pitchFamily="34" charset="0"/>
              </a:rPr>
              <a:t>             H</a:t>
            </a:r>
            <a:r>
              <a:rPr lang="en-US" sz="2000" baseline="-30000">
                <a:latin typeface="Arial" panose="020B0604020202020204" pitchFamily="34" charset="0"/>
                <a:cs typeface="Arial" panose="020B0604020202020204" pitchFamily="34" charset="0"/>
              </a:rPr>
              <a:t>f</a:t>
            </a:r>
            <a:r>
              <a:rPr lang="en-US" sz="2000">
                <a:latin typeface="Arial" panose="020B0604020202020204" pitchFamily="34" charset="0"/>
                <a:cs typeface="Arial" panose="020B0604020202020204" pitchFamily="34" charset="0"/>
              </a:rPr>
              <a:t>  =  K L Q </a:t>
            </a:r>
            <a:r>
              <a:rPr lang="en-US" sz="2000" baseline="30000">
                <a:latin typeface="Arial" panose="020B0604020202020204" pitchFamily="34" charset="0"/>
                <a:cs typeface="Arial" panose="020B0604020202020204" pitchFamily="34" charset="0"/>
              </a:rPr>
              <a:t>1.75</a:t>
            </a:r>
            <a:r>
              <a:rPr lang="en-US" sz="2000">
                <a:latin typeface="Arial" panose="020B0604020202020204" pitchFamily="34" charset="0"/>
                <a:cs typeface="Arial" panose="020B0604020202020204" pitchFamily="34" charset="0"/>
              </a:rPr>
              <a:t> D </a:t>
            </a:r>
            <a:r>
              <a:rPr lang="en-US" sz="2000" baseline="30000">
                <a:latin typeface="Arial" panose="020B0604020202020204" pitchFamily="34" charset="0"/>
                <a:cs typeface="Arial" panose="020B0604020202020204" pitchFamily="34" charset="0"/>
              </a:rPr>
              <a:t>– 4.75</a:t>
            </a:r>
            <a:r>
              <a:rPr lang="en-US" sz="2000">
                <a:latin typeface="Arial" panose="020B0604020202020204" pitchFamily="34" charset="0"/>
                <a:cs typeface="Arial" panose="020B0604020202020204" pitchFamily="34" charset="0"/>
              </a:rPr>
              <a:t> </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Where:  H</a:t>
            </a:r>
            <a:r>
              <a:rPr lang="en-US" sz="2000" baseline="-30000">
                <a:latin typeface="Arial" panose="020B0604020202020204" pitchFamily="34" charset="0"/>
                <a:cs typeface="Arial" panose="020B0604020202020204" pitchFamily="34" charset="0"/>
              </a:rPr>
              <a:t>f</a:t>
            </a:r>
            <a:r>
              <a:rPr lang="en-US" sz="2000">
                <a:latin typeface="Arial" panose="020B0604020202020204" pitchFamily="34" charset="0"/>
                <a:cs typeface="Arial" panose="020B0604020202020204" pitchFamily="34" charset="0"/>
              </a:rPr>
              <a:t> is the friction loss in m; </a:t>
            </a:r>
          </a:p>
          <a:p>
            <a:pPr algn="just">
              <a:lnSpc>
                <a:spcPct val="90000"/>
              </a:lnSpc>
            </a:pPr>
            <a:r>
              <a:rPr lang="en-US" sz="2000">
                <a:latin typeface="Arial" panose="020B0604020202020204" pitchFamily="34" charset="0"/>
                <a:cs typeface="Arial" panose="020B0604020202020204" pitchFamily="34" charset="0"/>
              </a:rPr>
              <a:t>K is constant = 7.89  x  10</a:t>
            </a:r>
            <a:r>
              <a:rPr lang="en-US" sz="2000" baseline="30000">
                <a:latin typeface="Arial" panose="020B0604020202020204" pitchFamily="34" charset="0"/>
                <a:cs typeface="Arial" panose="020B0604020202020204" pitchFamily="34" charset="0"/>
              </a:rPr>
              <a:t>5</a:t>
            </a:r>
            <a:r>
              <a:rPr lang="en-US" sz="2000">
                <a:latin typeface="Arial" panose="020B0604020202020204" pitchFamily="34" charset="0"/>
                <a:cs typeface="Arial" panose="020B0604020202020204" pitchFamily="34" charset="0"/>
              </a:rPr>
              <a:t>    for S.I. units for water at 20 ° C;  </a:t>
            </a:r>
          </a:p>
          <a:p>
            <a:pPr algn="just">
              <a:lnSpc>
                <a:spcPct val="90000"/>
              </a:lnSpc>
            </a:pPr>
            <a:r>
              <a:rPr lang="en-US" sz="2000">
                <a:latin typeface="Arial" panose="020B0604020202020204" pitchFamily="34" charset="0"/>
                <a:cs typeface="Arial" panose="020B0604020202020204" pitchFamily="34" charset="0"/>
              </a:rPr>
              <a:t>L is the pipe length in m; </a:t>
            </a:r>
          </a:p>
          <a:p>
            <a:pPr algn="just">
              <a:lnSpc>
                <a:spcPct val="90000"/>
              </a:lnSpc>
            </a:pPr>
            <a:r>
              <a:rPr lang="en-US" sz="2000">
                <a:latin typeface="Arial" panose="020B0604020202020204" pitchFamily="34" charset="0"/>
                <a:cs typeface="Arial" panose="020B0604020202020204" pitchFamily="34" charset="0"/>
              </a:rPr>
              <a:t>Q is the total pipe flow in l/s; and </a:t>
            </a:r>
          </a:p>
          <a:p>
            <a:pPr algn="just">
              <a:lnSpc>
                <a:spcPct val="90000"/>
              </a:lnSpc>
            </a:pPr>
            <a:r>
              <a:rPr lang="en-US" sz="2000">
                <a:latin typeface="Arial" panose="020B0604020202020204" pitchFamily="34" charset="0"/>
                <a:cs typeface="Arial" panose="020B0604020202020204" pitchFamily="34" charset="0"/>
              </a:rPr>
              <a:t>D is the internal diameter of pipe in mm.</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21441415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additive="base">
                                        <p:cTn id="7" dur="500" fill="hold"/>
                                        <p:tgtEl>
                                          <p:spTgt spid="90114"/>
                                        </p:tgtEl>
                                        <p:attrNameLst>
                                          <p:attrName>ppt_x</p:attrName>
                                        </p:attrNameLst>
                                      </p:cBhvr>
                                      <p:tavLst>
                                        <p:tav tm="0">
                                          <p:val>
                                            <p:strVal val="0-#ppt_w/2"/>
                                          </p:val>
                                        </p:tav>
                                        <p:tav tm="100000">
                                          <p:val>
                                            <p:strVal val="#ppt_x"/>
                                          </p:val>
                                        </p:tav>
                                      </p:tavLst>
                                    </p:anim>
                                    <p:anim calcmode="lin" valueType="num">
                                      <p:cBhvr additive="base">
                                        <p:cTn id="8" dur="500" fill="hold"/>
                                        <p:tgtEl>
                                          <p:spTgt spid="901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0115">
                                            <p:txEl>
                                              <p:pRg st="0" end="0"/>
                                            </p:txEl>
                                          </p:spTgt>
                                        </p:tgtEl>
                                        <p:attrNameLst>
                                          <p:attrName>style.visibility</p:attrName>
                                        </p:attrNameLst>
                                      </p:cBhvr>
                                      <p:to>
                                        <p:strVal val="visible"/>
                                      </p:to>
                                    </p:set>
                                    <p:anim calcmode="lin" valueType="num">
                                      <p:cBhvr additive="base">
                                        <p:cTn id="13" dur="500" fill="hold"/>
                                        <p:tgtEl>
                                          <p:spTgt spid="9011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011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0115">
                                            <p:txEl>
                                              <p:pRg st="1" end="1"/>
                                            </p:txEl>
                                          </p:spTgt>
                                        </p:tgtEl>
                                        <p:attrNameLst>
                                          <p:attrName>style.visibility</p:attrName>
                                        </p:attrNameLst>
                                      </p:cBhvr>
                                      <p:to>
                                        <p:strVal val="visible"/>
                                      </p:to>
                                    </p:set>
                                    <p:anim calcmode="lin" valueType="num">
                                      <p:cBhvr additive="base">
                                        <p:cTn id="19" dur="500" fill="hold"/>
                                        <p:tgtEl>
                                          <p:spTgt spid="9011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011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0115">
                                            <p:txEl>
                                              <p:pRg st="2" end="2"/>
                                            </p:txEl>
                                          </p:spTgt>
                                        </p:tgtEl>
                                        <p:attrNameLst>
                                          <p:attrName>style.visibility</p:attrName>
                                        </p:attrNameLst>
                                      </p:cBhvr>
                                      <p:to>
                                        <p:strVal val="visible"/>
                                      </p:to>
                                    </p:set>
                                    <p:anim calcmode="lin" valueType="num">
                                      <p:cBhvr additive="base">
                                        <p:cTn id="25" dur="500" fill="hold"/>
                                        <p:tgtEl>
                                          <p:spTgt spid="9011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011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0115">
                                            <p:txEl>
                                              <p:pRg st="3" end="3"/>
                                            </p:txEl>
                                          </p:spTgt>
                                        </p:tgtEl>
                                        <p:attrNameLst>
                                          <p:attrName>style.visibility</p:attrName>
                                        </p:attrNameLst>
                                      </p:cBhvr>
                                      <p:to>
                                        <p:strVal val="visible"/>
                                      </p:to>
                                    </p:set>
                                    <p:anim calcmode="lin" valueType="num">
                                      <p:cBhvr additive="base">
                                        <p:cTn id="31" dur="500" fill="hold"/>
                                        <p:tgtEl>
                                          <p:spTgt spid="9011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011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0115">
                                            <p:txEl>
                                              <p:pRg st="4" end="4"/>
                                            </p:txEl>
                                          </p:spTgt>
                                        </p:tgtEl>
                                        <p:attrNameLst>
                                          <p:attrName>style.visibility</p:attrName>
                                        </p:attrNameLst>
                                      </p:cBhvr>
                                      <p:to>
                                        <p:strVal val="visible"/>
                                      </p:to>
                                    </p:set>
                                    <p:anim calcmode="lin" valueType="num">
                                      <p:cBhvr additive="base">
                                        <p:cTn id="37" dur="500" fill="hold"/>
                                        <p:tgtEl>
                                          <p:spTgt spid="9011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011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0115">
                                            <p:txEl>
                                              <p:pRg st="5" end="5"/>
                                            </p:txEl>
                                          </p:spTgt>
                                        </p:tgtEl>
                                        <p:attrNameLst>
                                          <p:attrName>style.visibility</p:attrName>
                                        </p:attrNameLst>
                                      </p:cBhvr>
                                      <p:to>
                                        <p:strVal val="visible"/>
                                      </p:to>
                                    </p:set>
                                    <p:anim calcmode="lin" valueType="num">
                                      <p:cBhvr additive="base">
                                        <p:cTn id="43" dur="500" fill="hold"/>
                                        <p:tgtEl>
                                          <p:spTgt spid="9011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011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0115">
                                            <p:txEl>
                                              <p:pRg st="6" end="6"/>
                                            </p:txEl>
                                          </p:spTgt>
                                        </p:tgtEl>
                                        <p:attrNameLst>
                                          <p:attrName>style.visibility</p:attrName>
                                        </p:attrNameLst>
                                      </p:cBhvr>
                                      <p:to>
                                        <p:strVal val="visible"/>
                                      </p:to>
                                    </p:set>
                                    <p:anim calcmode="lin" valueType="num">
                                      <p:cBhvr additive="base">
                                        <p:cTn id="49" dur="500" fill="hold"/>
                                        <p:tgtEl>
                                          <p:spTgt spid="90115">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90115">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0115">
                                            <p:txEl>
                                              <p:pRg st="7" end="7"/>
                                            </p:txEl>
                                          </p:spTgt>
                                        </p:tgtEl>
                                        <p:attrNameLst>
                                          <p:attrName>style.visibility</p:attrName>
                                        </p:attrNameLst>
                                      </p:cBhvr>
                                      <p:to>
                                        <p:strVal val="visible"/>
                                      </p:to>
                                    </p:set>
                                    <p:anim calcmode="lin" valueType="num">
                                      <p:cBhvr additive="base">
                                        <p:cTn id="55" dur="500" fill="hold"/>
                                        <p:tgtEl>
                                          <p:spTgt spid="90115">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90115">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0115">
                                            <p:txEl>
                                              <p:pRg st="8" end="8"/>
                                            </p:txEl>
                                          </p:spTgt>
                                        </p:tgtEl>
                                        <p:attrNameLst>
                                          <p:attrName>style.visibility</p:attrName>
                                        </p:attrNameLst>
                                      </p:cBhvr>
                                      <p:to>
                                        <p:strVal val="visible"/>
                                      </p:to>
                                    </p:set>
                                    <p:anim calcmode="lin" valueType="num">
                                      <p:cBhvr additive="base">
                                        <p:cTn id="61" dur="500" fill="hold"/>
                                        <p:tgtEl>
                                          <p:spTgt spid="90115">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90115">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utoUpdateAnimBg="0"/>
      <p:bldP spid="90115"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Trickle System Design Contd</a:t>
            </a:r>
          </a:p>
        </p:txBody>
      </p:sp>
      <p:sp>
        <p:nvSpPr>
          <p:cNvPr id="91139" name="Rectangle 3"/>
          <p:cNvSpPr>
            <a:spLocks noGrp="1" noChangeArrowheads="1"/>
          </p:cNvSpPr>
          <p:nvPr>
            <p:ph type="body" idx="1"/>
          </p:nvPr>
        </p:nvSpPr>
        <p:spPr/>
        <p:txBody>
          <a:bodyPr/>
          <a:lstStyle/>
          <a:p>
            <a:pPr algn="just">
              <a:lnSpc>
                <a:spcPct val="90000"/>
              </a:lnSpc>
            </a:pPr>
            <a:r>
              <a:rPr lang="en-US">
                <a:latin typeface="Arial" panose="020B0604020202020204" pitchFamily="34" charset="0"/>
                <a:cs typeface="Arial" panose="020B0604020202020204" pitchFamily="34" charset="0"/>
              </a:rPr>
              <a:t>As with sprinkler design, F should be used to compute head loss for laterals and manifolds with multiple outlets, by multiplying a suitable F factor </a:t>
            </a:r>
          </a:p>
          <a:p>
            <a:pPr algn="just">
              <a:lnSpc>
                <a:spcPct val="90000"/>
              </a:lnSpc>
            </a:pPr>
            <a:r>
              <a:rPr lang="en-US">
                <a:latin typeface="Arial" panose="020B0604020202020204" pitchFamily="34" charset="0"/>
                <a:cs typeface="Arial" panose="020B0604020202020204" pitchFamily="34" charset="0"/>
              </a:rPr>
              <a:t>(See Table 8 of Sprinkler Design section) by head loss.  </a:t>
            </a:r>
          </a:p>
          <a:p>
            <a:pPr algn="just">
              <a:lnSpc>
                <a:spcPct val="90000"/>
              </a:lnSpc>
            </a:pPr>
            <a:r>
              <a:rPr lang="en-US">
                <a:latin typeface="Arial" panose="020B0604020202020204" pitchFamily="34" charset="0"/>
                <a:cs typeface="Arial" panose="020B0604020202020204" pitchFamily="34" charset="0"/>
              </a:rPr>
              <a:t>F values shown below can also be used.</a:t>
            </a:r>
            <a:endParaRPr lang="en-US">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a:latin typeface="New York" charset="0"/>
              <a:cs typeface="Times New Roman" panose="02020603050405020304" pitchFamily="18" charset="0"/>
            </a:endParaRPr>
          </a:p>
          <a:p>
            <a:pPr>
              <a:lnSpc>
                <a:spcPct val="90000"/>
              </a:lnSpc>
            </a:pPr>
            <a:endParaRPr lang="en-US"/>
          </a:p>
        </p:txBody>
      </p:sp>
    </p:spTree>
    <p:extLst>
      <p:ext uri="{BB962C8B-B14F-4D97-AF65-F5344CB8AC3E}">
        <p14:creationId xmlns:p14="http://schemas.microsoft.com/office/powerpoint/2010/main" val="1541769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anim calcmode="lin" valueType="num">
                                      <p:cBhvr additive="base">
                                        <p:cTn id="7" dur="500" fill="hold"/>
                                        <p:tgtEl>
                                          <p:spTgt spid="91138"/>
                                        </p:tgtEl>
                                        <p:attrNameLst>
                                          <p:attrName>ppt_x</p:attrName>
                                        </p:attrNameLst>
                                      </p:cBhvr>
                                      <p:tavLst>
                                        <p:tav tm="0">
                                          <p:val>
                                            <p:strVal val="0-#ppt_w/2"/>
                                          </p:val>
                                        </p:tav>
                                        <p:tav tm="100000">
                                          <p:val>
                                            <p:strVal val="#ppt_x"/>
                                          </p:val>
                                        </p:tav>
                                      </p:tavLst>
                                    </p:anim>
                                    <p:anim calcmode="lin" valueType="num">
                                      <p:cBhvr additive="base">
                                        <p:cTn id="8" dur="500" fill="hold"/>
                                        <p:tgtEl>
                                          <p:spTgt spid="911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1139">
                                            <p:txEl>
                                              <p:pRg st="0" end="0"/>
                                            </p:txEl>
                                          </p:spTgt>
                                        </p:tgtEl>
                                        <p:attrNameLst>
                                          <p:attrName>style.visibility</p:attrName>
                                        </p:attrNameLst>
                                      </p:cBhvr>
                                      <p:to>
                                        <p:strVal val="visible"/>
                                      </p:to>
                                    </p:set>
                                    <p:anim calcmode="lin" valueType="num">
                                      <p:cBhvr additive="base">
                                        <p:cTn id="13" dur="500" fill="hold"/>
                                        <p:tgtEl>
                                          <p:spTgt spid="911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11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1139">
                                            <p:txEl>
                                              <p:pRg st="1" end="1"/>
                                            </p:txEl>
                                          </p:spTgt>
                                        </p:tgtEl>
                                        <p:attrNameLst>
                                          <p:attrName>style.visibility</p:attrName>
                                        </p:attrNameLst>
                                      </p:cBhvr>
                                      <p:to>
                                        <p:strVal val="visible"/>
                                      </p:to>
                                    </p:set>
                                    <p:anim calcmode="lin" valueType="num">
                                      <p:cBhvr additive="base">
                                        <p:cTn id="19" dur="500" fill="hold"/>
                                        <p:tgtEl>
                                          <p:spTgt spid="9113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11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1139">
                                            <p:txEl>
                                              <p:pRg st="2" end="2"/>
                                            </p:txEl>
                                          </p:spTgt>
                                        </p:tgtEl>
                                        <p:attrNameLst>
                                          <p:attrName>style.visibility</p:attrName>
                                        </p:attrNameLst>
                                      </p:cBhvr>
                                      <p:to>
                                        <p:strVal val="visible"/>
                                      </p:to>
                                    </p:set>
                                    <p:anim calcmode="lin" valueType="num">
                                      <p:cBhvr additive="base">
                                        <p:cTn id="25" dur="500" fill="hold"/>
                                        <p:tgtEl>
                                          <p:spTgt spid="9113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11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autoUpdateAnimBg="0"/>
      <p:bldP spid="91139"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3200" b="1">
                <a:cs typeface="Arial" panose="020B0604020202020204" pitchFamily="34" charset="0"/>
              </a:rPr>
              <a:t>Table 3.7:  Correction Factor, F for Friction Losses in Aluminium Pipes with Multiple Outlets.</a:t>
            </a:r>
          </a:p>
        </p:txBody>
      </p:sp>
      <p:sp>
        <p:nvSpPr>
          <p:cNvPr id="93187" name="Rectangle 3"/>
          <p:cNvSpPr>
            <a:spLocks noGrp="1" noChangeArrowheads="1"/>
          </p:cNvSpPr>
          <p:nvPr>
            <p:ph type="body" idx="1"/>
          </p:nvPr>
        </p:nvSpPr>
        <p:spPr/>
        <p:txBody>
          <a:bodyPr/>
          <a:lstStyle/>
          <a:p>
            <a:pPr algn="just">
              <a:lnSpc>
                <a:spcPct val="90000"/>
              </a:lnSpc>
            </a:pPr>
            <a:endParaRPr lang="en-US" sz="2800" b="1">
              <a:latin typeface="Arial" panose="020B0604020202020204" pitchFamily="34" charset="0"/>
              <a:cs typeface="Arial" panose="020B0604020202020204" pitchFamily="34" charset="0"/>
            </a:endParaRPr>
          </a:p>
          <a:p>
            <a:pPr algn="just">
              <a:lnSpc>
                <a:spcPct val="90000"/>
              </a:lnSpc>
            </a:pPr>
            <a:r>
              <a:rPr lang="en-US" sz="2400" b="1" u="sng">
                <a:latin typeface="Arial" panose="020B0604020202020204" pitchFamily="34" charset="0"/>
                <a:cs typeface="Arial" panose="020B0604020202020204" pitchFamily="34" charset="0"/>
              </a:rPr>
              <a:t>Number of Outlets</a:t>
            </a:r>
            <a:r>
              <a:rPr lang="en-US" sz="2400" b="1">
                <a:latin typeface="Arial" panose="020B0604020202020204" pitchFamily="34" charset="0"/>
                <a:cs typeface="Arial" panose="020B0604020202020204" pitchFamily="34" charset="0"/>
              </a:rPr>
              <a:t>		 </a:t>
            </a:r>
            <a:r>
              <a:rPr lang="en-US" sz="2400" b="1" u="sng">
                <a:latin typeface="Arial" panose="020B0604020202020204" pitchFamily="34" charset="0"/>
                <a:cs typeface="Arial" panose="020B0604020202020204" pitchFamily="34" charset="0"/>
              </a:rPr>
              <a:t>F*</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1				1.00</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2				0.51</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4				0.41</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6				0.38</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8				0.37</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12				0.36</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16				0.36</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20				0.35</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	30 or more			0.35</a:t>
            </a:r>
            <a:endParaRPr lang="en-US" sz="2400">
              <a:latin typeface="New York" charset="0"/>
              <a:cs typeface="Times New Roman" panose="02020603050405020304" pitchFamily="18" charset="0"/>
            </a:endParaRPr>
          </a:p>
          <a:p>
            <a:pPr algn="just">
              <a:lnSpc>
                <a:spcPct val="90000"/>
              </a:lnSpc>
            </a:pPr>
            <a:r>
              <a:rPr lang="en-US" sz="2400" b="1">
                <a:latin typeface="Arial" panose="020B0604020202020204" pitchFamily="34" charset="0"/>
                <a:cs typeface="Arial" panose="020B0604020202020204" pitchFamily="34" charset="0"/>
              </a:rPr>
              <a:t>*Values adapted from Jensen and Frantini (1957</a:t>
            </a:r>
            <a:endParaRPr lang="en-US" sz="2800"/>
          </a:p>
        </p:txBody>
      </p:sp>
    </p:spTree>
    <p:extLst>
      <p:ext uri="{BB962C8B-B14F-4D97-AF65-F5344CB8AC3E}">
        <p14:creationId xmlns:p14="http://schemas.microsoft.com/office/powerpoint/2010/main" val="29887080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Example</a:t>
            </a:r>
          </a:p>
        </p:txBody>
      </p:sp>
      <p:sp>
        <p:nvSpPr>
          <p:cNvPr id="105475" name="Rectangle 3"/>
          <p:cNvSpPr>
            <a:spLocks noGrp="1" noChangeArrowheads="1"/>
          </p:cNvSpPr>
          <p:nvPr>
            <p:ph type="body" idx="1"/>
          </p:nvPr>
        </p:nvSpPr>
        <p:spPr/>
        <p:txBody>
          <a:bodyPr/>
          <a:lstStyle/>
          <a:p>
            <a:pPr>
              <a:lnSpc>
                <a:spcPct val="90000"/>
              </a:lnSpc>
            </a:pPr>
            <a:r>
              <a:rPr lang="en-US" sz="2800" b="1"/>
              <a:t>Design a Trickle Irrigation System</a:t>
            </a:r>
            <a:r>
              <a:rPr lang="en-US" sz="2800"/>
              <a:t> for a fully matured orchard with the layout below.  Assume that the field is level, maximum time for irrigation is </a:t>
            </a:r>
            <a:r>
              <a:rPr lang="en-US" sz="2800" i="1"/>
              <a:t>12 hours per day</a:t>
            </a:r>
            <a:r>
              <a:rPr lang="en-US" sz="2800"/>
              <a:t>, allowable pressure variation in the emitters is </a:t>
            </a:r>
            <a:r>
              <a:rPr lang="en-US" sz="2800" i="1"/>
              <a:t>15%,</a:t>
            </a:r>
            <a:r>
              <a:rPr lang="en-US" sz="2800"/>
              <a:t> the maximum suction lift at the well is </a:t>
            </a:r>
            <a:r>
              <a:rPr lang="en-US" sz="2800" i="1"/>
              <a:t>20 m</a:t>
            </a:r>
            <a:r>
              <a:rPr lang="en-US" sz="2800"/>
              <a:t>, the ET rate is </a:t>
            </a:r>
            <a:r>
              <a:rPr lang="en-US" sz="2800" i="1"/>
              <a:t>7 mm/day</a:t>
            </a:r>
            <a:r>
              <a:rPr lang="en-US" sz="2800"/>
              <a:t> and the matured orchard shades </a:t>
            </a:r>
            <a:r>
              <a:rPr lang="en-US" sz="2800" i="1"/>
              <a:t>70%</a:t>
            </a:r>
            <a:r>
              <a:rPr lang="en-US" sz="2800"/>
              <a:t> of the area; trickle irrigation efficiency is 80%.  Sections 1 and 2 are to be irrigated at the same time and alternated with sections 3 and 4.  Each tree is to be supplied by 4 emitters.</a:t>
            </a:r>
          </a:p>
        </p:txBody>
      </p:sp>
    </p:spTree>
    <p:extLst>
      <p:ext uri="{BB962C8B-B14F-4D97-AF65-F5344CB8AC3E}">
        <p14:creationId xmlns:p14="http://schemas.microsoft.com/office/powerpoint/2010/main" val="362558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152400"/>
            <a:ext cx="7772400" cy="1447800"/>
          </a:xfrm>
        </p:spPr>
        <p:txBody>
          <a:bodyPr/>
          <a:lstStyle/>
          <a:p>
            <a:r>
              <a:rPr lang="en-US" sz="3600"/>
              <a:t>LAYOUT OF THE TRICKLE IRRIGATION SYSTEM</a:t>
            </a:r>
          </a:p>
        </p:txBody>
      </p:sp>
      <p:pic>
        <p:nvPicPr>
          <p:cNvPr id="106499" name="Picture 3" descr="C:\DOCUME~1\ekwue\LOCALS~1\Temp\\msotw9_temp0.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600" y="1631950"/>
            <a:ext cx="7670800" cy="461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49064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Solution</a:t>
            </a:r>
          </a:p>
        </p:txBody>
      </p:sp>
      <p:sp>
        <p:nvSpPr>
          <p:cNvPr id="107523" name="Rectangle 3"/>
          <p:cNvSpPr>
            <a:spLocks noGrp="1" noChangeArrowheads="1"/>
          </p:cNvSpPr>
          <p:nvPr>
            <p:ph type="body" idx="1"/>
          </p:nvPr>
        </p:nvSpPr>
        <p:spPr/>
        <p:txBody>
          <a:bodyPr/>
          <a:lstStyle/>
          <a:p>
            <a:pPr>
              <a:lnSpc>
                <a:spcPct val="90000"/>
              </a:lnSpc>
            </a:pPr>
            <a:r>
              <a:rPr lang="en-US"/>
              <a:t>(1) ETt =   ET  x  P/85</a:t>
            </a:r>
          </a:p>
          <a:p>
            <a:pPr>
              <a:lnSpc>
                <a:spcPct val="90000"/>
              </a:lnSpc>
            </a:pPr>
            <a:r>
              <a:rPr lang="en-US"/>
              <a:t>Where:  Ett is the average ET for crops under trickle irrigation (mm/day)</a:t>
            </a:r>
          </a:p>
          <a:p>
            <a:pPr>
              <a:lnSpc>
                <a:spcPct val="90000"/>
              </a:lnSpc>
            </a:pPr>
            <a:r>
              <a:rPr lang="en-US"/>
              <a:t>ET is nomal ET rate for the crop = 7 mm/day</a:t>
            </a:r>
          </a:p>
          <a:p>
            <a:pPr>
              <a:lnSpc>
                <a:spcPct val="90000"/>
              </a:lnSpc>
            </a:pPr>
            <a:r>
              <a:rPr lang="en-US"/>
              <a:t>P is the percentage of total ares shaded by the crop = 70%</a:t>
            </a:r>
          </a:p>
          <a:p>
            <a:pPr>
              <a:lnSpc>
                <a:spcPct val="90000"/>
              </a:lnSpc>
            </a:pPr>
            <a:r>
              <a:rPr lang="en-US"/>
              <a:t>ETt   =  7 mm/day x  70/85  = </a:t>
            </a:r>
            <a:r>
              <a:rPr lang="en-US" b="1"/>
              <a:t>5.8 mm/day</a:t>
            </a:r>
            <a:r>
              <a:rPr lang="en-US"/>
              <a:t>.</a:t>
            </a:r>
          </a:p>
        </p:txBody>
      </p:sp>
    </p:spTree>
    <p:extLst>
      <p:ext uri="{BB962C8B-B14F-4D97-AF65-F5344CB8AC3E}">
        <p14:creationId xmlns:p14="http://schemas.microsoft.com/office/powerpoint/2010/main" val="9089423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Solution Contd.</a:t>
            </a:r>
          </a:p>
        </p:txBody>
      </p:sp>
      <p:sp>
        <p:nvSpPr>
          <p:cNvPr id="108547" name="Rectangle 3"/>
          <p:cNvSpPr>
            <a:spLocks noGrp="1" noChangeArrowheads="1"/>
          </p:cNvSpPr>
          <p:nvPr>
            <p:ph type="body" idx="1"/>
          </p:nvPr>
        </p:nvSpPr>
        <p:spPr/>
        <p:txBody>
          <a:bodyPr/>
          <a:lstStyle/>
          <a:p>
            <a:r>
              <a:rPr lang="en-US"/>
              <a:t>(2)  </a:t>
            </a:r>
            <a:r>
              <a:rPr lang="en-US" sz="2400"/>
              <a:t>Discharge for each tree with a spacing of 4 m  x  7 m </a:t>
            </a:r>
          </a:p>
          <a:p>
            <a:r>
              <a:rPr lang="en-US" sz="2400"/>
              <a:t>             =  4 m  x  7 m  x 5.8 x 10</a:t>
            </a:r>
            <a:r>
              <a:rPr lang="en-US" sz="2400" baseline="30000"/>
              <a:t>-3</a:t>
            </a:r>
            <a:r>
              <a:rPr lang="en-US" sz="2400"/>
              <a:t> m/day  =  0.162 m</a:t>
            </a:r>
            <a:r>
              <a:rPr lang="en-US" sz="2400" baseline="30000"/>
              <a:t>3</a:t>
            </a:r>
            <a:r>
              <a:rPr lang="en-US" sz="2400"/>
              <a:t>/day</a:t>
            </a:r>
          </a:p>
          <a:p>
            <a:r>
              <a:rPr lang="en-US" sz="2400"/>
              <a:t>             = 0.00675 m</a:t>
            </a:r>
            <a:r>
              <a:rPr lang="en-US" sz="2400" baseline="30000"/>
              <a:t>3</a:t>
            </a:r>
            <a:r>
              <a:rPr lang="en-US" sz="2400"/>
              <a:t>/hr (24 hr. day)</a:t>
            </a:r>
          </a:p>
          <a:p>
            <a:r>
              <a:rPr lang="en-US" sz="2400"/>
              <a:t>For 12 hours of opearation per day, discharge required  </a:t>
            </a:r>
          </a:p>
          <a:p>
            <a:r>
              <a:rPr lang="en-US" sz="2400"/>
              <a:t>   =  0.00675  x  24/12  =    0.0135 m</a:t>
            </a:r>
            <a:r>
              <a:rPr lang="en-US" sz="2400" baseline="30000"/>
              <a:t>3</a:t>
            </a:r>
            <a:r>
              <a:rPr lang="en-US" sz="2400"/>
              <a:t>/hr  =  0.00375 L/s</a:t>
            </a:r>
          </a:p>
          <a:p>
            <a:r>
              <a:rPr lang="en-US" sz="2400"/>
              <a:t>With an appliance efficiency of 80%, the required discharge per tree is:  0.00375/0.8  =  0.0047 L/s</a:t>
            </a:r>
          </a:p>
          <a:p>
            <a:r>
              <a:rPr lang="en-US" sz="2400"/>
              <a:t>The discharge per emitter, with 4 emitters per tree is then:</a:t>
            </a:r>
          </a:p>
          <a:p>
            <a:r>
              <a:rPr lang="en-US" sz="2400"/>
              <a:t> =  0.0047/4  =  0.00118 L/s  =  0.0012 L/s</a:t>
            </a:r>
          </a:p>
        </p:txBody>
      </p:sp>
    </p:spTree>
    <p:extLst>
      <p:ext uri="{BB962C8B-B14F-4D97-AF65-F5344CB8AC3E}">
        <p14:creationId xmlns:p14="http://schemas.microsoft.com/office/powerpoint/2010/main" val="7739772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685800" y="609600"/>
            <a:ext cx="7772400" cy="762000"/>
          </a:xfrm>
        </p:spPr>
        <p:txBody>
          <a:bodyPr/>
          <a:lstStyle/>
          <a:p>
            <a:r>
              <a:rPr lang="en-US"/>
              <a:t> Discharge of Each Line</a:t>
            </a:r>
          </a:p>
        </p:txBody>
      </p:sp>
      <p:graphicFrame>
        <p:nvGraphicFramePr>
          <p:cNvPr id="109618" name="Group 50"/>
          <p:cNvGraphicFramePr>
            <a:graphicFrameLocks noGrp="1"/>
          </p:cNvGraphicFramePr>
          <p:nvPr>
            <p:ph type="tbl" idx="1"/>
          </p:nvPr>
        </p:nvGraphicFramePr>
        <p:xfrm>
          <a:off x="685800" y="1447800"/>
          <a:ext cx="7772400" cy="5257800"/>
        </p:xfrm>
        <a:graphic>
          <a:graphicData uri="http://schemas.openxmlformats.org/drawingml/2006/table">
            <a:tbl>
              <a:tblPr/>
              <a:tblGrid>
                <a:gridCol w="1943100"/>
                <a:gridCol w="1943100"/>
                <a:gridCol w="1943100"/>
                <a:gridCol w="1943100"/>
              </a:tblGrid>
              <a:tr h="1379538">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No. of Trees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No. of Emitters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Required Discharge (L/s)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Half Lateral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0.0576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1875">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Half Manifold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168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672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0.8060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7113">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Submain, A to Section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336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1344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1.6130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1875">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Main, A to Pump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672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2688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800" b="0" i="0" u="none" strike="noStrike" cap="none" normalizeH="0" baseline="0" smtClean="0">
                          <a:ln>
                            <a:noFill/>
                          </a:ln>
                          <a:solidFill>
                            <a:schemeClr val="tx1"/>
                          </a:solidFill>
                          <a:effectLst/>
                          <a:latin typeface="Times New Roman" panose="02020603050405020304" pitchFamily="18" charset="0"/>
                        </a:rPr>
                        <a:t>3.2260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571159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Solution Contd.</a:t>
            </a:r>
          </a:p>
        </p:txBody>
      </p:sp>
      <p:sp>
        <p:nvSpPr>
          <p:cNvPr id="110595" name="Rectangle 3"/>
          <p:cNvSpPr>
            <a:spLocks noGrp="1" noChangeArrowheads="1"/>
          </p:cNvSpPr>
          <p:nvPr>
            <p:ph type="body" idx="1"/>
          </p:nvPr>
        </p:nvSpPr>
        <p:spPr/>
        <p:txBody>
          <a:bodyPr/>
          <a:lstStyle/>
          <a:p>
            <a:r>
              <a:rPr lang="en-US"/>
              <a:t>(4)  From Fig. 21.6 (Soil and Water Conservation), select the medium long-path emitter with K = 0.000073 and x = 0.63</a:t>
            </a:r>
          </a:p>
          <a:p>
            <a:r>
              <a:rPr lang="en-US"/>
              <a:t>Substituting in equation q = K h</a:t>
            </a:r>
            <a:r>
              <a:rPr lang="en-US" baseline="30000"/>
              <a:t>x</a:t>
            </a:r>
            <a:r>
              <a:rPr lang="en-US"/>
              <a:t>, with an average discharge of 0.0012 L/s,</a:t>
            </a:r>
          </a:p>
          <a:p>
            <a:r>
              <a:rPr lang="en-US"/>
              <a:t>Log q = log K  + x log h</a:t>
            </a:r>
          </a:p>
          <a:p>
            <a:endParaRPr lang="en-US"/>
          </a:p>
        </p:txBody>
      </p:sp>
      <p:graphicFrame>
        <p:nvGraphicFramePr>
          <p:cNvPr id="110596" name="Object 4"/>
          <p:cNvGraphicFramePr>
            <a:graphicFrameLocks noChangeAspect="1"/>
          </p:cNvGraphicFramePr>
          <p:nvPr/>
        </p:nvGraphicFramePr>
        <p:xfrm>
          <a:off x="1447800" y="5486400"/>
          <a:ext cx="5110163" cy="595313"/>
        </p:xfrm>
        <a:graphic>
          <a:graphicData uri="http://schemas.openxmlformats.org/presentationml/2006/ole">
            <mc:AlternateContent xmlns:mc="http://schemas.openxmlformats.org/markup-compatibility/2006">
              <mc:Choice xmlns:v="urn:schemas-microsoft-com:vml" Requires="v">
                <p:oleObj spid="_x0000_s4099" name="Equation" r:id="rId3" imgW="3377880" imgH="393480" progId="Equation.3">
                  <p:embed/>
                </p:oleObj>
              </mc:Choice>
              <mc:Fallback>
                <p:oleObj name="Equation" r:id="rId3" imgW="337788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5486400"/>
                        <a:ext cx="5110163"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0597" name="Text Box 5"/>
          <p:cNvSpPr txBox="1">
            <a:spLocks noChangeArrowheads="1"/>
          </p:cNvSpPr>
          <p:nvPr/>
        </p:nvSpPr>
        <p:spPr bwMode="auto">
          <a:xfrm>
            <a:off x="1127125" y="6061075"/>
            <a:ext cx="74707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h =  87 kPa  or 8.9 m ( or use Chart to obtain h).  This is the</a:t>
            </a:r>
          </a:p>
          <a:p>
            <a:r>
              <a:rPr lang="en-US"/>
              <a:t>Average operating head, Ha.</a:t>
            </a:r>
          </a:p>
        </p:txBody>
      </p:sp>
    </p:spTree>
    <p:extLst>
      <p:ext uri="{BB962C8B-B14F-4D97-AF65-F5344CB8AC3E}">
        <p14:creationId xmlns:p14="http://schemas.microsoft.com/office/powerpoint/2010/main" val="2850826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594"/>
                                        </p:tgtEl>
                                        <p:attrNameLst>
                                          <p:attrName>style.visibility</p:attrName>
                                        </p:attrNameLst>
                                      </p:cBhvr>
                                      <p:to>
                                        <p:strVal val="visible"/>
                                      </p:to>
                                    </p:set>
                                    <p:anim calcmode="lin" valueType="num">
                                      <p:cBhvr additive="base">
                                        <p:cTn id="7" dur="500" fill="hold"/>
                                        <p:tgtEl>
                                          <p:spTgt spid="110594"/>
                                        </p:tgtEl>
                                        <p:attrNameLst>
                                          <p:attrName>ppt_x</p:attrName>
                                        </p:attrNameLst>
                                      </p:cBhvr>
                                      <p:tavLst>
                                        <p:tav tm="0">
                                          <p:val>
                                            <p:strVal val="0-#ppt_w/2"/>
                                          </p:val>
                                        </p:tav>
                                        <p:tav tm="100000">
                                          <p:val>
                                            <p:strVal val="#ppt_x"/>
                                          </p:val>
                                        </p:tav>
                                      </p:tavLst>
                                    </p:anim>
                                    <p:anim calcmode="lin" valueType="num">
                                      <p:cBhvr additive="base">
                                        <p:cTn id="8" dur="500" fill="hold"/>
                                        <p:tgtEl>
                                          <p:spTgt spid="1105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595">
                                            <p:txEl>
                                              <p:pRg st="0" end="0"/>
                                            </p:txEl>
                                          </p:spTgt>
                                        </p:tgtEl>
                                        <p:attrNameLst>
                                          <p:attrName>style.visibility</p:attrName>
                                        </p:attrNameLst>
                                      </p:cBhvr>
                                      <p:to>
                                        <p:strVal val="visible"/>
                                      </p:to>
                                    </p:set>
                                    <p:anim calcmode="lin" valueType="num">
                                      <p:cBhvr additive="base">
                                        <p:cTn id="13" dur="500" fill="hold"/>
                                        <p:tgtEl>
                                          <p:spTgt spid="1105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05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0595">
                                            <p:txEl>
                                              <p:pRg st="1" end="1"/>
                                            </p:txEl>
                                          </p:spTgt>
                                        </p:tgtEl>
                                        <p:attrNameLst>
                                          <p:attrName>style.visibility</p:attrName>
                                        </p:attrNameLst>
                                      </p:cBhvr>
                                      <p:to>
                                        <p:strVal val="visible"/>
                                      </p:to>
                                    </p:set>
                                    <p:anim calcmode="lin" valueType="num">
                                      <p:cBhvr additive="base">
                                        <p:cTn id="19" dur="500" fill="hold"/>
                                        <p:tgtEl>
                                          <p:spTgt spid="11059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05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0595">
                                            <p:txEl>
                                              <p:pRg st="2" end="2"/>
                                            </p:txEl>
                                          </p:spTgt>
                                        </p:tgtEl>
                                        <p:attrNameLst>
                                          <p:attrName>style.visibility</p:attrName>
                                        </p:attrNameLst>
                                      </p:cBhvr>
                                      <p:to>
                                        <p:strVal val="visible"/>
                                      </p:to>
                                    </p:set>
                                    <p:anim calcmode="lin" valueType="num">
                                      <p:cBhvr additive="base">
                                        <p:cTn id="25" dur="500" fill="hold"/>
                                        <p:tgtEl>
                                          <p:spTgt spid="11059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05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10596"/>
                                        </p:tgtEl>
                                        <p:attrNameLst>
                                          <p:attrName>style.visibility</p:attrName>
                                        </p:attrNameLst>
                                      </p:cBhvr>
                                      <p:to>
                                        <p:strVal val="visible"/>
                                      </p:to>
                                    </p:set>
                                    <p:anim calcmode="lin" valueType="num">
                                      <p:cBhvr additive="base">
                                        <p:cTn id="31" dur="500" fill="hold"/>
                                        <p:tgtEl>
                                          <p:spTgt spid="110596"/>
                                        </p:tgtEl>
                                        <p:attrNameLst>
                                          <p:attrName>ppt_x</p:attrName>
                                        </p:attrNameLst>
                                      </p:cBhvr>
                                      <p:tavLst>
                                        <p:tav tm="0">
                                          <p:val>
                                            <p:strVal val="0-#ppt_w/2"/>
                                          </p:val>
                                        </p:tav>
                                        <p:tav tm="100000">
                                          <p:val>
                                            <p:strVal val="#ppt_x"/>
                                          </p:val>
                                        </p:tav>
                                      </p:tavLst>
                                    </p:anim>
                                    <p:anim calcmode="lin" valueType="num">
                                      <p:cBhvr additive="base">
                                        <p:cTn id="32" dur="500" fill="hold"/>
                                        <p:tgtEl>
                                          <p:spTgt spid="11059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0597"/>
                                        </p:tgtEl>
                                        <p:attrNameLst>
                                          <p:attrName>style.visibility</p:attrName>
                                        </p:attrNameLst>
                                      </p:cBhvr>
                                      <p:to>
                                        <p:strVal val="visible"/>
                                      </p:to>
                                    </p:set>
                                    <p:anim calcmode="lin" valueType="num">
                                      <p:cBhvr additive="base">
                                        <p:cTn id="37" dur="500" fill="hold"/>
                                        <p:tgtEl>
                                          <p:spTgt spid="110597"/>
                                        </p:tgtEl>
                                        <p:attrNameLst>
                                          <p:attrName>ppt_x</p:attrName>
                                        </p:attrNameLst>
                                      </p:cBhvr>
                                      <p:tavLst>
                                        <p:tav tm="0">
                                          <p:val>
                                            <p:strVal val="0-#ppt_w/2"/>
                                          </p:val>
                                        </p:tav>
                                        <p:tav tm="100000">
                                          <p:val>
                                            <p:strVal val="#ppt_x"/>
                                          </p:val>
                                        </p:tav>
                                      </p:tavLst>
                                    </p:anim>
                                    <p:anim calcmode="lin" valueType="num">
                                      <p:cBhvr additive="base">
                                        <p:cTn id="38" dur="500" fill="hold"/>
                                        <p:tgtEl>
                                          <p:spTgt spid="1105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autoUpdateAnimBg="0"/>
      <p:bldP spid="110595" grpId="0" build="p" autoUpdateAnimBg="0"/>
      <p:bldP spid="110597"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Solution Contd.</a:t>
            </a:r>
          </a:p>
        </p:txBody>
      </p:sp>
      <p:sp>
        <p:nvSpPr>
          <p:cNvPr id="111619" name="Rectangle 3"/>
          <p:cNvSpPr>
            <a:spLocks noGrp="1" noChangeArrowheads="1"/>
          </p:cNvSpPr>
          <p:nvPr>
            <p:ph type="body" idx="1"/>
          </p:nvPr>
        </p:nvSpPr>
        <p:spPr/>
        <p:txBody>
          <a:bodyPr/>
          <a:lstStyle/>
          <a:p>
            <a:r>
              <a:rPr lang="en-US" sz="2800"/>
              <a:t>(5) Total allowable pressure loss of 15 % of  Ha in both the Lateral and Manifold = 8.9 x 0.15 =1.3 m  of which 0.55 x 1.3  = 0.7 m is allowed for Lateral and 0.45 x 1.3  = 0.6 is for the Manifold.</a:t>
            </a:r>
          </a:p>
          <a:p>
            <a:r>
              <a:rPr lang="en-US" sz="2800"/>
              <a:t>(6) Compute the Friction Loss in each of the Lines from Equation:</a:t>
            </a:r>
          </a:p>
          <a:p>
            <a:r>
              <a:rPr lang="en-US" sz="2800"/>
              <a:t>H</a:t>
            </a:r>
            <a:r>
              <a:rPr lang="en-US" sz="2800" baseline="-25000"/>
              <a:t>f</a:t>
            </a:r>
            <a:r>
              <a:rPr lang="en-US" sz="2800"/>
              <a:t> =  K  L  Q </a:t>
            </a:r>
            <a:r>
              <a:rPr lang="en-US" sz="2800" baseline="30000"/>
              <a:t>1.75</a:t>
            </a:r>
            <a:r>
              <a:rPr lang="en-US" sz="2800"/>
              <a:t>  D </a:t>
            </a:r>
            <a:r>
              <a:rPr lang="en-US" sz="2800" baseline="30000"/>
              <a:t>–4.75 </a:t>
            </a:r>
            <a:r>
              <a:rPr lang="en-US" sz="2800"/>
              <a:t> by selecting a diameter to keep the loss within the allowable limits of 0.7 m and 0.6 m, already determined.</a:t>
            </a:r>
          </a:p>
        </p:txBody>
      </p:sp>
    </p:spTree>
    <p:extLst>
      <p:ext uri="{BB962C8B-B14F-4D97-AF65-F5344CB8AC3E}">
        <p14:creationId xmlns:p14="http://schemas.microsoft.com/office/powerpoint/2010/main" val="25864327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85800" y="609600"/>
            <a:ext cx="7772400" cy="685800"/>
          </a:xfrm>
        </p:spPr>
        <p:txBody>
          <a:bodyPr/>
          <a:lstStyle/>
          <a:p>
            <a:r>
              <a:rPr lang="en-US"/>
              <a:t>Selection of Diameters</a:t>
            </a:r>
          </a:p>
        </p:txBody>
      </p:sp>
      <p:graphicFrame>
        <p:nvGraphicFramePr>
          <p:cNvPr id="112715" name="Group 75"/>
          <p:cNvGraphicFramePr>
            <a:graphicFrameLocks noGrp="1"/>
          </p:cNvGraphicFramePr>
          <p:nvPr>
            <p:ph type="tbl" idx="1"/>
          </p:nvPr>
        </p:nvGraphicFramePr>
        <p:xfrm>
          <a:off x="685800" y="1524000"/>
          <a:ext cx="7772400" cy="5267325"/>
        </p:xfrm>
        <a:graphic>
          <a:graphicData uri="http://schemas.openxmlformats.org/drawingml/2006/table">
            <a:tbl>
              <a:tblPr/>
              <a:tblGrid>
                <a:gridCol w="1524000"/>
                <a:gridCol w="1219200"/>
                <a:gridCol w="1600200"/>
                <a:gridCol w="838200"/>
                <a:gridCol w="1295400"/>
                <a:gridCol w="1295400"/>
              </a:tblGrid>
              <a:tr h="1619250">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Q (L/s)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Pipe Diameter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L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H</a:t>
                      </a:r>
                      <a:r>
                        <a:rPr kumimoji="0" lang="en-US" sz="2400" b="0" i="0" u="none" strike="noStrike" cap="none" normalizeH="0" baseline="-25000" smtClean="0">
                          <a:ln>
                            <a:noFill/>
                          </a:ln>
                          <a:solidFill>
                            <a:schemeClr val="tx1"/>
                          </a:solidFill>
                          <a:effectLst/>
                          <a:latin typeface="Times New Roman" panose="02020603050405020304" pitchFamily="18" charset="0"/>
                        </a:rPr>
                        <a:t>f</a:t>
                      </a:r>
                      <a:r>
                        <a:rPr kumimoji="0" lang="en-US" sz="2400" b="0" i="0" u="none" strike="noStrike" cap="none" normalizeH="0" baseline="0" smtClean="0">
                          <a:ln>
                            <a:noFill/>
                          </a:ln>
                          <a:solidFill>
                            <a:schemeClr val="tx1"/>
                          </a:solidFill>
                          <a:effectLst/>
                          <a:latin typeface="Times New Roman" panose="02020603050405020304" pitchFamily="18" charset="0"/>
                        </a:rPr>
                        <a:t>’ (m)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5175">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Half Lateral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0.0576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12.70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46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Half Manifold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0.8060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31.75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45.5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0.68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0438">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Sub-Main, A to Section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1.6130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44.45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243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6.59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Main, A to Pump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3.2260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50.80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80000"/>
                        <a:buFont typeface="Wingdings" panose="05000000000000000000" pitchFamily="2" charset="2"/>
                        <a:defRPr sz="2800">
                          <a:solidFill>
                            <a:schemeClr val="tx1"/>
                          </a:solidFill>
                          <a:latin typeface="Times New Roman" panose="02020603050405020304" pitchFamily="18" charset="0"/>
                        </a:defRPr>
                      </a:lvl1pPr>
                      <a:lvl2pPr>
                        <a:spcBef>
                          <a:spcPct val="20000"/>
                        </a:spcBef>
                        <a:buClr>
                          <a:schemeClr val="tx1"/>
                        </a:buClr>
                        <a:buSzPct val="90000"/>
                        <a:defRPr sz="2400">
                          <a:solidFill>
                            <a:schemeClr val="tx1"/>
                          </a:solidFill>
                          <a:latin typeface="Times New Roman" panose="02020603050405020304" pitchFamily="18" charset="0"/>
                        </a:defRPr>
                      </a:lvl2pPr>
                      <a:lvl3pPr>
                        <a:spcBef>
                          <a:spcPct val="20000"/>
                        </a:spcBef>
                        <a:buClr>
                          <a:schemeClr val="accent1"/>
                        </a:buClr>
                        <a:buSzPct val="60000"/>
                        <a:buFont typeface="Wingdings" panose="05000000000000000000"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accent1"/>
                        </a:buClr>
                        <a:defRPr>
                          <a:solidFill>
                            <a:schemeClr val="tx1"/>
                          </a:solidFill>
                          <a:latin typeface="Times New Roman" panose="02020603050405020304" pitchFamily="18" charset="0"/>
                        </a:defRPr>
                      </a:lvl5pPr>
                      <a:lvl6pPr fontAlgn="base">
                        <a:spcBef>
                          <a:spcPct val="20000"/>
                        </a:spcBef>
                        <a:spcAft>
                          <a:spcPct val="0"/>
                        </a:spcAft>
                        <a:buClr>
                          <a:schemeClr val="accent1"/>
                        </a:buClr>
                        <a:defRPr>
                          <a:solidFill>
                            <a:schemeClr val="tx1"/>
                          </a:solidFill>
                          <a:latin typeface="Times New Roman" panose="02020603050405020304" pitchFamily="18" charset="0"/>
                        </a:defRPr>
                      </a:lvl6pPr>
                      <a:lvl7pPr fontAlgn="base">
                        <a:spcBef>
                          <a:spcPct val="20000"/>
                        </a:spcBef>
                        <a:spcAft>
                          <a:spcPct val="0"/>
                        </a:spcAft>
                        <a:buClr>
                          <a:schemeClr val="accent1"/>
                        </a:buClr>
                        <a:defRPr>
                          <a:solidFill>
                            <a:schemeClr val="tx1"/>
                          </a:solidFill>
                          <a:latin typeface="Times New Roman" panose="02020603050405020304" pitchFamily="18" charset="0"/>
                        </a:defRPr>
                      </a:lvl7pPr>
                      <a:lvl8pPr fontAlgn="base">
                        <a:spcBef>
                          <a:spcPct val="20000"/>
                        </a:spcBef>
                        <a:spcAft>
                          <a:spcPct val="0"/>
                        </a:spcAft>
                        <a:buClr>
                          <a:schemeClr val="accent1"/>
                        </a:buClr>
                        <a:defRPr>
                          <a:solidFill>
                            <a:schemeClr val="tx1"/>
                          </a:solidFill>
                          <a:latin typeface="Times New Roman" panose="02020603050405020304" pitchFamily="18" charset="0"/>
                        </a:defRPr>
                      </a:lvl8pPr>
                      <a:lvl9pPr fontAlgn="base">
                        <a:spcBef>
                          <a:spcPct val="20000"/>
                        </a:spcBef>
                        <a:spcAft>
                          <a:spcPct val="0"/>
                        </a:spcAft>
                        <a:buClr>
                          <a:schemeClr val="accent1"/>
                        </a:buClr>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tabLst/>
                      </a:pPr>
                      <a:r>
                        <a:rPr kumimoji="0" lang="en-US" sz="2400" b="0" i="0" u="none" strike="noStrike" cap="none" normalizeH="0" baseline="0" smtClean="0">
                          <a:ln>
                            <a:noFill/>
                          </a:ln>
                          <a:solidFill>
                            <a:schemeClr val="tx1"/>
                          </a:solidFill>
                          <a:effectLst/>
                          <a:latin typeface="Times New Roman" panose="02020603050405020304" pitchFamily="18" charset="0"/>
                        </a:rPr>
                        <a:t>2.90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018275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Pressure Head at Manifold Inlet</a:t>
            </a:r>
          </a:p>
        </p:txBody>
      </p:sp>
      <p:sp>
        <p:nvSpPr>
          <p:cNvPr id="113667" name="Rectangle 3"/>
          <p:cNvSpPr>
            <a:spLocks noGrp="1" noChangeArrowheads="1"/>
          </p:cNvSpPr>
          <p:nvPr>
            <p:ph type="body" idx="1"/>
          </p:nvPr>
        </p:nvSpPr>
        <p:spPr/>
        <p:txBody>
          <a:bodyPr/>
          <a:lstStyle/>
          <a:p>
            <a:pPr>
              <a:lnSpc>
                <a:spcPct val="90000"/>
              </a:lnSpc>
            </a:pPr>
            <a:r>
              <a:rPr lang="en-US" sz="2800"/>
              <a:t>Like Sprinklers, the pressure head at inlet to the manifold:</a:t>
            </a:r>
          </a:p>
          <a:p>
            <a:pPr>
              <a:lnSpc>
                <a:spcPct val="90000"/>
              </a:lnSpc>
            </a:pPr>
            <a:r>
              <a:rPr lang="en-US" sz="2800"/>
              <a:t>= Average Operating Head = 8.9 m</a:t>
            </a:r>
          </a:p>
          <a:p>
            <a:pPr>
              <a:lnSpc>
                <a:spcPct val="90000"/>
              </a:lnSpc>
            </a:pPr>
            <a:r>
              <a:rPr lang="en-US" sz="2800"/>
              <a:t>+  75% of Lateral and Manifold head Loss = 0.75 (0.51 + 0.68)</a:t>
            </a:r>
          </a:p>
          <a:p>
            <a:pPr>
              <a:lnSpc>
                <a:spcPct val="90000"/>
              </a:lnSpc>
            </a:pPr>
            <a:r>
              <a:rPr lang="en-US" sz="2800"/>
              <a:t>+ Riser Height = Zero for Trickle since no risers exist.</a:t>
            </a:r>
          </a:p>
          <a:p>
            <a:pPr>
              <a:lnSpc>
                <a:spcPct val="90000"/>
              </a:lnSpc>
            </a:pPr>
            <a:r>
              <a:rPr lang="en-US" sz="2800"/>
              <a:t>+ Elevation difference = Zero , since the field is Level</a:t>
            </a:r>
          </a:p>
          <a:p>
            <a:pPr>
              <a:lnSpc>
                <a:spcPct val="90000"/>
              </a:lnSpc>
            </a:pPr>
            <a:r>
              <a:rPr lang="en-US" sz="2800"/>
              <a:t> =  9.79 m</a:t>
            </a:r>
          </a:p>
        </p:txBody>
      </p:sp>
    </p:spTree>
    <p:extLst>
      <p:ext uri="{BB962C8B-B14F-4D97-AF65-F5344CB8AC3E}">
        <p14:creationId xmlns:p14="http://schemas.microsoft.com/office/powerpoint/2010/main" val="26363783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666"/>
                                        </p:tgtEl>
                                        <p:attrNameLst>
                                          <p:attrName>style.visibility</p:attrName>
                                        </p:attrNameLst>
                                      </p:cBhvr>
                                      <p:to>
                                        <p:strVal val="visible"/>
                                      </p:to>
                                    </p:set>
                                    <p:anim calcmode="lin" valueType="num">
                                      <p:cBhvr additive="base">
                                        <p:cTn id="7" dur="500" fill="hold"/>
                                        <p:tgtEl>
                                          <p:spTgt spid="113666"/>
                                        </p:tgtEl>
                                        <p:attrNameLst>
                                          <p:attrName>ppt_x</p:attrName>
                                        </p:attrNameLst>
                                      </p:cBhvr>
                                      <p:tavLst>
                                        <p:tav tm="0">
                                          <p:val>
                                            <p:strVal val="0-#ppt_w/2"/>
                                          </p:val>
                                        </p:tav>
                                        <p:tav tm="100000">
                                          <p:val>
                                            <p:strVal val="#ppt_x"/>
                                          </p:val>
                                        </p:tav>
                                      </p:tavLst>
                                    </p:anim>
                                    <p:anim calcmode="lin" valueType="num">
                                      <p:cBhvr additive="base">
                                        <p:cTn id="8" dur="500" fill="hold"/>
                                        <p:tgtEl>
                                          <p:spTgt spid="1136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3667">
                                            <p:txEl>
                                              <p:pRg st="0" end="0"/>
                                            </p:txEl>
                                          </p:spTgt>
                                        </p:tgtEl>
                                        <p:attrNameLst>
                                          <p:attrName>style.visibility</p:attrName>
                                        </p:attrNameLst>
                                      </p:cBhvr>
                                      <p:to>
                                        <p:strVal val="visible"/>
                                      </p:to>
                                    </p:set>
                                    <p:anim calcmode="lin" valueType="num">
                                      <p:cBhvr additive="base">
                                        <p:cTn id="13" dur="500" fill="hold"/>
                                        <p:tgtEl>
                                          <p:spTgt spid="11366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36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3667">
                                            <p:txEl>
                                              <p:pRg st="1" end="1"/>
                                            </p:txEl>
                                          </p:spTgt>
                                        </p:tgtEl>
                                        <p:attrNameLst>
                                          <p:attrName>style.visibility</p:attrName>
                                        </p:attrNameLst>
                                      </p:cBhvr>
                                      <p:to>
                                        <p:strVal val="visible"/>
                                      </p:to>
                                    </p:set>
                                    <p:anim calcmode="lin" valueType="num">
                                      <p:cBhvr additive="base">
                                        <p:cTn id="19" dur="500" fill="hold"/>
                                        <p:tgtEl>
                                          <p:spTgt spid="11366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36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3667">
                                            <p:txEl>
                                              <p:pRg st="2" end="2"/>
                                            </p:txEl>
                                          </p:spTgt>
                                        </p:tgtEl>
                                        <p:attrNameLst>
                                          <p:attrName>style.visibility</p:attrName>
                                        </p:attrNameLst>
                                      </p:cBhvr>
                                      <p:to>
                                        <p:strVal val="visible"/>
                                      </p:to>
                                    </p:set>
                                    <p:anim calcmode="lin" valueType="num">
                                      <p:cBhvr additive="base">
                                        <p:cTn id="25" dur="500" fill="hold"/>
                                        <p:tgtEl>
                                          <p:spTgt spid="11366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36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3667">
                                            <p:txEl>
                                              <p:pRg st="3" end="3"/>
                                            </p:txEl>
                                          </p:spTgt>
                                        </p:tgtEl>
                                        <p:attrNameLst>
                                          <p:attrName>style.visibility</p:attrName>
                                        </p:attrNameLst>
                                      </p:cBhvr>
                                      <p:to>
                                        <p:strVal val="visible"/>
                                      </p:to>
                                    </p:set>
                                    <p:anim calcmode="lin" valueType="num">
                                      <p:cBhvr additive="base">
                                        <p:cTn id="31" dur="500" fill="hold"/>
                                        <p:tgtEl>
                                          <p:spTgt spid="11366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36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3667">
                                            <p:txEl>
                                              <p:pRg st="4" end="4"/>
                                            </p:txEl>
                                          </p:spTgt>
                                        </p:tgtEl>
                                        <p:attrNameLst>
                                          <p:attrName>style.visibility</p:attrName>
                                        </p:attrNameLst>
                                      </p:cBhvr>
                                      <p:to>
                                        <p:strVal val="visible"/>
                                      </p:to>
                                    </p:set>
                                    <p:anim calcmode="lin" valueType="num">
                                      <p:cBhvr additive="base">
                                        <p:cTn id="37" dur="500" fill="hold"/>
                                        <p:tgtEl>
                                          <p:spTgt spid="11366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36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3667">
                                            <p:txEl>
                                              <p:pRg st="5" end="5"/>
                                            </p:txEl>
                                          </p:spTgt>
                                        </p:tgtEl>
                                        <p:attrNameLst>
                                          <p:attrName>style.visibility</p:attrName>
                                        </p:attrNameLst>
                                      </p:cBhvr>
                                      <p:to>
                                        <p:strVal val="visible"/>
                                      </p:to>
                                    </p:set>
                                    <p:anim calcmode="lin" valueType="num">
                                      <p:cBhvr additive="base">
                                        <p:cTn id="43" dur="500" fill="hold"/>
                                        <p:tgtEl>
                                          <p:spTgt spid="113667">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366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autoUpdateAnimBg="0"/>
      <p:bldP spid="113667"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Solution Concluded</a:t>
            </a:r>
          </a:p>
        </p:txBody>
      </p:sp>
      <p:sp>
        <p:nvSpPr>
          <p:cNvPr id="114691" name="Rectangle 3"/>
          <p:cNvSpPr>
            <a:spLocks noGrp="1" noChangeArrowheads="1"/>
          </p:cNvSpPr>
          <p:nvPr>
            <p:ph type="body" idx="1"/>
          </p:nvPr>
        </p:nvSpPr>
        <p:spPr/>
        <p:txBody>
          <a:bodyPr/>
          <a:lstStyle/>
          <a:p>
            <a:pPr>
              <a:lnSpc>
                <a:spcPct val="90000"/>
              </a:lnSpc>
            </a:pPr>
            <a:r>
              <a:rPr lang="en-US" sz="2800"/>
              <a:t>Total Head for Pump</a:t>
            </a:r>
          </a:p>
          <a:p>
            <a:pPr>
              <a:lnSpc>
                <a:spcPct val="90000"/>
              </a:lnSpc>
            </a:pPr>
            <a:r>
              <a:rPr lang="en-US" sz="2800"/>
              <a:t>= Manifold Pressure =  9.79 m</a:t>
            </a:r>
          </a:p>
          <a:p>
            <a:pPr>
              <a:lnSpc>
                <a:spcPct val="90000"/>
              </a:lnSpc>
            </a:pPr>
            <a:r>
              <a:rPr lang="en-US" sz="2800"/>
              <a:t>+  Pressure loss at Sub-main = 6.59 m</a:t>
            </a:r>
          </a:p>
          <a:p>
            <a:pPr>
              <a:lnSpc>
                <a:spcPct val="90000"/>
              </a:lnSpc>
            </a:pPr>
            <a:r>
              <a:rPr lang="en-US" sz="2800"/>
              <a:t>+ Pressure loss at Main  =  2.90 m</a:t>
            </a:r>
          </a:p>
          <a:p>
            <a:pPr>
              <a:lnSpc>
                <a:spcPct val="90000"/>
              </a:lnSpc>
            </a:pPr>
            <a:r>
              <a:rPr lang="en-US" sz="2800"/>
              <a:t>+ Suction Lift = 20 m</a:t>
            </a:r>
          </a:p>
          <a:p>
            <a:pPr>
              <a:lnSpc>
                <a:spcPct val="90000"/>
              </a:lnSpc>
            </a:pPr>
            <a:r>
              <a:rPr lang="en-US" sz="2800"/>
              <a:t>+ Net Positive Suction head for pump = 4 m (assumed)</a:t>
            </a:r>
          </a:p>
          <a:p>
            <a:pPr>
              <a:lnSpc>
                <a:spcPct val="90000"/>
              </a:lnSpc>
            </a:pPr>
            <a:r>
              <a:rPr lang="en-US" sz="2800"/>
              <a:t>=  43.28 m</a:t>
            </a:r>
          </a:p>
          <a:p>
            <a:pPr>
              <a:lnSpc>
                <a:spcPct val="90000"/>
              </a:lnSpc>
            </a:pPr>
            <a:r>
              <a:rPr lang="en-US" sz="2800"/>
              <a:t>i.e. The Pump must deliver 3.23 L/s at a head of about 43 m.</a:t>
            </a:r>
          </a:p>
        </p:txBody>
      </p:sp>
    </p:spTree>
    <p:extLst>
      <p:ext uri="{BB962C8B-B14F-4D97-AF65-F5344CB8AC3E}">
        <p14:creationId xmlns:p14="http://schemas.microsoft.com/office/powerpoint/2010/main" val="2386865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additive="base">
                                        <p:cTn id="7" dur="500" fill="hold"/>
                                        <p:tgtEl>
                                          <p:spTgt spid="114690"/>
                                        </p:tgtEl>
                                        <p:attrNameLst>
                                          <p:attrName>ppt_x</p:attrName>
                                        </p:attrNameLst>
                                      </p:cBhvr>
                                      <p:tavLst>
                                        <p:tav tm="0">
                                          <p:val>
                                            <p:strVal val="0-#ppt_w/2"/>
                                          </p:val>
                                        </p:tav>
                                        <p:tav tm="100000">
                                          <p:val>
                                            <p:strVal val="#ppt_x"/>
                                          </p:val>
                                        </p:tav>
                                      </p:tavLst>
                                    </p:anim>
                                    <p:anim calcmode="lin" valueType="num">
                                      <p:cBhvr additive="base">
                                        <p:cTn id="8" dur="500" fill="hold"/>
                                        <p:tgtEl>
                                          <p:spTgt spid="1146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4691">
                                            <p:txEl>
                                              <p:pRg st="0" end="0"/>
                                            </p:txEl>
                                          </p:spTgt>
                                        </p:tgtEl>
                                        <p:attrNameLst>
                                          <p:attrName>style.visibility</p:attrName>
                                        </p:attrNameLst>
                                      </p:cBhvr>
                                      <p:to>
                                        <p:strVal val="visible"/>
                                      </p:to>
                                    </p:set>
                                    <p:anim calcmode="lin" valueType="num">
                                      <p:cBhvr additive="base">
                                        <p:cTn id="13" dur="500" fill="hold"/>
                                        <p:tgtEl>
                                          <p:spTgt spid="1146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46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4691">
                                            <p:txEl>
                                              <p:pRg st="1" end="1"/>
                                            </p:txEl>
                                          </p:spTgt>
                                        </p:tgtEl>
                                        <p:attrNameLst>
                                          <p:attrName>style.visibility</p:attrName>
                                        </p:attrNameLst>
                                      </p:cBhvr>
                                      <p:to>
                                        <p:strVal val="visible"/>
                                      </p:to>
                                    </p:set>
                                    <p:anim calcmode="lin" valueType="num">
                                      <p:cBhvr additive="base">
                                        <p:cTn id="19" dur="500" fill="hold"/>
                                        <p:tgtEl>
                                          <p:spTgt spid="1146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46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4691">
                                            <p:txEl>
                                              <p:pRg st="2" end="2"/>
                                            </p:txEl>
                                          </p:spTgt>
                                        </p:tgtEl>
                                        <p:attrNameLst>
                                          <p:attrName>style.visibility</p:attrName>
                                        </p:attrNameLst>
                                      </p:cBhvr>
                                      <p:to>
                                        <p:strVal val="visible"/>
                                      </p:to>
                                    </p:set>
                                    <p:anim calcmode="lin" valueType="num">
                                      <p:cBhvr additive="base">
                                        <p:cTn id="25" dur="500" fill="hold"/>
                                        <p:tgtEl>
                                          <p:spTgt spid="1146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46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4691">
                                            <p:txEl>
                                              <p:pRg st="3" end="3"/>
                                            </p:txEl>
                                          </p:spTgt>
                                        </p:tgtEl>
                                        <p:attrNameLst>
                                          <p:attrName>style.visibility</p:attrName>
                                        </p:attrNameLst>
                                      </p:cBhvr>
                                      <p:to>
                                        <p:strVal val="visible"/>
                                      </p:to>
                                    </p:set>
                                    <p:anim calcmode="lin" valueType="num">
                                      <p:cBhvr additive="base">
                                        <p:cTn id="31" dur="500" fill="hold"/>
                                        <p:tgtEl>
                                          <p:spTgt spid="1146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46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4691">
                                            <p:txEl>
                                              <p:pRg st="4" end="4"/>
                                            </p:txEl>
                                          </p:spTgt>
                                        </p:tgtEl>
                                        <p:attrNameLst>
                                          <p:attrName>style.visibility</p:attrName>
                                        </p:attrNameLst>
                                      </p:cBhvr>
                                      <p:to>
                                        <p:strVal val="visible"/>
                                      </p:to>
                                    </p:set>
                                    <p:anim calcmode="lin" valueType="num">
                                      <p:cBhvr additive="base">
                                        <p:cTn id="37" dur="500" fill="hold"/>
                                        <p:tgtEl>
                                          <p:spTgt spid="11469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46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4691">
                                            <p:txEl>
                                              <p:pRg st="5" end="5"/>
                                            </p:txEl>
                                          </p:spTgt>
                                        </p:tgtEl>
                                        <p:attrNameLst>
                                          <p:attrName>style.visibility</p:attrName>
                                        </p:attrNameLst>
                                      </p:cBhvr>
                                      <p:to>
                                        <p:strVal val="visible"/>
                                      </p:to>
                                    </p:set>
                                    <p:anim calcmode="lin" valueType="num">
                                      <p:cBhvr additive="base">
                                        <p:cTn id="43" dur="500" fill="hold"/>
                                        <p:tgtEl>
                                          <p:spTgt spid="11469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46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4691">
                                            <p:txEl>
                                              <p:pRg st="6" end="6"/>
                                            </p:txEl>
                                          </p:spTgt>
                                        </p:tgtEl>
                                        <p:attrNameLst>
                                          <p:attrName>style.visibility</p:attrName>
                                        </p:attrNameLst>
                                      </p:cBhvr>
                                      <p:to>
                                        <p:strVal val="visible"/>
                                      </p:to>
                                    </p:set>
                                    <p:anim calcmode="lin" valueType="num">
                                      <p:cBhvr additive="base">
                                        <p:cTn id="49" dur="500" fill="hold"/>
                                        <p:tgtEl>
                                          <p:spTgt spid="11469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1469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14691">
                                            <p:txEl>
                                              <p:pRg st="7" end="7"/>
                                            </p:txEl>
                                          </p:spTgt>
                                        </p:tgtEl>
                                        <p:attrNameLst>
                                          <p:attrName>style.visibility</p:attrName>
                                        </p:attrNameLst>
                                      </p:cBhvr>
                                      <p:to>
                                        <p:strVal val="visible"/>
                                      </p:to>
                                    </p:set>
                                    <p:anim calcmode="lin" valueType="num">
                                      <p:cBhvr additive="base">
                                        <p:cTn id="55" dur="500" fill="hold"/>
                                        <p:tgtEl>
                                          <p:spTgt spid="114691">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1469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b="1">
                <a:cs typeface="Times New Roman" panose="02020603050405020304" pitchFamily="18" charset="0"/>
              </a:rPr>
              <a:t>3.5 SUB-SURFACE IRRIGATION</a:t>
            </a:r>
            <a:r>
              <a:rPr lang="en-US"/>
              <a:t> </a:t>
            </a:r>
          </a:p>
        </p:txBody>
      </p:sp>
      <p:sp>
        <p:nvSpPr>
          <p:cNvPr id="94211"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Applied</a:t>
            </a:r>
            <a:r>
              <a:rPr lang="en-US" sz="2800">
                <a:latin typeface="Arial" panose="020B0604020202020204" pitchFamily="34" charset="0"/>
                <a:cs typeface="Arial" panose="020B0604020202020204" pitchFamily="34" charset="0"/>
              </a:rPr>
              <a:t> in places where natural soil and topographic condition favour water application to the soil under the surface, a practice called sub-surface irrigation.  These conditions include:</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a)  Impervious layer at 15 cm depth or more</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b)  Pervious soil underlying the restricting layer.</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c)  Uniform topographic condition</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d)  Moderate slopes.</a:t>
            </a:r>
            <a:endParaRPr lang="en-US" sz="2800"/>
          </a:p>
        </p:txBody>
      </p:sp>
    </p:spTree>
    <p:extLst>
      <p:ext uri="{BB962C8B-B14F-4D97-AF65-F5344CB8AC3E}">
        <p14:creationId xmlns:p14="http://schemas.microsoft.com/office/powerpoint/2010/main" val="3201876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210"/>
                                        </p:tgtEl>
                                        <p:attrNameLst>
                                          <p:attrName>style.visibility</p:attrName>
                                        </p:attrNameLst>
                                      </p:cBhvr>
                                      <p:to>
                                        <p:strVal val="visible"/>
                                      </p:to>
                                    </p:set>
                                    <p:anim calcmode="lin" valueType="num">
                                      <p:cBhvr additive="base">
                                        <p:cTn id="7" dur="500" fill="hold"/>
                                        <p:tgtEl>
                                          <p:spTgt spid="94210"/>
                                        </p:tgtEl>
                                        <p:attrNameLst>
                                          <p:attrName>ppt_x</p:attrName>
                                        </p:attrNameLst>
                                      </p:cBhvr>
                                      <p:tavLst>
                                        <p:tav tm="0">
                                          <p:val>
                                            <p:strVal val="0-#ppt_w/2"/>
                                          </p:val>
                                        </p:tav>
                                        <p:tav tm="100000">
                                          <p:val>
                                            <p:strVal val="#ppt_x"/>
                                          </p:val>
                                        </p:tav>
                                      </p:tavLst>
                                    </p:anim>
                                    <p:anim calcmode="lin" valueType="num">
                                      <p:cBhvr additive="base">
                                        <p:cTn id="8" dur="500" fill="hold"/>
                                        <p:tgtEl>
                                          <p:spTgt spid="942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11">
                                            <p:txEl>
                                              <p:pRg st="0" end="0"/>
                                            </p:txEl>
                                          </p:spTgt>
                                        </p:tgtEl>
                                        <p:attrNameLst>
                                          <p:attrName>style.visibility</p:attrName>
                                        </p:attrNameLst>
                                      </p:cBhvr>
                                      <p:to>
                                        <p:strVal val="visible"/>
                                      </p:to>
                                    </p:set>
                                    <p:anim calcmode="lin" valueType="num">
                                      <p:cBhvr additive="base">
                                        <p:cTn id="13" dur="500" fill="hold"/>
                                        <p:tgtEl>
                                          <p:spTgt spid="9421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421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211">
                                            <p:txEl>
                                              <p:pRg st="1" end="1"/>
                                            </p:txEl>
                                          </p:spTgt>
                                        </p:tgtEl>
                                        <p:attrNameLst>
                                          <p:attrName>style.visibility</p:attrName>
                                        </p:attrNameLst>
                                      </p:cBhvr>
                                      <p:to>
                                        <p:strVal val="visible"/>
                                      </p:to>
                                    </p:set>
                                    <p:anim calcmode="lin" valueType="num">
                                      <p:cBhvr additive="base">
                                        <p:cTn id="19" dur="500" fill="hold"/>
                                        <p:tgtEl>
                                          <p:spTgt spid="9421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421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211">
                                            <p:txEl>
                                              <p:pRg st="2" end="2"/>
                                            </p:txEl>
                                          </p:spTgt>
                                        </p:tgtEl>
                                        <p:attrNameLst>
                                          <p:attrName>style.visibility</p:attrName>
                                        </p:attrNameLst>
                                      </p:cBhvr>
                                      <p:to>
                                        <p:strVal val="visible"/>
                                      </p:to>
                                    </p:set>
                                    <p:anim calcmode="lin" valueType="num">
                                      <p:cBhvr additive="base">
                                        <p:cTn id="25" dur="500" fill="hold"/>
                                        <p:tgtEl>
                                          <p:spTgt spid="9421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421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211">
                                            <p:txEl>
                                              <p:pRg st="3" end="3"/>
                                            </p:txEl>
                                          </p:spTgt>
                                        </p:tgtEl>
                                        <p:attrNameLst>
                                          <p:attrName>style.visibility</p:attrName>
                                        </p:attrNameLst>
                                      </p:cBhvr>
                                      <p:to>
                                        <p:strVal val="visible"/>
                                      </p:to>
                                    </p:set>
                                    <p:anim calcmode="lin" valueType="num">
                                      <p:cBhvr additive="base">
                                        <p:cTn id="31" dur="500" fill="hold"/>
                                        <p:tgtEl>
                                          <p:spTgt spid="9421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421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211">
                                            <p:txEl>
                                              <p:pRg st="4" end="4"/>
                                            </p:txEl>
                                          </p:spTgt>
                                        </p:tgtEl>
                                        <p:attrNameLst>
                                          <p:attrName>style.visibility</p:attrName>
                                        </p:attrNameLst>
                                      </p:cBhvr>
                                      <p:to>
                                        <p:strVal val="visible"/>
                                      </p:to>
                                    </p:set>
                                    <p:anim calcmode="lin" valueType="num">
                                      <p:cBhvr additive="base">
                                        <p:cTn id="37" dur="500" fill="hold"/>
                                        <p:tgtEl>
                                          <p:spTgt spid="9421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421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utoUpdateAnimBg="0"/>
      <p:bldP spid="94211"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4000" b="1">
                <a:cs typeface="Times New Roman" panose="02020603050405020304" pitchFamily="18" charset="0"/>
              </a:rPr>
              <a:t>SUB-SURFACE IRRIGATION Contd.</a:t>
            </a:r>
            <a:r>
              <a:rPr lang="en-US"/>
              <a:t> </a:t>
            </a:r>
          </a:p>
        </p:txBody>
      </p:sp>
      <p:sp>
        <p:nvSpPr>
          <p:cNvPr id="95235" name="Rectangle 3"/>
          <p:cNvSpPr>
            <a:spLocks noGrp="1" noChangeArrowheads="1"/>
          </p:cNvSpPr>
          <p:nvPr>
            <p:ph type="body" idx="1"/>
          </p:nvPr>
        </p:nvSpPr>
        <p:spPr/>
        <p:txBody>
          <a:bodyPr/>
          <a:lstStyle/>
          <a:p>
            <a:pPr algn="just"/>
            <a:r>
              <a:rPr lang="en-US" sz="2800">
                <a:latin typeface="Arial" panose="020B0604020202020204" pitchFamily="34" charset="0"/>
                <a:cs typeface="Arial" panose="020B0604020202020204" pitchFamily="34" charset="0"/>
              </a:rPr>
              <a:t>The operation of the system involves a huge reservoir of water and level is controlled by inflow and outflow.  </a:t>
            </a:r>
          </a:p>
          <a:p>
            <a:pPr algn="just"/>
            <a:r>
              <a:rPr lang="en-US" sz="2800">
                <a:latin typeface="Arial" panose="020B0604020202020204" pitchFamily="34" charset="0"/>
                <a:cs typeface="Arial" panose="020B0604020202020204" pitchFamily="34" charset="0"/>
              </a:rPr>
              <a:t>The inflow is water application and rainfall while the outflow is evapotranspiration and deep percolation.  </a:t>
            </a:r>
          </a:p>
          <a:p>
            <a:pPr algn="just"/>
            <a:r>
              <a:rPr lang="en-US" sz="2800">
                <a:latin typeface="Arial" panose="020B0604020202020204" pitchFamily="34" charset="0"/>
                <a:cs typeface="Arial" panose="020B0604020202020204" pitchFamily="34" charset="0"/>
              </a:rPr>
              <a:t>It does not disturb normal farm operations.  Excess water can be removed by pumping.</a:t>
            </a:r>
            <a:endParaRPr lang="en-US" sz="2800">
              <a:latin typeface="New York" charset="0"/>
              <a:cs typeface="Times New Roman" panose="02020603050405020304" pitchFamily="18" charset="0"/>
            </a:endParaRPr>
          </a:p>
          <a:p>
            <a:endParaRPr lang="en-US" sz="2800"/>
          </a:p>
        </p:txBody>
      </p:sp>
    </p:spTree>
    <p:extLst>
      <p:ext uri="{BB962C8B-B14F-4D97-AF65-F5344CB8AC3E}">
        <p14:creationId xmlns:p14="http://schemas.microsoft.com/office/powerpoint/2010/main" val="529384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234"/>
                                        </p:tgtEl>
                                        <p:attrNameLst>
                                          <p:attrName>style.visibility</p:attrName>
                                        </p:attrNameLst>
                                      </p:cBhvr>
                                      <p:to>
                                        <p:strVal val="visible"/>
                                      </p:to>
                                    </p:set>
                                    <p:anim calcmode="lin" valueType="num">
                                      <p:cBhvr additive="base">
                                        <p:cTn id="7" dur="500" fill="hold"/>
                                        <p:tgtEl>
                                          <p:spTgt spid="95234"/>
                                        </p:tgtEl>
                                        <p:attrNameLst>
                                          <p:attrName>ppt_x</p:attrName>
                                        </p:attrNameLst>
                                      </p:cBhvr>
                                      <p:tavLst>
                                        <p:tav tm="0">
                                          <p:val>
                                            <p:strVal val="0-#ppt_w/2"/>
                                          </p:val>
                                        </p:tav>
                                        <p:tav tm="100000">
                                          <p:val>
                                            <p:strVal val="#ppt_x"/>
                                          </p:val>
                                        </p:tav>
                                      </p:tavLst>
                                    </p:anim>
                                    <p:anim calcmode="lin" valueType="num">
                                      <p:cBhvr additive="base">
                                        <p:cTn id="8" dur="500" fill="hold"/>
                                        <p:tgtEl>
                                          <p:spTgt spid="952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5235">
                                            <p:txEl>
                                              <p:pRg st="0" end="0"/>
                                            </p:txEl>
                                          </p:spTgt>
                                        </p:tgtEl>
                                        <p:attrNameLst>
                                          <p:attrName>style.visibility</p:attrName>
                                        </p:attrNameLst>
                                      </p:cBhvr>
                                      <p:to>
                                        <p:strVal val="visible"/>
                                      </p:to>
                                    </p:set>
                                    <p:anim calcmode="lin" valueType="num">
                                      <p:cBhvr additive="base">
                                        <p:cTn id="13" dur="500" fill="hold"/>
                                        <p:tgtEl>
                                          <p:spTgt spid="952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523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5235">
                                            <p:txEl>
                                              <p:pRg st="1" end="1"/>
                                            </p:txEl>
                                          </p:spTgt>
                                        </p:tgtEl>
                                        <p:attrNameLst>
                                          <p:attrName>style.visibility</p:attrName>
                                        </p:attrNameLst>
                                      </p:cBhvr>
                                      <p:to>
                                        <p:strVal val="visible"/>
                                      </p:to>
                                    </p:set>
                                    <p:anim calcmode="lin" valueType="num">
                                      <p:cBhvr additive="base">
                                        <p:cTn id="19" dur="500" fill="hold"/>
                                        <p:tgtEl>
                                          <p:spTgt spid="9523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523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5235">
                                            <p:txEl>
                                              <p:pRg st="2" end="2"/>
                                            </p:txEl>
                                          </p:spTgt>
                                        </p:tgtEl>
                                        <p:attrNameLst>
                                          <p:attrName>style.visibility</p:attrName>
                                        </p:attrNameLst>
                                      </p:cBhvr>
                                      <p:to>
                                        <p:strVal val="visible"/>
                                      </p:to>
                                    </p:set>
                                    <p:anim calcmode="lin" valueType="num">
                                      <p:cBhvr additive="base">
                                        <p:cTn id="25" dur="500" fill="hold"/>
                                        <p:tgtEl>
                                          <p:spTgt spid="9523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523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autoUpdateAnimBg="0"/>
      <p:bldP spid="95235"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b="1">
                <a:cs typeface="Times New Roman" panose="02020603050405020304" pitchFamily="18" charset="0"/>
              </a:rPr>
              <a:t>3.6    CHOICE OF IRRIGATION METHODS: </a:t>
            </a:r>
          </a:p>
        </p:txBody>
      </p:sp>
      <p:sp>
        <p:nvSpPr>
          <p:cNvPr id="96259"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The following criteria should be considered:  </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(a)  Water supply available </a:t>
            </a:r>
          </a:p>
          <a:p>
            <a:pPr algn="just">
              <a:lnSpc>
                <a:spcPct val="90000"/>
              </a:lnSpc>
            </a:pPr>
            <a:r>
              <a:rPr lang="en-US" sz="2800">
                <a:latin typeface="Arial" panose="020B0604020202020204" pitchFamily="34" charset="0"/>
                <a:cs typeface="Arial" panose="020B0604020202020204" pitchFamily="34" charset="0"/>
              </a:rPr>
              <a:t>(b)  Topography of area to be irrigated</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c)  Climate of the area   </a:t>
            </a:r>
          </a:p>
          <a:p>
            <a:pPr algn="just">
              <a:lnSpc>
                <a:spcPct val="90000"/>
              </a:lnSpc>
            </a:pPr>
            <a:r>
              <a:rPr lang="en-US" sz="2800">
                <a:latin typeface="Arial" panose="020B0604020202020204" pitchFamily="34" charset="0"/>
                <a:cs typeface="Arial" panose="020B0604020202020204" pitchFamily="34" charset="0"/>
              </a:rPr>
              <a:t>(d)  Soils of the area  </a:t>
            </a:r>
          </a:p>
          <a:p>
            <a:pPr algn="just">
              <a:lnSpc>
                <a:spcPct val="90000"/>
              </a:lnSpc>
            </a:pPr>
            <a:r>
              <a:rPr lang="en-US" sz="2800">
                <a:latin typeface="Arial" panose="020B0604020202020204" pitchFamily="34" charset="0"/>
                <a:cs typeface="Arial" panose="020B0604020202020204" pitchFamily="34" charset="0"/>
              </a:rPr>
              <a:t> (e)  Crops to be grown  </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f)  Economics     </a:t>
            </a:r>
          </a:p>
          <a:p>
            <a:pPr algn="just">
              <a:lnSpc>
                <a:spcPct val="90000"/>
              </a:lnSpc>
            </a:pPr>
            <a:r>
              <a:rPr lang="en-US" sz="2800">
                <a:latin typeface="Arial" panose="020B0604020202020204" pitchFamily="34" charset="0"/>
                <a:cs typeface="Arial" panose="020B0604020202020204" pitchFamily="34" charset="0"/>
              </a:rPr>
              <a:t>(g)  Local traditions and skills</a:t>
            </a:r>
            <a:endParaRPr lang="en-US" sz="2800">
              <a:latin typeface="New York" charset="0"/>
              <a:cs typeface="Times New Roman" panose="02020603050405020304" pitchFamily="18" charset="0"/>
            </a:endParaRPr>
          </a:p>
          <a:p>
            <a:pPr algn="just">
              <a:lnSpc>
                <a:spcPct val="90000"/>
              </a:lnSpc>
            </a:pPr>
            <a:r>
              <a:rPr lang="en-US" sz="2800">
                <a:latin typeface="Arial" panose="020B0604020202020204" pitchFamily="34" charset="0"/>
                <a:cs typeface="Arial" panose="020B0604020202020204" pitchFamily="34" charset="0"/>
              </a:rPr>
              <a:t>(For details see extract from Hudson's Field Engineering).</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561189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 calcmode="lin" valueType="num">
                                      <p:cBhvr additive="base">
                                        <p:cTn id="7" dur="500" fill="hold"/>
                                        <p:tgtEl>
                                          <p:spTgt spid="96258"/>
                                        </p:tgtEl>
                                        <p:attrNameLst>
                                          <p:attrName>ppt_x</p:attrName>
                                        </p:attrNameLst>
                                      </p:cBhvr>
                                      <p:tavLst>
                                        <p:tav tm="0">
                                          <p:val>
                                            <p:strVal val="0-#ppt_w/2"/>
                                          </p:val>
                                        </p:tav>
                                        <p:tav tm="100000">
                                          <p:val>
                                            <p:strVal val="#ppt_x"/>
                                          </p:val>
                                        </p:tav>
                                      </p:tavLst>
                                    </p:anim>
                                    <p:anim calcmode="lin" valueType="num">
                                      <p:cBhvr additive="base">
                                        <p:cTn id="8" dur="500" fill="hold"/>
                                        <p:tgtEl>
                                          <p:spTgt spid="9625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59">
                                            <p:txEl>
                                              <p:pRg st="0" end="0"/>
                                            </p:txEl>
                                          </p:spTgt>
                                        </p:tgtEl>
                                        <p:attrNameLst>
                                          <p:attrName>style.visibility</p:attrName>
                                        </p:attrNameLst>
                                      </p:cBhvr>
                                      <p:to>
                                        <p:strVal val="visible"/>
                                      </p:to>
                                    </p:set>
                                    <p:anim calcmode="lin" valueType="num">
                                      <p:cBhvr additive="base">
                                        <p:cTn id="13" dur="500" fill="hold"/>
                                        <p:tgtEl>
                                          <p:spTgt spid="962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625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59">
                                            <p:txEl>
                                              <p:pRg st="1" end="1"/>
                                            </p:txEl>
                                          </p:spTgt>
                                        </p:tgtEl>
                                        <p:attrNameLst>
                                          <p:attrName>style.visibility</p:attrName>
                                        </p:attrNameLst>
                                      </p:cBhvr>
                                      <p:to>
                                        <p:strVal val="visible"/>
                                      </p:to>
                                    </p:set>
                                    <p:anim calcmode="lin" valueType="num">
                                      <p:cBhvr additive="base">
                                        <p:cTn id="19" dur="500" fill="hold"/>
                                        <p:tgtEl>
                                          <p:spTgt spid="962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625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59">
                                            <p:txEl>
                                              <p:pRg st="2" end="2"/>
                                            </p:txEl>
                                          </p:spTgt>
                                        </p:tgtEl>
                                        <p:attrNameLst>
                                          <p:attrName>style.visibility</p:attrName>
                                        </p:attrNameLst>
                                      </p:cBhvr>
                                      <p:to>
                                        <p:strVal val="visible"/>
                                      </p:to>
                                    </p:set>
                                    <p:anim calcmode="lin" valueType="num">
                                      <p:cBhvr additive="base">
                                        <p:cTn id="25" dur="500" fill="hold"/>
                                        <p:tgtEl>
                                          <p:spTgt spid="962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625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6259">
                                            <p:txEl>
                                              <p:pRg st="3" end="3"/>
                                            </p:txEl>
                                          </p:spTgt>
                                        </p:tgtEl>
                                        <p:attrNameLst>
                                          <p:attrName>style.visibility</p:attrName>
                                        </p:attrNameLst>
                                      </p:cBhvr>
                                      <p:to>
                                        <p:strVal val="visible"/>
                                      </p:to>
                                    </p:set>
                                    <p:anim calcmode="lin" valueType="num">
                                      <p:cBhvr additive="base">
                                        <p:cTn id="31" dur="500" fill="hold"/>
                                        <p:tgtEl>
                                          <p:spTgt spid="9625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625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6259">
                                            <p:txEl>
                                              <p:pRg st="4" end="4"/>
                                            </p:txEl>
                                          </p:spTgt>
                                        </p:tgtEl>
                                        <p:attrNameLst>
                                          <p:attrName>style.visibility</p:attrName>
                                        </p:attrNameLst>
                                      </p:cBhvr>
                                      <p:to>
                                        <p:strVal val="visible"/>
                                      </p:to>
                                    </p:set>
                                    <p:anim calcmode="lin" valueType="num">
                                      <p:cBhvr additive="base">
                                        <p:cTn id="37" dur="500" fill="hold"/>
                                        <p:tgtEl>
                                          <p:spTgt spid="9625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625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6259">
                                            <p:txEl>
                                              <p:pRg st="5" end="5"/>
                                            </p:txEl>
                                          </p:spTgt>
                                        </p:tgtEl>
                                        <p:attrNameLst>
                                          <p:attrName>style.visibility</p:attrName>
                                        </p:attrNameLst>
                                      </p:cBhvr>
                                      <p:to>
                                        <p:strVal val="visible"/>
                                      </p:to>
                                    </p:set>
                                    <p:anim calcmode="lin" valueType="num">
                                      <p:cBhvr additive="base">
                                        <p:cTn id="43" dur="500" fill="hold"/>
                                        <p:tgtEl>
                                          <p:spTgt spid="9625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625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6259">
                                            <p:txEl>
                                              <p:pRg st="6" end="6"/>
                                            </p:txEl>
                                          </p:spTgt>
                                        </p:tgtEl>
                                        <p:attrNameLst>
                                          <p:attrName>style.visibility</p:attrName>
                                        </p:attrNameLst>
                                      </p:cBhvr>
                                      <p:to>
                                        <p:strVal val="visible"/>
                                      </p:to>
                                    </p:set>
                                    <p:anim calcmode="lin" valueType="num">
                                      <p:cBhvr additive="base">
                                        <p:cTn id="49" dur="500" fill="hold"/>
                                        <p:tgtEl>
                                          <p:spTgt spid="96259">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9625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6259">
                                            <p:txEl>
                                              <p:pRg st="7" end="7"/>
                                            </p:txEl>
                                          </p:spTgt>
                                        </p:tgtEl>
                                        <p:attrNameLst>
                                          <p:attrName>style.visibility</p:attrName>
                                        </p:attrNameLst>
                                      </p:cBhvr>
                                      <p:to>
                                        <p:strVal val="visible"/>
                                      </p:to>
                                    </p:set>
                                    <p:anim calcmode="lin" valueType="num">
                                      <p:cBhvr additive="base">
                                        <p:cTn id="55" dur="500" fill="hold"/>
                                        <p:tgtEl>
                                          <p:spTgt spid="96259">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9625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6259">
                                            <p:txEl>
                                              <p:pRg st="8" end="8"/>
                                            </p:txEl>
                                          </p:spTgt>
                                        </p:tgtEl>
                                        <p:attrNameLst>
                                          <p:attrName>style.visibility</p:attrName>
                                        </p:attrNameLst>
                                      </p:cBhvr>
                                      <p:to>
                                        <p:strVal val="visible"/>
                                      </p:to>
                                    </p:set>
                                    <p:anim calcmode="lin" valueType="num">
                                      <p:cBhvr additive="base">
                                        <p:cTn id="61" dur="500" fill="hold"/>
                                        <p:tgtEl>
                                          <p:spTgt spid="96259">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96259">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utoUpdateAnimBg="0"/>
      <p:bldP spid="96259"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sz="3200" b="1">
                <a:cs typeface="Times New Roman" panose="02020603050405020304" pitchFamily="18" charset="0"/>
              </a:rPr>
              <a:t>3.7  INFORMATION TO BE COLLECTED ON A VISIT TO A PROPOSED IRRIGATION SITE.</a:t>
            </a:r>
            <a:br>
              <a:rPr lang="en-US" sz="3200" b="1">
                <a:cs typeface="Times New Roman" panose="02020603050405020304" pitchFamily="18" charset="0"/>
              </a:rPr>
            </a:br>
            <a:endParaRPr lang="en-US" sz="3200" b="1">
              <a:cs typeface="Times New Roman" panose="02020603050405020304" pitchFamily="18" charset="0"/>
            </a:endParaRPr>
          </a:p>
        </p:txBody>
      </p:sp>
      <p:sp>
        <p:nvSpPr>
          <p:cNvPr id="97283"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a)  Soil Properties: </a:t>
            </a:r>
            <a:r>
              <a:rPr lang="en-US" sz="2400">
                <a:latin typeface="Arial" panose="020B0604020202020204" pitchFamily="34" charset="0"/>
                <a:cs typeface="Arial" panose="020B0604020202020204" pitchFamily="34" charset="0"/>
              </a:rPr>
              <a:t>    Texture and structure, moisture equilibrium points, water holding capacity, agricultural potential, land classification, kinds of crops that the soil can support.</a:t>
            </a:r>
            <a:endParaRPr lang="en-US" sz="2400">
              <a:latin typeface="New York" charset="0"/>
              <a:cs typeface="Times New Roman" panose="02020603050405020304" pitchFamily="18" charset="0"/>
            </a:endParaRPr>
          </a:p>
          <a:p>
            <a:pPr algn="just">
              <a:lnSpc>
                <a:spcPct val="90000"/>
              </a:lnSpc>
            </a:pPr>
            <a:r>
              <a:rPr lang="en-US" sz="2400" b="1">
                <a:latin typeface="Arial" panose="020B0604020202020204" pitchFamily="34" charset="0"/>
                <a:cs typeface="Arial" panose="020B0604020202020204" pitchFamily="34" charset="0"/>
              </a:rPr>
              <a:t>b)  Water Source: </a:t>
            </a:r>
            <a:r>
              <a:rPr lang="en-US" sz="2400">
                <a:latin typeface="Arial" panose="020B0604020202020204" pitchFamily="34" charset="0"/>
                <a:cs typeface="Arial" panose="020B0604020202020204" pitchFamily="34" charset="0"/>
              </a:rPr>
              <a:t>    Water source availability eg. surface water, boreholes etc., hydrologic data of the area, water quantity, water quality,  eg.  sodium adsorption ratio, salt content, boron etc.; possible engineering works necessary to obtain water.</a:t>
            </a:r>
            <a:endParaRPr lang="en-US" sz="2400">
              <a:latin typeface="New York" charset="0"/>
              <a:cs typeface="Times New Roman" panose="02020603050405020304" pitchFamily="18" charset="0"/>
            </a:endParaRPr>
          </a:p>
          <a:p>
            <a:pPr algn="just">
              <a:lnSpc>
                <a:spcPct val="90000"/>
              </a:lnSpc>
            </a:pPr>
            <a:r>
              <a:rPr lang="en-US" sz="2400" b="1">
                <a:latin typeface="Arial" panose="020B0604020202020204" pitchFamily="34" charset="0"/>
                <a:cs typeface="Arial" panose="020B0604020202020204" pitchFamily="34" charset="0"/>
              </a:rPr>
              <a:t>c) Weather data:</a:t>
            </a:r>
            <a:r>
              <a:rPr lang="en-US" sz="2400">
                <a:latin typeface="Arial" panose="020B0604020202020204" pitchFamily="34" charset="0"/>
                <a:cs typeface="Arial" panose="020B0604020202020204" pitchFamily="34" charset="0"/>
              </a:rPr>
              <a:t>  Temperature, relative humidity, sunshine hours and rainfall.</a:t>
            </a:r>
            <a:endParaRPr lang="en-US" sz="24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400"/>
          </a:p>
        </p:txBody>
      </p:sp>
    </p:spTree>
    <p:extLst>
      <p:ext uri="{BB962C8B-B14F-4D97-AF65-F5344CB8AC3E}">
        <p14:creationId xmlns:p14="http://schemas.microsoft.com/office/powerpoint/2010/main" val="10226716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additive="base">
                                        <p:cTn id="7" dur="500" fill="hold"/>
                                        <p:tgtEl>
                                          <p:spTgt spid="97282"/>
                                        </p:tgtEl>
                                        <p:attrNameLst>
                                          <p:attrName>ppt_x</p:attrName>
                                        </p:attrNameLst>
                                      </p:cBhvr>
                                      <p:tavLst>
                                        <p:tav tm="0">
                                          <p:val>
                                            <p:strVal val="0-#ppt_w/2"/>
                                          </p:val>
                                        </p:tav>
                                        <p:tav tm="100000">
                                          <p:val>
                                            <p:strVal val="#ppt_x"/>
                                          </p:val>
                                        </p:tav>
                                      </p:tavLst>
                                    </p:anim>
                                    <p:anim calcmode="lin" valueType="num">
                                      <p:cBhvr additive="base">
                                        <p:cTn id="8" dur="500" fill="hold"/>
                                        <p:tgtEl>
                                          <p:spTgt spid="972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283">
                                            <p:txEl>
                                              <p:pRg st="0" end="0"/>
                                            </p:txEl>
                                          </p:spTgt>
                                        </p:tgtEl>
                                        <p:attrNameLst>
                                          <p:attrName>style.visibility</p:attrName>
                                        </p:attrNameLst>
                                      </p:cBhvr>
                                      <p:to>
                                        <p:strVal val="visible"/>
                                      </p:to>
                                    </p:set>
                                    <p:anim calcmode="lin" valueType="num">
                                      <p:cBhvr additive="base">
                                        <p:cTn id="13" dur="500" fill="hold"/>
                                        <p:tgtEl>
                                          <p:spTgt spid="972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72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7283">
                                            <p:txEl>
                                              <p:pRg st="1" end="1"/>
                                            </p:txEl>
                                          </p:spTgt>
                                        </p:tgtEl>
                                        <p:attrNameLst>
                                          <p:attrName>style.visibility</p:attrName>
                                        </p:attrNameLst>
                                      </p:cBhvr>
                                      <p:to>
                                        <p:strVal val="visible"/>
                                      </p:to>
                                    </p:set>
                                    <p:anim calcmode="lin" valueType="num">
                                      <p:cBhvr additive="base">
                                        <p:cTn id="19" dur="500" fill="hold"/>
                                        <p:tgtEl>
                                          <p:spTgt spid="9728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728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7283">
                                            <p:txEl>
                                              <p:pRg st="2" end="2"/>
                                            </p:txEl>
                                          </p:spTgt>
                                        </p:tgtEl>
                                        <p:attrNameLst>
                                          <p:attrName>style.visibility</p:attrName>
                                        </p:attrNameLst>
                                      </p:cBhvr>
                                      <p:to>
                                        <p:strVal val="visible"/>
                                      </p:to>
                                    </p:set>
                                    <p:anim calcmode="lin" valueType="num">
                                      <p:cBhvr additive="base">
                                        <p:cTn id="25" dur="500" fill="hold"/>
                                        <p:tgtEl>
                                          <p:spTgt spid="9728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72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autoUpdateAnimBg="0"/>
      <p:bldP spid="97283" grpId="0" build="p"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sz="3200" b="1">
                <a:cs typeface="Times New Roman" panose="02020603050405020304" pitchFamily="18" charset="0"/>
              </a:rPr>
              <a:t>INFORMATION TO BE COLLECTED</a:t>
            </a:r>
          </a:p>
        </p:txBody>
      </p:sp>
      <p:sp>
        <p:nvSpPr>
          <p:cNvPr id="98307" name="Rectangle 3"/>
          <p:cNvSpPr>
            <a:spLocks noGrp="1" noChangeArrowheads="1"/>
          </p:cNvSpPr>
          <p:nvPr>
            <p:ph type="body" idx="1"/>
          </p:nvPr>
        </p:nvSpPr>
        <p:spPr/>
        <p:txBody>
          <a:bodyPr/>
          <a:lstStyle/>
          <a:p>
            <a:pPr algn="just">
              <a:lnSpc>
                <a:spcPct val="90000"/>
              </a:lnSpc>
            </a:pPr>
            <a:r>
              <a:rPr lang="en-US" sz="2800" b="1">
                <a:latin typeface="Arial" panose="020B0604020202020204" pitchFamily="34" charset="0"/>
                <a:cs typeface="Arial" panose="020B0604020202020204" pitchFamily="34" charset="0"/>
              </a:rPr>
              <a:t>d) Topography </a:t>
            </a:r>
            <a:r>
              <a:rPr lang="en-US" sz="2800">
                <a:latin typeface="Arial" panose="020B0604020202020204" pitchFamily="34" charset="0"/>
                <a:cs typeface="Arial" panose="020B0604020202020204" pitchFamily="34" charset="0"/>
              </a:rPr>
              <a:t>e.g. slope:  This helps to determine the layout of the irrigation system and method of irrigation water application suited for the area.</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e) History of People and Irrigation in the area: </a:t>
            </a:r>
            <a:r>
              <a:rPr lang="en-US" sz="2800">
                <a:latin typeface="Arial" panose="020B0604020202020204" pitchFamily="34" charset="0"/>
                <a:cs typeface="Arial" panose="020B0604020202020204" pitchFamily="34" charset="0"/>
              </a:rPr>
              <a:t> Check past exposure of people to irrigation and land tenure and level of possible re-settlement or otherwise.</a:t>
            </a:r>
            <a:endParaRPr lang="en-US" sz="2800">
              <a:latin typeface="New York" charset="0"/>
              <a:cs typeface="Times New Roman" panose="02020603050405020304" pitchFamily="18" charset="0"/>
            </a:endParaRPr>
          </a:p>
          <a:p>
            <a:pPr algn="just">
              <a:lnSpc>
                <a:spcPct val="90000"/>
              </a:lnSpc>
            </a:pPr>
            <a:r>
              <a:rPr lang="en-US" sz="2800" b="1">
                <a:latin typeface="Arial" panose="020B0604020202020204" pitchFamily="34" charset="0"/>
                <a:cs typeface="Arial" panose="020B0604020202020204" pitchFamily="34" charset="0"/>
              </a:rPr>
              <a:t>f) Information about crops grown in the area:</a:t>
            </a:r>
            <a:r>
              <a:rPr lang="en-US" sz="2800">
                <a:latin typeface="Arial" panose="020B0604020202020204" pitchFamily="34" charset="0"/>
                <a:cs typeface="Arial" panose="020B0604020202020204" pitchFamily="34" charset="0"/>
              </a:rPr>
              <a:t>  Check preference by people, market potential, adaptability to area, water demand, growth schedules and planting periods.</a:t>
            </a:r>
            <a:endParaRPr lang="en-US" sz="2800">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26063570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8306"/>
                                        </p:tgtEl>
                                        <p:attrNameLst>
                                          <p:attrName>style.visibility</p:attrName>
                                        </p:attrNameLst>
                                      </p:cBhvr>
                                      <p:to>
                                        <p:strVal val="visible"/>
                                      </p:to>
                                    </p:set>
                                    <p:anim calcmode="lin" valueType="num">
                                      <p:cBhvr additive="base">
                                        <p:cTn id="7" dur="500" fill="hold"/>
                                        <p:tgtEl>
                                          <p:spTgt spid="98306"/>
                                        </p:tgtEl>
                                        <p:attrNameLst>
                                          <p:attrName>ppt_x</p:attrName>
                                        </p:attrNameLst>
                                      </p:cBhvr>
                                      <p:tavLst>
                                        <p:tav tm="0">
                                          <p:val>
                                            <p:strVal val="#ppt_x"/>
                                          </p:val>
                                        </p:tav>
                                        <p:tav tm="100000">
                                          <p:val>
                                            <p:strVal val="#ppt_x"/>
                                          </p:val>
                                        </p:tav>
                                      </p:tavLst>
                                    </p:anim>
                                    <p:anim calcmode="lin" valueType="num">
                                      <p:cBhvr additive="base">
                                        <p:cTn id="8" dur="500" fill="hold"/>
                                        <p:tgtEl>
                                          <p:spTgt spid="9830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8307">
                                            <p:txEl>
                                              <p:pRg st="0" end="0"/>
                                            </p:txEl>
                                          </p:spTgt>
                                        </p:tgtEl>
                                        <p:attrNameLst>
                                          <p:attrName>style.visibility</p:attrName>
                                        </p:attrNameLst>
                                      </p:cBhvr>
                                      <p:to>
                                        <p:strVal val="visible"/>
                                      </p:to>
                                    </p:set>
                                    <p:anim calcmode="lin" valueType="num">
                                      <p:cBhvr additive="base">
                                        <p:cTn id="13" dur="5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8307">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8307">
                                            <p:txEl>
                                              <p:pRg st="1" end="1"/>
                                            </p:txEl>
                                          </p:spTgt>
                                        </p:tgtEl>
                                        <p:attrNameLst>
                                          <p:attrName>style.visibility</p:attrName>
                                        </p:attrNameLst>
                                      </p:cBhvr>
                                      <p:to>
                                        <p:strVal val="visible"/>
                                      </p:to>
                                    </p:set>
                                    <p:anim calcmode="lin" valueType="num">
                                      <p:cBhvr additive="base">
                                        <p:cTn id="19" dur="500" fill="hold"/>
                                        <p:tgtEl>
                                          <p:spTgt spid="9830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8307">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8307">
                                            <p:txEl>
                                              <p:pRg st="2" end="2"/>
                                            </p:txEl>
                                          </p:spTgt>
                                        </p:tgtEl>
                                        <p:attrNameLst>
                                          <p:attrName>style.visibility</p:attrName>
                                        </p:attrNameLst>
                                      </p:cBhvr>
                                      <p:to>
                                        <p:strVal val="visible"/>
                                      </p:to>
                                    </p:set>
                                    <p:anim calcmode="lin" valueType="num">
                                      <p:cBhvr additive="base">
                                        <p:cTn id="25" dur="5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8307">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autoUpdateAnimBg="0"/>
      <p:bldP spid="98307" grpId="0" build="p" autoUpdateAnimBg="0"/>
    </p:bld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35</TotalTime>
  <Words>5433</Words>
  <Application>Microsoft Office PowerPoint</Application>
  <PresentationFormat>Ekran Gösterisi (4:3)</PresentationFormat>
  <Paragraphs>536</Paragraphs>
  <Slides>98</Slides>
  <Notes>1</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98</vt:i4>
      </vt:variant>
    </vt:vector>
  </HeadingPairs>
  <TitlesOfParts>
    <vt:vector size="105" baseType="lpstr">
      <vt:lpstr>Arial</vt:lpstr>
      <vt:lpstr>Calibri</vt:lpstr>
      <vt:lpstr>New York</vt:lpstr>
      <vt:lpstr>Times New Roman</vt:lpstr>
      <vt:lpstr>Wingdings</vt:lpstr>
      <vt:lpstr>Varsayılan Tasarım</vt:lpstr>
      <vt:lpstr>Microsoft Equation 3.0</vt:lpstr>
      <vt:lpstr>PowerPoint Sunusu</vt:lpstr>
      <vt:lpstr>Açık kanallaarda planlama –Temel Hidrolik</vt:lpstr>
      <vt:lpstr> CHAPTER THREE:  IRRIGATION METHODS AND DESIGNS </vt:lpstr>
      <vt:lpstr>3.2  SURFACE IRRIGATION </vt:lpstr>
      <vt:lpstr>3.2.1 Furrow Irrigation </vt:lpstr>
      <vt:lpstr>Furrow Irrigation Contd.</vt:lpstr>
      <vt:lpstr>Furrow Irrigation by Cutting the Ridge</vt:lpstr>
      <vt:lpstr>Furrow Irrigation with Siphons</vt:lpstr>
      <vt:lpstr>Fig. 3.1:  A Furrow System</vt:lpstr>
      <vt:lpstr>3.2.1.1 Design Parameters of Furrow Irrigation </vt:lpstr>
      <vt:lpstr>Furrow Irrigation Contd.</vt:lpstr>
      <vt:lpstr>Design Parameters of Furrow Irrigation Contd.</vt:lpstr>
      <vt:lpstr>Design Parameters of Furrow Irrigation Contd.</vt:lpstr>
      <vt:lpstr>Design Parameters of Furrow Irrigation Contd.</vt:lpstr>
      <vt:lpstr>Table 3.1 :   Maximum Slopes for Various Soil Types  </vt:lpstr>
      <vt:lpstr>Design Parameters of Furrow Irrigation Contd.</vt:lpstr>
      <vt:lpstr>PowerPoint Sunusu</vt:lpstr>
      <vt:lpstr> </vt:lpstr>
      <vt:lpstr>Design Parameters of Furrow Irrigation Contd.</vt:lpstr>
      <vt:lpstr>3.2.1.2  Evaluation of a Furrow Irrigation System </vt:lpstr>
      <vt:lpstr>Evaluation of a Furrow Irrigation System Contd.</vt:lpstr>
      <vt:lpstr>Evaluation of a Furrow Irrigation System Contd.</vt:lpstr>
      <vt:lpstr>3.2.2. Border Irrigation System</vt:lpstr>
      <vt:lpstr>Border Irrigation System</vt:lpstr>
      <vt:lpstr>Border Irrigation</vt:lpstr>
      <vt:lpstr>Border Irrigation Contd.</vt:lpstr>
      <vt:lpstr>3.2.2.2  Design Parameters of Border Irrigation System </vt:lpstr>
      <vt:lpstr>Design Parameters of Border Irrigation System Contd.</vt:lpstr>
      <vt:lpstr>PowerPoint Sunusu</vt:lpstr>
      <vt:lpstr>PowerPoint Sunusu</vt:lpstr>
      <vt:lpstr>3.2.2.3  Evaluation of a Border Strip</vt:lpstr>
      <vt:lpstr>Evaluation of Border Strip Contd.</vt:lpstr>
      <vt:lpstr>Time Distance Diagram  of the Border System</vt:lpstr>
      <vt:lpstr>Evaluation of the Border System Contd. </vt:lpstr>
      <vt:lpstr>Depth- Distance Diagram  of the Border System</vt:lpstr>
      <vt:lpstr>Evaluation of the Border System Contd. </vt:lpstr>
      <vt:lpstr>3.2.3  Basin Irrigation System </vt:lpstr>
      <vt:lpstr>Basin Irrigation Diagram</vt:lpstr>
      <vt:lpstr>3.2.3.2  Size of Basins </vt:lpstr>
      <vt:lpstr>3.2.3.3  Evaluation of Basin System  </vt:lpstr>
      <vt:lpstr>Evaluation of a Basin System Contd.</vt:lpstr>
      <vt:lpstr>Time-Distance Graph of the  Basin System</vt:lpstr>
      <vt:lpstr>Depth-Distance Graphs of the Basin Irrigation System</vt:lpstr>
      <vt:lpstr>Evaluation of Basin Irrigation Concluded.</vt:lpstr>
      <vt:lpstr>3.3  SPRINKLER IRRIGATION </vt:lpstr>
      <vt:lpstr>Components of a Sprinkler Irrigation System</vt:lpstr>
      <vt:lpstr>3.3.2  Types of Conventional Sprinkler Systems </vt:lpstr>
      <vt:lpstr>Types of Conventional Sprinkler Systems Contd.</vt:lpstr>
      <vt:lpstr>3.3.3  Mobile Sprinkler Types </vt:lpstr>
      <vt:lpstr>Raingun Irrigation System</vt:lpstr>
      <vt:lpstr>Linear Move</vt:lpstr>
      <vt:lpstr>Centre Pivot</vt:lpstr>
      <vt:lpstr>Centre Pivot</vt:lpstr>
      <vt:lpstr>Pivot of a Centre Pivot System</vt:lpstr>
      <vt:lpstr>3.3.4  Design of Sprinkler Irrigation System </vt:lpstr>
      <vt:lpstr>Design Steps</vt:lpstr>
      <vt:lpstr>Choice of Sprinkler System</vt:lpstr>
      <vt:lpstr>Sprinkler Application Rate</vt:lpstr>
      <vt:lpstr>Effects of Wind</vt:lpstr>
      <vt:lpstr>System Layout</vt:lpstr>
      <vt:lpstr>Pipework Design</vt:lpstr>
      <vt:lpstr>Design of Laterals</vt:lpstr>
      <vt:lpstr>Lateral Discharge</vt:lpstr>
      <vt:lpstr>Selecting Lateral Pipe Sizes</vt:lpstr>
      <vt:lpstr>Selecting Lateral Pipe Sizes Contd.</vt:lpstr>
      <vt:lpstr>Changes in Ground Elevation</vt:lpstr>
      <vt:lpstr>Pressure at Head of Lateral</vt:lpstr>
      <vt:lpstr>Diagram of Pressure at Head of Lateral</vt:lpstr>
      <vt:lpstr>Selecting Pipe Sizes of Submains and MainLines</vt:lpstr>
      <vt:lpstr>Pumping Requirements</vt:lpstr>
      <vt:lpstr>3.4  DRIP OR TRICKLE IRRIGATION </vt:lpstr>
      <vt:lpstr>Components of a Drip Irrigation System</vt:lpstr>
      <vt:lpstr>Drip Irrigation System</vt:lpstr>
      <vt:lpstr>3.4.2  Water Use for Trickle Irrigation System </vt:lpstr>
      <vt:lpstr>Water Use for Trickle Irrigation System  Contd.</vt:lpstr>
      <vt:lpstr>Emitters</vt:lpstr>
      <vt:lpstr>Emitters Contd.</vt:lpstr>
      <vt:lpstr>3.4.4      Water Distribution from Emitters </vt:lpstr>
      <vt:lpstr>3.4.5     Trickle System Design </vt:lpstr>
      <vt:lpstr>Trickle System Design Contd.</vt:lpstr>
      <vt:lpstr>Trickle System Design Contd.</vt:lpstr>
      <vt:lpstr>Trickle System Design Contd</vt:lpstr>
      <vt:lpstr>Table 3.7:  Correction Factor, F for Friction Losses in Aluminium Pipes with Multiple Outlets.</vt:lpstr>
      <vt:lpstr>Example</vt:lpstr>
      <vt:lpstr>LAYOUT OF THE TRICKLE IRRIGATION SYSTEM</vt:lpstr>
      <vt:lpstr>Solution</vt:lpstr>
      <vt:lpstr>Solution Contd.</vt:lpstr>
      <vt:lpstr> Discharge of Each Line</vt:lpstr>
      <vt:lpstr>Solution Contd.</vt:lpstr>
      <vt:lpstr>Solution Contd.</vt:lpstr>
      <vt:lpstr>Selection of Diameters</vt:lpstr>
      <vt:lpstr>Pressure Head at Manifold Inlet</vt:lpstr>
      <vt:lpstr>Solution Concluded</vt:lpstr>
      <vt:lpstr>3.5 SUB-SURFACE IRRIGATION </vt:lpstr>
      <vt:lpstr>SUB-SURFACE IRRIGATION Contd. </vt:lpstr>
      <vt:lpstr>3.6    CHOICE OF IRRIGATION METHODS: </vt:lpstr>
      <vt:lpstr>3.7  INFORMATION TO BE COLLECTED ON A VISIT TO A PROPOSED IRRIGATION SITE. </vt:lpstr>
      <vt:lpstr>INFORMATION TO BE COLLECTED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16</cp:revision>
  <cp:lastPrinted>1601-01-01T00:00:00Z</cp:lastPrinted>
  <dcterms:created xsi:type="dcterms:W3CDTF">2020-01-15T10:53:11Z</dcterms:created>
  <dcterms:modified xsi:type="dcterms:W3CDTF">2020-12-03T12:10:53Z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