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69"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A0B9AB-999C-4C7A-A98D-885ACF17A9D2}" type="slidenum">
              <a:rPr lang="en-US"/>
              <a:pPr/>
              <a:t>20</a:t>
            </a:fld>
            <a:endParaRPr lang="en-US"/>
          </a:p>
        </p:txBody>
      </p:sp>
      <p:sp>
        <p:nvSpPr>
          <p:cNvPr id="23554" name="Rectangle 2"/>
          <p:cNvSpPr>
            <a:spLocks noChangeArrowheads="1" noTextEdit="1"/>
          </p:cNvSpPr>
          <p:nvPr>
            <p:ph type="sldImg"/>
          </p:nvPr>
        </p:nvSpPr>
        <p:spPr>
          <a:ln/>
        </p:spPr>
      </p:sp>
      <p:sp>
        <p:nvSpPr>
          <p:cNvPr id="23555" name="Rectangle 3"/>
          <p:cNvSpPr>
            <a:spLocks noGrp="1" noChangeArrowheads="1"/>
          </p:cNvSpPr>
          <p:nvPr>
            <p:ph type="body" idx="1"/>
          </p:nvPr>
        </p:nvSpPr>
        <p:spPr/>
        <p:txBody>
          <a:bodyPr/>
          <a:lstStyle/>
          <a:p>
            <a:r>
              <a:rPr lang="en-US"/>
              <a:t>Solve problem in note.</a:t>
            </a:r>
          </a:p>
        </p:txBody>
      </p:sp>
    </p:spTree>
    <p:extLst>
      <p:ext uri="{BB962C8B-B14F-4D97-AF65-F5344CB8AC3E}">
        <p14:creationId xmlns:p14="http://schemas.microsoft.com/office/powerpoint/2010/main" val="2327830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Unvan 1"/>
          <p:cNvSpPr>
            <a:spLocks noGrp="1"/>
          </p:cNvSpPr>
          <p:nvPr>
            <p:ph type="title"/>
          </p:nvPr>
        </p:nvSpPr>
        <p:spPr>
          <a:xfrm>
            <a:off x="685800" y="609600"/>
            <a:ext cx="7772400" cy="1143000"/>
          </a:xfrm>
        </p:spPr>
        <p:txBody>
          <a:bodyPr/>
          <a:lstStyle/>
          <a:p>
            <a:r>
              <a:rPr lang="tr-TR" smtClean="0"/>
              <a:t>Asıl başlık stili için tıklatın</a:t>
            </a:r>
            <a:endParaRPr lang="en-US"/>
          </a:p>
        </p:txBody>
      </p:sp>
      <p:sp>
        <p:nvSpPr>
          <p:cNvPr id="3" name="Grafik Yer Tutucusu 2"/>
          <p:cNvSpPr>
            <a:spLocks noGrp="1"/>
          </p:cNvSpPr>
          <p:nvPr>
            <p:ph type="chart" idx="1"/>
          </p:nvPr>
        </p:nvSpPr>
        <p:spPr>
          <a:xfrm>
            <a:off x="685800" y="1981200"/>
            <a:ext cx="7772400" cy="4114800"/>
          </a:xfrm>
        </p:spPr>
        <p:txBody>
          <a:bodyPr/>
          <a:lstStyle/>
          <a:p>
            <a:endParaRPr lang="en-US"/>
          </a:p>
        </p:txBody>
      </p:sp>
      <p:sp>
        <p:nvSpPr>
          <p:cNvPr id="4" name="Veri Yer Tutucusu 3"/>
          <p:cNvSpPr>
            <a:spLocks noGrp="1"/>
          </p:cNvSpPr>
          <p:nvPr>
            <p:ph type="dt" sz="half" idx="10"/>
          </p:nvPr>
        </p:nvSpPr>
        <p:spPr>
          <a:xfrm>
            <a:off x="685800" y="6248400"/>
            <a:ext cx="1905000" cy="457200"/>
          </a:xfrm>
        </p:spPr>
        <p:txBody>
          <a:bodyPr/>
          <a:lstStyle>
            <a:lvl1pPr>
              <a:defRPr/>
            </a:lvl1pPr>
          </a:lstStyle>
          <a:p>
            <a:endParaRPr lang="en-US"/>
          </a:p>
        </p:txBody>
      </p:sp>
      <p:sp>
        <p:nvSpPr>
          <p:cNvPr id="5" name="Altbilgi Yer Tutucusu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ayt Numarası Yer Tutucusu 5"/>
          <p:cNvSpPr>
            <a:spLocks noGrp="1"/>
          </p:cNvSpPr>
          <p:nvPr>
            <p:ph type="sldNum" sz="quarter" idx="12"/>
          </p:nvPr>
        </p:nvSpPr>
        <p:spPr>
          <a:xfrm>
            <a:off x="6553200" y="6248400"/>
            <a:ext cx="1905000" cy="457200"/>
          </a:xfrm>
        </p:spPr>
        <p:txBody>
          <a:bodyPr/>
          <a:lstStyle>
            <a:lvl1pPr>
              <a:defRPr/>
            </a:lvl1pPr>
          </a:lstStyle>
          <a:p>
            <a:fld id="{DD37C39E-8361-4CD3-9D1D-3BF1214F681F}" type="slidenum">
              <a:rPr lang="en-US"/>
              <a:pPr/>
              <a:t>‹#›</a:t>
            </a:fld>
            <a:endParaRPr lang="en-US"/>
          </a:p>
        </p:txBody>
      </p:sp>
    </p:spTree>
    <p:extLst>
      <p:ext uri="{BB962C8B-B14F-4D97-AF65-F5344CB8AC3E}">
        <p14:creationId xmlns:p14="http://schemas.microsoft.com/office/powerpoint/2010/main" val="2314341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a:t>Karık sulama yönteminde sulama randımanını artırma</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Hafta-9</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1">
                <a:cs typeface="Times New Roman" panose="02020603050405020304" pitchFamily="18" charset="0"/>
              </a:rPr>
              <a:t>3.2.1 Furrow Irrigation </a:t>
            </a:r>
          </a:p>
        </p:txBody>
      </p:sp>
      <p:sp>
        <p:nvSpPr>
          <p:cNvPr id="6147"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In furrow irrigation, only a part of the land surface (the furrow) is wetted thus minimizing evaporation loss.  </a:t>
            </a:r>
          </a:p>
          <a:p>
            <a:pPr algn="just">
              <a:lnSpc>
                <a:spcPct val="90000"/>
              </a:lnSpc>
            </a:pPr>
            <a:r>
              <a:rPr lang="en-US" sz="2800">
                <a:latin typeface="Arial" panose="020B0604020202020204" pitchFamily="34" charset="0"/>
                <a:cs typeface="Arial" panose="020B0604020202020204" pitchFamily="34" charset="0"/>
              </a:rPr>
              <a:t>Furrow irrigation is adapted for row crops like corn, banana, tobacco, and cabbage.  It is also good for grains. </a:t>
            </a:r>
          </a:p>
          <a:p>
            <a:pPr algn="just">
              <a:lnSpc>
                <a:spcPct val="90000"/>
              </a:lnSpc>
            </a:pPr>
            <a:r>
              <a:rPr lang="en-US" sz="2800">
                <a:latin typeface="Arial" panose="020B0604020202020204" pitchFamily="34" charset="0"/>
                <a:cs typeface="Arial" panose="020B0604020202020204" pitchFamily="34" charset="0"/>
              </a:rPr>
              <a:t> Irrigation can be by corrugation using small irrigation streams.  </a:t>
            </a:r>
          </a:p>
          <a:p>
            <a:pPr algn="just">
              <a:lnSpc>
                <a:spcPct val="90000"/>
              </a:lnSpc>
            </a:pPr>
            <a:r>
              <a:rPr lang="en-US" sz="2800">
                <a:latin typeface="Arial" panose="020B0604020202020204" pitchFamily="34" charset="0"/>
                <a:cs typeface="Arial" panose="020B0604020202020204" pitchFamily="34" charset="0"/>
              </a:rPr>
              <a:t>Furrow irrigation is adapted for irrigating on various slopes except on steep ones because of erosion and bank overflow.</a:t>
            </a:r>
            <a:endParaRPr lang="en-US" sz="28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800"/>
          </a:p>
        </p:txBody>
      </p:sp>
    </p:spTree>
    <p:extLst>
      <p:ext uri="{BB962C8B-B14F-4D97-AF65-F5344CB8AC3E}">
        <p14:creationId xmlns:p14="http://schemas.microsoft.com/office/powerpoint/2010/main" val="30079094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300" fill="hold"/>
                                        <p:tgtEl>
                                          <p:spTgt spid="6146"/>
                                        </p:tgtEl>
                                        <p:attrNameLst>
                                          <p:attrName>ppt_x</p:attrName>
                                        </p:attrNameLst>
                                      </p:cBhvr>
                                      <p:tavLst>
                                        <p:tav tm="0">
                                          <p:val>
                                            <p:strVal val="0-#ppt_w/2"/>
                                          </p:val>
                                        </p:tav>
                                        <p:tav tm="100000">
                                          <p:val>
                                            <p:strVal val="#ppt_x"/>
                                          </p:val>
                                        </p:tav>
                                      </p:tavLst>
                                    </p:anim>
                                    <p:anim calcmode="lin" valueType="num">
                                      <p:cBhvr additive="base">
                                        <p:cTn id="8" dur="300" fill="hold"/>
                                        <p:tgtEl>
                                          <p:spTgt spid="614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 calcmode="lin" valueType="num">
                                      <p:cBhvr additive="base">
                                        <p:cTn id="31" dur="500" fill="hold"/>
                                        <p:tgtEl>
                                          <p:spTgt spid="614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685800" y="609600"/>
            <a:ext cx="7772400" cy="762000"/>
          </a:xfrm>
        </p:spPr>
        <p:txBody>
          <a:bodyPr/>
          <a:lstStyle/>
          <a:p>
            <a:r>
              <a:rPr lang="en-US"/>
              <a:t>Furrow Irrigation Contd.</a:t>
            </a:r>
          </a:p>
        </p:txBody>
      </p:sp>
      <p:sp>
        <p:nvSpPr>
          <p:cNvPr id="1027" name="Rectangle 3"/>
          <p:cNvSpPr>
            <a:spLocks noGrp="1" noChangeArrowheads="1"/>
          </p:cNvSpPr>
          <p:nvPr>
            <p:ph type="body" idx="1"/>
          </p:nvPr>
        </p:nvSpPr>
        <p:spPr>
          <a:xfrm>
            <a:off x="685800" y="1524000"/>
            <a:ext cx="7772400" cy="4572000"/>
          </a:xfrm>
        </p:spPr>
        <p:txBody>
          <a:bodyPr/>
          <a:lstStyle/>
          <a:p>
            <a:pPr algn="just"/>
            <a:r>
              <a:rPr lang="en-US" sz="2000">
                <a:latin typeface="Arial" panose="020B0604020202020204" pitchFamily="34" charset="0"/>
                <a:cs typeface="Arial" panose="020B0604020202020204" pitchFamily="34" charset="0"/>
              </a:rPr>
              <a:t>There are different ways of applying water to the furrow.  </a:t>
            </a:r>
          </a:p>
          <a:p>
            <a:pPr algn="just"/>
            <a:r>
              <a:rPr lang="en-US" sz="2000">
                <a:latin typeface="Arial" panose="020B0604020202020204" pitchFamily="34" charset="0"/>
                <a:cs typeface="Arial" panose="020B0604020202020204" pitchFamily="34" charset="0"/>
              </a:rPr>
              <a:t>As shown in Fig. 3.1, siphons are used to divert water from the head ditch to the furrows.  </a:t>
            </a:r>
          </a:p>
          <a:p>
            <a:pPr algn="just"/>
            <a:r>
              <a:rPr lang="en-US" sz="2000">
                <a:latin typeface="Arial" panose="020B0604020202020204" pitchFamily="34" charset="0"/>
                <a:cs typeface="Arial" panose="020B0604020202020204" pitchFamily="34" charset="0"/>
              </a:rPr>
              <a:t>There can also be direct gravity flow whereby water is delivered from the head ditch to the furrows by cutting the ridge or levee separating the head ditch and the furrows (see diagram from Gumb's book).  </a:t>
            </a:r>
          </a:p>
          <a:p>
            <a:pPr algn="just"/>
            <a:r>
              <a:rPr lang="en-US" sz="2000">
                <a:latin typeface="Arial" panose="020B0604020202020204" pitchFamily="34" charset="0"/>
                <a:cs typeface="Arial" panose="020B0604020202020204" pitchFamily="34" charset="0"/>
              </a:rPr>
              <a:t>Gated pipes can also be used.  Large portable pipe(up to 450 mm) with gate openings spaced to deliver water to the furrows are used.  </a:t>
            </a:r>
          </a:p>
          <a:p>
            <a:pPr algn="just"/>
            <a:r>
              <a:rPr lang="en-US" sz="2000">
                <a:latin typeface="Arial" panose="020B0604020202020204" pitchFamily="34" charset="0"/>
                <a:cs typeface="Arial" panose="020B0604020202020204" pitchFamily="34" charset="0"/>
              </a:rPr>
              <a:t>Water is pumped from the water source in closed conduits.</a:t>
            </a:r>
          </a:p>
          <a:p>
            <a:pPr algn="just"/>
            <a:r>
              <a:rPr lang="en-US" sz="2000">
                <a:latin typeface="Arial" panose="020B0604020202020204" pitchFamily="34" charset="0"/>
                <a:cs typeface="Arial" panose="020B0604020202020204" pitchFamily="34" charset="0"/>
              </a:rPr>
              <a:t>  The openings of the gated pipe can be regulated to control the discharge rate into the furrows.</a:t>
            </a:r>
            <a:endParaRPr lang="en-US" sz="2000">
              <a:latin typeface="New York" charset="0"/>
              <a:cs typeface="Times New Roman" panose="02020603050405020304" pitchFamily="18" charset="0"/>
            </a:endParaRPr>
          </a:p>
          <a:p>
            <a:pPr algn="just">
              <a:buFont typeface="Wingdings" panose="05000000000000000000" pitchFamily="2" charset="2"/>
              <a:buNone/>
            </a:pPr>
            <a:endParaRPr lang="en-US" sz="2000">
              <a:latin typeface="New York" charset="0"/>
              <a:cs typeface="Times New Roman" panose="02020603050405020304" pitchFamily="18" charset="0"/>
            </a:endParaRPr>
          </a:p>
          <a:p>
            <a:endParaRPr lang="en-US" sz="2000"/>
          </a:p>
        </p:txBody>
      </p:sp>
    </p:spTree>
    <p:extLst>
      <p:ext uri="{BB962C8B-B14F-4D97-AF65-F5344CB8AC3E}">
        <p14:creationId xmlns:p14="http://schemas.microsoft.com/office/powerpoint/2010/main" val="2989278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300" fill="hold"/>
                                        <p:tgtEl>
                                          <p:spTgt spid="1026"/>
                                        </p:tgtEl>
                                        <p:attrNameLst>
                                          <p:attrName>ppt_x</p:attrName>
                                        </p:attrNameLst>
                                      </p:cBhvr>
                                      <p:tavLst>
                                        <p:tav tm="0">
                                          <p:val>
                                            <p:strVal val="0-#ppt_w/2"/>
                                          </p:val>
                                        </p:tav>
                                        <p:tav tm="100000">
                                          <p:val>
                                            <p:strVal val="#ppt_x"/>
                                          </p:val>
                                        </p:tav>
                                      </p:tavLst>
                                    </p:anim>
                                    <p:anim calcmode="lin" valueType="num">
                                      <p:cBhvr additive="base">
                                        <p:cTn id="8" dur="300" fill="hold"/>
                                        <p:tgtEl>
                                          <p:spTgt spid="102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7">
                                            <p:txEl>
                                              <p:pRg st="0" end="0"/>
                                            </p:txEl>
                                          </p:spTgt>
                                        </p:tgtEl>
                                        <p:attrNameLst>
                                          <p:attrName>style.visibility</p:attrName>
                                        </p:attrNameLst>
                                      </p:cBhvr>
                                      <p:to>
                                        <p:strVal val="visible"/>
                                      </p:to>
                                    </p:set>
                                    <p:anim calcmode="lin" valueType="num">
                                      <p:cBhvr additive="base">
                                        <p:cTn id="13"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7">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 calcmode="lin" valueType="num">
                                      <p:cBhvr additive="base">
                                        <p:cTn id="19"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7">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7">
                                            <p:txEl>
                                              <p:pRg st="2" end="2"/>
                                            </p:txEl>
                                          </p:spTgt>
                                        </p:tgtEl>
                                        <p:attrNameLst>
                                          <p:attrName>style.visibility</p:attrName>
                                        </p:attrNameLst>
                                      </p:cBhvr>
                                      <p:to>
                                        <p:strVal val="visible"/>
                                      </p:to>
                                    </p:set>
                                    <p:anim calcmode="lin" valueType="num">
                                      <p:cBhvr additive="base">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7">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7">
                                            <p:txEl>
                                              <p:pRg st="3" end="3"/>
                                            </p:txEl>
                                          </p:spTgt>
                                        </p:tgtEl>
                                        <p:attrNameLst>
                                          <p:attrName>style.visibility</p:attrName>
                                        </p:attrNameLst>
                                      </p:cBhvr>
                                      <p:to>
                                        <p:strVal val="visible"/>
                                      </p:to>
                                    </p:set>
                                    <p:anim calcmode="lin" valueType="num">
                                      <p:cBhvr additive="base">
                                        <p:cTn id="31"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7">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27">
                                            <p:txEl>
                                              <p:pRg st="4" end="4"/>
                                            </p:txEl>
                                          </p:spTgt>
                                        </p:tgtEl>
                                        <p:attrNameLst>
                                          <p:attrName>style.visibility</p:attrName>
                                        </p:attrNameLst>
                                      </p:cBhvr>
                                      <p:to>
                                        <p:strVal val="visible"/>
                                      </p:to>
                                    </p:set>
                                    <p:anim calcmode="lin" valueType="num">
                                      <p:cBhvr additive="base">
                                        <p:cTn id="37"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7">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himes.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27">
                                            <p:txEl>
                                              <p:pRg st="5" end="5"/>
                                            </p:txEl>
                                          </p:spTgt>
                                        </p:tgtEl>
                                        <p:attrNameLst>
                                          <p:attrName>style.visibility</p:attrName>
                                        </p:attrNameLst>
                                      </p:cBhvr>
                                      <p:to>
                                        <p:strVal val="visible"/>
                                      </p:to>
                                    </p:set>
                                    <p:anim calcmode="lin" valueType="num">
                                      <p:cBhvr additive="base">
                                        <p:cTn id="43" dur="500" fill="hold"/>
                                        <p:tgtEl>
                                          <p:spTgt spid="102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7">
                                            <p:txEl>
                                              <p:pRg st="5" end="5"/>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P spid="102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Furrow Irrigation by Cutting the Ridge</a:t>
            </a:r>
          </a:p>
        </p:txBody>
      </p:sp>
      <p:pic>
        <p:nvPicPr>
          <p:cNvPr id="101380"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 y="1905000"/>
            <a:ext cx="75311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6748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026"/>
          <p:cNvSpPr>
            <a:spLocks noGrp="1" noChangeArrowheads="1"/>
          </p:cNvSpPr>
          <p:nvPr>
            <p:ph type="title"/>
          </p:nvPr>
        </p:nvSpPr>
        <p:spPr/>
        <p:txBody>
          <a:bodyPr/>
          <a:lstStyle/>
          <a:p>
            <a:r>
              <a:rPr lang="en-US"/>
              <a:t>Furrow Irrigation with Siphons</a:t>
            </a:r>
          </a:p>
        </p:txBody>
      </p:sp>
      <p:pic>
        <p:nvPicPr>
          <p:cNvPr id="99332" name="Picture 1028"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 y="2044700"/>
            <a:ext cx="7531100" cy="435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2411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04800"/>
            <a:ext cx="7772400" cy="1143000"/>
          </a:xfrm>
        </p:spPr>
        <p:txBody>
          <a:bodyPr/>
          <a:lstStyle/>
          <a:p>
            <a:r>
              <a:rPr lang="en-US"/>
              <a:t>Fig. 3.1:  A Furrow System</a:t>
            </a:r>
          </a:p>
        </p:txBody>
      </p:sp>
      <p:sp>
        <p:nvSpPr>
          <p:cNvPr id="7171" name="Rectangle 3"/>
          <p:cNvSpPr>
            <a:spLocks noGrp="1" noChangeArrowheads="1"/>
          </p:cNvSpPr>
          <p:nvPr>
            <p:ph type="chart" idx="1"/>
          </p:nvPr>
        </p:nvSpPr>
        <p:spPr>
          <a:xfrm>
            <a:off x="1066800" y="6858000"/>
            <a:ext cx="7772400" cy="4114800"/>
          </a:xfrm>
        </p:spPr>
      </p:sp>
      <p:sp>
        <p:nvSpPr>
          <p:cNvPr id="7173" name="Rectangle 5"/>
          <p:cNvSpPr>
            <a:spLocks noChangeArrowheads="1"/>
          </p:cNvSpPr>
          <p:nvPr/>
        </p:nvSpPr>
        <p:spPr bwMode="auto">
          <a:xfrm>
            <a:off x="2681288" y="1795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95400"/>
            <a:ext cx="64008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9951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3600" b="1">
                <a:cs typeface="Arial" panose="020B0604020202020204" pitchFamily="34" charset="0"/>
              </a:rPr>
              <a:t>3.2.1.1 Design Parameters of Furrow Irrigation</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8195" name="Rectangle 3"/>
          <p:cNvSpPr>
            <a:spLocks noGrp="1" noChangeArrowheads="1"/>
          </p:cNvSpPr>
          <p:nvPr>
            <p:ph type="body" idx="1"/>
          </p:nvPr>
        </p:nvSpPr>
        <p:spPr/>
        <p:txBody>
          <a:bodyPr/>
          <a:lstStyle/>
          <a:p>
            <a:pPr algn="just">
              <a:lnSpc>
                <a:spcPct val="90000"/>
              </a:lnSpc>
            </a:pPr>
            <a:r>
              <a:rPr lang="en-US" sz="2000">
                <a:latin typeface="Arial" panose="020B0604020202020204" pitchFamily="34" charset="0"/>
                <a:cs typeface="Arial" panose="020B0604020202020204" pitchFamily="34" charset="0"/>
              </a:rPr>
              <a:t>The Major Design Considerations in Surface Irrigation Include:</a:t>
            </a:r>
          </a:p>
          <a:p>
            <a:pPr algn="just">
              <a:lnSpc>
                <a:spcPct val="90000"/>
              </a:lnSpc>
              <a:buFont typeface="Wingdings" panose="05000000000000000000" pitchFamily="2" charset="2"/>
              <a:buNone/>
            </a:pPr>
            <a:endParaRPr lang="en-US" sz="2000">
              <a:latin typeface="Arial" panose="020B0604020202020204" pitchFamily="34" charset="0"/>
              <a:cs typeface="Arial" panose="020B0604020202020204" pitchFamily="34" charset="0"/>
            </a:endParaRPr>
          </a:p>
          <a:p>
            <a:pPr algn="just">
              <a:lnSpc>
                <a:spcPct val="90000"/>
              </a:lnSpc>
            </a:pPr>
            <a:r>
              <a:rPr lang="en-US" sz="2000">
                <a:latin typeface="Arial" panose="020B0604020202020204" pitchFamily="34" charset="0"/>
                <a:cs typeface="Arial" panose="020B0604020202020204" pitchFamily="34" charset="0"/>
              </a:rPr>
              <a:t>Storing the Readily Available Moisture in the Root Zone, if  Possible; </a:t>
            </a:r>
          </a:p>
          <a:p>
            <a:pPr algn="just">
              <a:lnSpc>
                <a:spcPct val="90000"/>
              </a:lnSpc>
            </a:pPr>
            <a:r>
              <a:rPr lang="en-US" sz="2000">
                <a:latin typeface="Arial" panose="020B0604020202020204" pitchFamily="34" charset="0"/>
                <a:cs typeface="Arial" panose="020B0604020202020204" pitchFamily="34" charset="0"/>
              </a:rPr>
              <a:t>Obtaining As Uniform Water Application As Possible; </a:t>
            </a:r>
          </a:p>
          <a:p>
            <a:pPr algn="just">
              <a:lnSpc>
                <a:spcPct val="90000"/>
              </a:lnSpc>
            </a:pPr>
            <a:r>
              <a:rPr lang="en-US" sz="2000">
                <a:latin typeface="Arial" panose="020B0604020202020204" pitchFamily="34" charset="0"/>
                <a:cs typeface="Arial" panose="020B0604020202020204" pitchFamily="34" charset="0"/>
              </a:rPr>
              <a:t>Minimizing Soil Erosion by Applying Non-erosive Streams; </a:t>
            </a:r>
          </a:p>
          <a:p>
            <a:pPr algn="just">
              <a:lnSpc>
                <a:spcPct val="90000"/>
              </a:lnSpc>
            </a:pPr>
            <a:r>
              <a:rPr lang="en-US" sz="2000">
                <a:latin typeface="Arial" panose="020B0604020202020204" pitchFamily="34" charset="0"/>
                <a:cs typeface="Arial" panose="020B0604020202020204" pitchFamily="34" charset="0"/>
              </a:rPr>
              <a:t>Minimizing Runoff at the End of the Furrow by Using a Re-use System or a Cut -Back Stream; </a:t>
            </a:r>
          </a:p>
          <a:p>
            <a:pPr algn="just">
              <a:lnSpc>
                <a:spcPct val="90000"/>
              </a:lnSpc>
            </a:pPr>
            <a:r>
              <a:rPr lang="en-US" sz="2000">
                <a:latin typeface="Arial" panose="020B0604020202020204" pitchFamily="34" charset="0"/>
                <a:cs typeface="Arial" panose="020B0604020202020204" pitchFamily="34" charset="0"/>
              </a:rPr>
              <a:t>Minimizing Labour Requirements by Having Good Land Preparation, </a:t>
            </a:r>
          </a:p>
          <a:p>
            <a:pPr algn="just">
              <a:lnSpc>
                <a:spcPct val="90000"/>
              </a:lnSpc>
            </a:pPr>
            <a:r>
              <a:rPr lang="en-US" sz="2000">
                <a:latin typeface="Arial" panose="020B0604020202020204" pitchFamily="34" charset="0"/>
                <a:cs typeface="Arial" panose="020B0604020202020204" pitchFamily="34" charset="0"/>
              </a:rPr>
              <a:t>Good Design and Experienced Labour and </a:t>
            </a:r>
          </a:p>
          <a:p>
            <a:pPr algn="just">
              <a:lnSpc>
                <a:spcPct val="90000"/>
              </a:lnSpc>
            </a:pPr>
            <a:r>
              <a:rPr lang="en-US" sz="2000">
                <a:latin typeface="Arial" panose="020B0604020202020204" pitchFamily="34" charset="0"/>
                <a:cs typeface="Arial" panose="020B0604020202020204" pitchFamily="34" charset="0"/>
              </a:rPr>
              <a:t>Facilitating Use of Machinery for Land Preparation, Cultivation, Furrowing, Harvesting Etc.</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2118905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300" fill="hold"/>
                                        <p:tgtEl>
                                          <p:spTgt spid="8194"/>
                                        </p:tgtEl>
                                        <p:attrNameLst>
                                          <p:attrName>ppt_x</p:attrName>
                                        </p:attrNameLst>
                                      </p:cBhvr>
                                      <p:tavLst>
                                        <p:tav tm="0">
                                          <p:val>
                                            <p:strVal val="0-#ppt_w/2"/>
                                          </p:val>
                                        </p:tav>
                                        <p:tav tm="100000">
                                          <p:val>
                                            <p:strVal val="#ppt_x"/>
                                          </p:val>
                                        </p:tav>
                                      </p:tavLst>
                                    </p:anim>
                                    <p:anim calcmode="lin" valueType="num">
                                      <p:cBhvr additive="base">
                                        <p:cTn id="8" dur="300" fill="hold"/>
                                        <p:tgtEl>
                                          <p:spTgt spid="819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xEl>
                                              <p:pRg st="0" end="0"/>
                                            </p:txEl>
                                          </p:spTgt>
                                        </p:tgtEl>
                                        <p:attrNameLst>
                                          <p:attrName>style.visibility</p:attrName>
                                        </p:attrNameLst>
                                      </p:cBhvr>
                                      <p:to>
                                        <p:strVal val="visible"/>
                                      </p:to>
                                    </p:set>
                                    <p:anim calcmode="lin" valueType="num">
                                      <p:cBhvr additive="base">
                                        <p:cTn id="13"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95">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500" fill="hold"/>
                                        <p:tgtEl>
                                          <p:spTgt spid="819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195">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195">
                                            <p:txEl>
                                              <p:pRg st="8" end="8"/>
                                            </p:txEl>
                                          </p:spTgt>
                                        </p:tgtEl>
                                        <p:attrNameLst>
                                          <p:attrName>style.visibility</p:attrName>
                                        </p:attrNameLst>
                                      </p:cBhvr>
                                      <p:to>
                                        <p:strVal val="visible"/>
                                      </p:to>
                                    </p:set>
                                    <p:anim calcmode="lin" valueType="num">
                                      <p:cBhvr additive="base">
                                        <p:cTn id="55" dur="500" fill="hold"/>
                                        <p:tgtEl>
                                          <p:spTgt spid="819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195">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609600"/>
            <a:ext cx="7772400" cy="838200"/>
          </a:xfrm>
        </p:spPr>
        <p:txBody>
          <a:bodyPr/>
          <a:lstStyle/>
          <a:p>
            <a:r>
              <a:rPr lang="en-US" sz="4000"/>
              <a:t>Furrow Irrigation Contd.</a:t>
            </a:r>
          </a:p>
        </p:txBody>
      </p:sp>
      <p:sp>
        <p:nvSpPr>
          <p:cNvPr id="9219" name="Rectangle 3"/>
          <p:cNvSpPr>
            <a:spLocks noGrp="1" noChangeArrowheads="1"/>
          </p:cNvSpPr>
          <p:nvPr>
            <p:ph type="body" idx="1"/>
          </p:nvPr>
        </p:nvSpPr>
        <p:spPr>
          <a:xfrm>
            <a:off x="685800" y="1371600"/>
            <a:ext cx="7772400" cy="5257800"/>
          </a:xfrm>
        </p:spPr>
        <p:txBody>
          <a:bodyPr/>
          <a:lstStyle/>
          <a:p>
            <a:pPr algn="just">
              <a:lnSpc>
                <a:spcPct val="90000"/>
              </a:lnSpc>
            </a:pPr>
            <a:r>
              <a:rPr lang="en-US" sz="2800">
                <a:latin typeface="Arial" panose="020B0604020202020204" pitchFamily="34" charset="0"/>
                <a:cs typeface="Arial" panose="020B0604020202020204" pitchFamily="34" charset="0"/>
              </a:rPr>
              <a:t>The Specific Design Parameters of Furrow Irrigation Are Aimed at Achieving the Above Objectives and Include:</a:t>
            </a: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a)  Shape and Spacing of Furrows: </a:t>
            </a:r>
            <a:r>
              <a:rPr lang="en-US" sz="2800">
                <a:latin typeface="Arial" panose="020B0604020202020204" pitchFamily="34" charset="0"/>
                <a:cs typeface="Arial" panose="020B0604020202020204" pitchFamily="34" charset="0"/>
              </a:rPr>
              <a:t> Heights of ridges vary between 15 cm and 40 cm and the distance between the ridges should be based on the optimum crop spacing modified, if necessary to obtain adequate lateral wetting, and to accommodate the track of mechanical equipment.  </a:t>
            </a:r>
          </a:p>
          <a:p>
            <a:pPr algn="just">
              <a:lnSpc>
                <a:spcPct val="90000"/>
              </a:lnSpc>
            </a:pPr>
            <a:r>
              <a:rPr lang="en-US" sz="2800">
                <a:latin typeface="Arial" panose="020B0604020202020204" pitchFamily="34" charset="0"/>
                <a:cs typeface="Arial" panose="020B0604020202020204" pitchFamily="34" charset="0"/>
              </a:rPr>
              <a:t>The range of spacing commonly used is from 0.3 to 1.8 m with 1.0 m as the average.</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2890808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300" fill="hold"/>
                                        <p:tgtEl>
                                          <p:spTgt spid="9218"/>
                                        </p:tgtEl>
                                        <p:attrNameLst>
                                          <p:attrName>ppt_x</p:attrName>
                                        </p:attrNameLst>
                                      </p:cBhvr>
                                      <p:tavLst>
                                        <p:tav tm="0">
                                          <p:val>
                                            <p:strVal val="0-#ppt_w/2"/>
                                          </p:val>
                                        </p:tav>
                                        <p:tav tm="100000">
                                          <p:val>
                                            <p:strVal val="#ppt_x"/>
                                          </p:val>
                                        </p:tav>
                                      </p:tavLst>
                                    </p:anim>
                                    <p:anim calcmode="lin" valueType="num">
                                      <p:cBhvr additive="base">
                                        <p:cTn id="8" dur="300" fill="hold"/>
                                        <p:tgtEl>
                                          <p:spTgt spid="921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xEl>
                                              <p:pRg st="0" end="0"/>
                                            </p:txEl>
                                          </p:spTgt>
                                        </p:tgtEl>
                                        <p:attrNameLst>
                                          <p:attrName>style.visibility</p:attrName>
                                        </p:attrNameLst>
                                      </p:cBhvr>
                                      <p:to>
                                        <p:strVal val="visible"/>
                                      </p:to>
                                    </p:set>
                                    <p:anim calcmode="lin" valueType="num">
                                      <p:cBhvr additive="base">
                                        <p:cTn id="13"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19">
                                            <p:txEl>
                                              <p:pRg st="1" end="1"/>
                                            </p:txEl>
                                          </p:spTgt>
                                        </p:tgtEl>
                                        <p:attrNameLst>
                                          <p:attrName>style.visibility</p:attrName>
                                        </p:attrNameLst>
                                      </p:cBhvr>
                                      <p:to>
                                        <p:strVal val="visible"/>
                                      </p:to>
                                    </p:set>
                                    <p:anim calcmode="lin" valueType="num">
                                      <p:cBhvr additive="base">
                                        <p:cTn id="19" dur="500" fill="hold"/>
                                        <p:tgtEl>
                                          <p:spTgt spid="921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21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219">
                                            <p:txEl>
                                              <p:pRg st="2" end="2"/>
                                            </p:txEl>
                                          </p:spTgt>
                                        </p:tgtEl>
                                        <p:attrNameLst>
                                          <p:attrName>style.visibility</p:attrName>
                                        </p:attrNameLst>
                                      </p:cBhvr>
                                      <p:to>
                                        <p:strVal val="visible"/>
                                      </p:to>
                                    </p:set>
                                    <p:anim calcmode="lin" valueType="num">
                                      <p:cBhvr additive="base">
                                        <p:cTn id="25" dur="500" fill="hold"/>
                                        <p:tgtEl>
                                          <p:spTgt spid="921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21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3600"/>
              <a:t>Design Parameters of Furrow Irrigation Contd.</a:t>
            </a:r>
          </a:p>
        </p:txBody>
      </p:sp>
      <p:sp>
        <p:nvSpPr>
          <p:cNvPr id="10243"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b) Selection of the Advance or Initial Furrow Stream</a:t>
            </a:r>
            <a:r>
              <a:rPr lang="en-US" sz="2800">
                <a:latin typeface="Arial" panose="020B0604020202020204" pitchFamily="34" charset="0"/>
                <a:cs typeface="Arial" panose="020B0604020202020204" pitchFamily="34" charset="0"/>
              </a:rPr>
              <a:t>: In permeable soils, the maximum non-erosive flow within the furrow capacity can be used so as to enable wetting of the end of the furrow to begin as soon as possible.  </a:t>
            </a:r>
          </a:p>
          <a:p>
            <a:pPr algn="just">
              <a:lnSpc>
                <a:spcPct val="90000"/>
              </a:lnSpc>
            </a:pPr>
            <a:r>
              <a:rPr lang="en-US" sz="2800">
                <a:latin typeface="Arial" panose="020B0604020202020204" pitchFamily="34" charset="0"/>
                <a:cs typeface="Arial" panose="020B0604020202020204" pitchFamily="34" charset="0"/>
              </a:rPr>
              <a:t>The maximum non-erosive flow (Q</a:t>
            </a:r>
            <a:r>
              <a:rPr lang="en-US" sz="2800" baseline="-30000">
                <a:latin typeface="Arial" panose="020B0604020202020204" pitchFamily="34" charset="0"/>
                <a:cs typeface="Arial" panose="020B0604020202020204" pitchFamily="34" charset="0"/>
              </a:rPr>
              <a:t>m</a:t>
            </a:r>
            <a:r>
              <a:rPr lang="en-US" sz="2800">
                <a:latin typeface="Arial" panose="020B0604020202020204" pitchFamily="34" charset="0"/>
                <a:cs typeface="Arial" panose="020B0604020202020204" pitchFamily="34" charset="0"/>
              </a:rPr>
              <a:t>) is given by:   Q</a:t>
            </a:r>
            <a:r>
              <a:rPr lang="en-US" sz="2800" baseline="-30000">
                <a:latin typeface="Arial" panose="020B0604020202020204" pitchFamily="34" charset="0"/>
                <a:cs typeface="Arial" panose="020B0604020202020204" pitchFamily="34" charset="0"/>
              </a:rPr>
              <a:t>m</a:t>
            </a:r>
            <a:r>
              <a:rPr lang="en-US" sz="2800">
                <a:latin typeface="Arial" panose="020B0604020202020204" pitchFamily="34" charset="0"/>
                <a:cs typeface="Arial" panose="020B0604020202020204" pitchFamily="34" charset="0"/>
              </a:rPr>
              <a:t>  =  c/S    where c is a constant  =  0.6 when Q</a:t>
            </a:r>
            <a:r>
              <a:rPr lang="en-US" sz="2800" baseline="-30000">
                <a:latin typeface="Arial" panose="020B0604020202020204" pitchFamily="34" charset="0"/>
                <a:cs typeface="Arial" panose="020B0604020202020204" pitchFamily="34" charset="0"/>
              </a:rPr>
              <a:t>m</a:t>
            </a:r>
            <a:r>
              <a:rPr lang="en-US" sz="2800">
                <a:latin typeface="Arial" panose="020B0604020202020204" pitchFamily="34" charset="0"/>
                <a:cs typeface="Arial" panose="020B0604020202020204" pitchFamily="34" charset="0"/>
              </a:rPr>
              <a:t> is in l/s and S is slope in  %.</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b="1">
                <a:latin typeface="Arial" panose="020B0604020202020204" pitchFamily="34" charset="0"/>
                <a:cs typeface="Arial" panose="020B0604020202020204" pitchFamily="34" charset="0"/>
              </a:rPr>
              <a:t> </a:t>
            </a: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Example 1</a:t>
            </a:r>
            <a:r>
              <a:rPr lang="en-US" sz="2800">
                <a:latin typeface="Arial" panose="020B0604020202020204" pitchFamily="34" charset="0"/>
                <a:cs typeface="Arial" panose="020B0604020202020204" pitchFamily="34" charset="0"/>
              </a:rPr>
              <a:t>:  For a soil slope of 0.1 %, the Q</a:t>
            </a:r>
            <a:r>
              <a:rPr lang="en-US" sz="2800" baseline="-30000">
                <a:latin typeface="Arial" panose="020B0604020202020204" pitchFamily="34" charset="0"/>
                <a:cs typeface="Arial" panose="020B0604020202020204" pitchFamily="34" charset="0"/>
              </a:rPr>
              <a:t>m</a:t>
            </a:r>
            <a:r>
              <a:rPr lang="en-US" sz="2800">
                <a:latin typeface="Arial" panose="020B0604020202020204" pitchFamily="34" charset="0"/>
                <a:cs typeface="Arial" panose="020B0604020202020204" pitchFamily="34" charset="0"/>
              </a:rPr>
              <a:t> is 0.6/0.1 =  6 l/s.</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1987687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0-#ppt_w/2"/>
                                          </p:val>
                                        </p:tav>
                                        <p:tav tm="100000">
                                          <p:val>
                                            <p:strVal val="#ppt_x"/>
                                          </p:val>
                                        </p:tav>
                                      </p:tavLst>
                                    </p:anim>
                                    <p:anim calcmode="lin" valueType="num">
                                      <p:cBhvr additive="base">
                                        <p:cTn id="8" dur="500" fill="hold"/>
                                        <p:tgtEl>
                                          <p:spTgt spid="1024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 calcmode="lin" valueType="num">
                                      <p:cBhvr additive="base">
                                        <p:cTn id="13"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243">
                                            <p:txEl>
                                              <p:pRg st="1" end="1"/>
                                            </p:txEl>
                                          </p:spTgt>
                                        </p:tgtEl>
                                        <p:attrNameLst>
                                          <p:attrName>style.visibility</p:attrName>
                                        </p:attrNameLst>
                                      </p:cBhvr>
                                      <p:to>
                                        <p:strVal val="visible"/>
                                      </p:to>
                                    </p:set>
                                    <p:anim calcmode="lin" valueType="num">
                                      <p:cBhvr additive="base">
                                        <p:cTn id="19" dur="500" fill="hold"/>
                                        <p:tgtEl>
                                          <p:spTgt spid="1024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243">
                                            <p:txEl>
                                              <p:pRg st="2" end="2"/>
                                            </p:txEl>
                                          </p:spTgt>
                                        </p:tgtEl>
                                        <p:attrNameLst>
                                          <p:attrName>style.visibility</p:attrName>
                                        </p:attrNameLst>
                                      </p:cBhvr>
                                      <p:to>
                                        <p:strVal val="visible"/>
                                      </p:to>
                                    </p:set>
                                    <p:anim calcmode="lin" valueType="num">
                                      <p:cBhvr additive="base">
                                        <p:cTn id="25" dur="500" fill="hold"/>
                                        <p:tgtEl>
                                          <p:spTgt spid="1024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243">
                                            <p:txEl>
                                              <p:pRg st="3" end="3"/>
                                            </p:txEl>
                                          </p:spTgt>
                                        </p:tgtEl>
                                        <p:attrNameLst>
                                          <p:attrName>style.visibility</p:attrName>
                                        </p:attrNameLst>
                                      </p:cBhvr>
                                      <p:to>
                                        <p:strVal val="visible"/>
                                      </p:to>
                                    </p:set>
                                    <p:anim calcmode="lin" valueType="num">
                                      <p:cBhvr additive="base">
                                        <p:cTn id="31" dur="500" fill="hold"/>
                                        <p:tgtEl>
                                          <p:spTgt spid="1024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24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3600"/>
              <a:t>Design Parameters of Furrow Irrigation Contd.</a:t>
            </a:r>
          </a:p>
        </p:txBody>
      </p:sp>
      <p:sp>
        <p:nvSpPr>
          <p:cNvPr id="11267" name="Rectangle 3"/>
          <p:cNvSpPr>
            <a:spLocks noGrp="1" noChangeArrowheads="1"/>
          </p:cNvSpPr>
          <p:nvPr>
            <p:ph type="body" idx="1"/>
          </p:nvPr>
        </p:nvSpPr>
        <p:spPr/>
        <p:txBody>
          <a:bodyPr/>
          <a:lstStyle/>
          <a:p>
            <a:pPr algn="just">
              <a:lnSpc>
                <a:spcPct val="90000"/>
              </a:lnSpc>
            </a:pPr>
            <a:r>
              <a:rPr lang="en-US" sz="2400">
                <a:latin typeface="Arial" panose="020B0604020202020204" pitchFamily="34" charset="0"/>
                <a:cs typeface="Arial" panose="020B0604020202020204" pitchFamily="34" charset="0"/>
              </a:rPr>
              <a:t>The actual stream size should be determined by field tests.  </a:t>
            </a:r>
          </a:p>
          <a:p>
            <a:pPr algn="just">
              <a:lnSpc>
                <a:spcPct val="90000"/>
              </a:lnSpc>
            </a:pPr>
            <a:r>
              <a:rPr lang="en-US" sz="2400">
                <a:latin typeface="Arial" panose="020B0604020202020204" pitchFamily="34" charset="0"/>
                <a:cs typeface="Arial" panose="020B0604020202020204" pitchFamily="34" charset="0"/>
              </a:rPr>
              <a:t>It is desirable that this initial stream size reaches the end of the furrow in T/4 time where T is the total time required to apply the required irrigation depth.</a:t>
            </a:r>
          </a:p>
          <a:p>
            <a:pPr algn="just">
              <a:lnSpc>
                <a:spcPct val="90000"/>
              </a:lnSpc>
              <a:buFont typeface="Wingdings" panose="05000000000000000000" pitchFamily="2" charset="2"/>
              <a:buNone/>
            </a:pPr>
            <a:endParaRPr lang="en-US" sz="2400">
              <a:latin typeface="New York" charset="0"/>
              <a:cs typeface="Times New Roman" panose="02020603050405020304" pitchFamily="18" charset="0"/>
            </a:endParaRPr>
          </a:p>
          <a:p>
            <a:pPr>
              <a:lnSpc>
                <a:spcPct val="90000"/>
              </a:lnSpc>
            </a:pPr>
            <a:r>
              <a:rPr lang="en-US" sz="2400" b="1">
                <a:latin typeface="Arial" panose="020B0604020202020204" pitchFamily="34" charset="0"/>
                <a:cs typeface="Arial" panose="020B0604020202020204" pitchFamily="34" charset="0"/>
              </a:rPr>
              <a:t>c) Cut-back Stream: </a:t>
            </a:r>
            <a:r>
              <a:rPr lang="en-US" sz="2400">
                <a:latin typeface="Arial" panose="020B0604020202020204" pitchFamily="34" charset="0"/>
                <a:cs typeface="Arial" panose="020B0604020202020204" pitchFamily="34" charset="0"/>
              </a:rPr>
              <a:t> This is the stream size to which the initial stream is reduced sometime after it has reached the lower end of the field.  </a:t>
            </a:r>
          </a:p>
          <a:p>
            <a:pPr>
              <a:lnSpc>
                <a:spcPct val="90000"/>
              </a:lnSpc>
            </a:pPr>
            <a:r>
              <a:rPr lang="en-US" sz="2400">
                <a:latin typeface="Arial" panose="020B0604020202020204" pitchFamily="34" charset="0"/>
                <a:cs typeface="Arial" panose="020B0604020202020204" pitchFamily="34" charset="0"/>
              </a:rPr>
              <a:t>This is to reduce soil erosion.  </a:t>
            </a:r>
          </a:p>
          <a:p>
            <a:pPr>
              <a:lnSpc>
                <a:spcPct val="90000"/>
              </a:lnSpc>
            </a:pPr>
            <a:r>
              <a:rPr lang="en-US" sz="2400">
                <a:latin typeface="Arial" panose="020B0604020202020204" pitchFamily="34" charset="0"/>
                <a:cs typeface="Arial" panose="020B0604020202020204" pitchFamily="34" charset="0"/>
              </a:rPr>
              <a:t>One or two cutbacks can be carried out and removing some siphons or reducing the size at the head of the furrow achieves this.</a:t>
            </a:r>
            <a:r>
              <a:rPr lang="en-US" sz="2400"/>
              <a:t> </a:t>
            </a:r>
          </a:p>
        </p:txBody>
      </p:sp>
    </p:spTree>
    <p:extLst>
      <p:ext uri="{BB962C8B-B14F-4D97-AF65-F5344CB8AC3E}">
        <p14:creationId xmlns:p14="http://schemas.microsoft.com/office/powerpoint/2010/main" val="29476131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 calcmode="lin" valueType="num">
                                      <p:cBhvr additive="base">
                                        <p:cTn id="13"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6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267">
                                            <p:txEl>
                                              <p:pRg st="1" end="1"/>
                                            </p:txEl>
                                          </p:spTgt>
                                        </p:tgtEl>
                                        <p:attrNameLst>
                                          <p:attrName>style.visibility</p:attrName>
                                        </p:attrNameLst>
                                      </p:cBhvr>
                                      <p:to>
                                        <p:strVal val="visible"/>
                                      </p:to>
                                    </p:set>
                                    <p:anim calcmode="lin" valueType="num">
                                      <p:cBhvr additive="base">
                                        <p:cTn id="19" dur="500" fill="hold"/>
                                        <p:tgtEl>
                                          <p:spTgt spid="1126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26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 fill="hold"/>
                                        <p:tgtEl>
                                          <p:spTgt spid="1126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26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267">
                                            <p:txEl>
                                              <p:pRg st="4" end="4"/>
                                            </p:txEl>
                                          </p:spTgt>
                                        </p:tgtEl>
                                        <p:attrNameLst>
                                          <p:attrName>style.visibility</p:attrName>
                                        </p:attrNameLst>
                                      </p:cBhvr>
                                      <p:to>
                                        <p:strVal val="visible"/>
                                      </p:to>
                                    </p:set>
                                    <p:anim calcmode="lin" valueType="num">
                                      <p:cBhvr additive="base">
                                        <p:cTn id="31" dur="500" fill="hold"/>
                                        <p:tgtEl>
                                          <p:spTgt spid="1126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267">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267">
                                            <p:txEl>
                                              <p:pRg st="5" end="5"/>
                                            </p:txEl>
                                          </p:spTgt>
                                        </p:tgtEl>
                                        <p:attrNameLst>
                                          <p:attrName>style.visibility</p:attrName>
                                        </p:attrNameLst>
                                      </p:cBhvr>
                                      <p:to>
                                        <p:strVal val="visible"/>
                                      </p:to>
                                    </p:set>
                                    <p:anim calcmode="lin" valueType="num">
                                      <p:cBhvr additive="base">
                                        <p:cTn id="37" dur="500" fill="hold"/>
                                        <p:tgtEl>
                                          <p:spTgt spid="1126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267">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3600"/>
              <a:t>Design Parameters of Furrow Irrigation Contd.</a:t>
            </a:r>
          </a:p>
        </p:txBody>
      </p:sp>
      <p:sp>
        <p:nvSpPr>
          <p:cNvPr id="12291" name="Rectangle 3"/>
          <p:cNvSpPr>
            <a:spLocks noGrp="1" noChangeArrowheads="1"/>
          </p:cNvSpPr>
          <p:nvPr>
            <p:ph type="body" idx="1"/>
          </p:nvPr>
        </p:nvSpPr>
        <p:spPr/>
        <p:txBody>
          <a:bodyPr/>
          <a:lstStyle/>
          <a:p>
            <a:pPr algn="just"/>
            <a:r>
              <a:rPr lang="en-US" sz="2800" b="1">
                <a:latin typeface="Arial" panose="020B0604020202020204" pitchFamily="34" charset="0"/>
                <a:cs typeface="Arial" panose="020B0604020202020204" pitchFamily="34" charset="0"/>
              </a:rPr>
              <a:t>d)  Field Slope:  </a:t>
            </a:r>
            <a:r>
              <a:rPr lang="en-US" sz="2800">
                <a:latin typeface="Arial" panose="020B0604020202020204" pitchFamily="34" charset="0"/>
                <a:cs typeface="Arial" panose="020B0604020202020204" pitchFamily="34" charset="0"/>
              </a:rPr>
              <a:t>To reduce costs of land grading, longitudinal and cross slopes should be adapted to the natural topography.  </a:t>
            </a:r>
          </a:p>
          <a:p>
            <a:pPr algn="just"/>
            <a:r>
              <a:rPr lang="en-US" sz="2800">
                <a:latin typeface="Arial" panose="020B0604020202020204" pitchFamily="34" charset="0"/>
                <a:cs typeface="Arial" panose="020B0604020202020204" pitchFamily="34" charset="0"/>
              </a:rPr>
              <a:t>Small cross slopes can be tolerated. </a:t>
            </a:r>
          </a:p>
          <a:p>
            <a:pPr algn="just"/>
            <a:r>
              <a:rPr lang="en-US" sz="2800">
                <a:latin typeface="Arial" panose="020B0604020202020204" pitchFamily="34" charset="0"/>
                <a:cs typeface="Arial" panose="020B0604020202020204" pitchFamily="34" charset="0"/>
              </a:rPr>
              <a:t> To reduce erosion problems during rainfall, furrows (which channel the runoff) should have a limited slope (see Table 3.1).</a:t>
            </a:r>
            <a:endParaRPr lang="en-US" sz="2800">
              <a:latin typeface="New York" charset="0"/>
              <a:cs typeface="Times New Roman" panose="02020603050405020304" pitchFamily="18" charset="0"/>
            </a:endParaRPr>
          </a:p>
          <a:p>
            <a:pPr algn="just">
              <a:buFont typeface="Wingdings" panose="05000000000000000000" pitchFamily="2" charset="2"/>
              <a:buNone/>
            </a:pPr>
            <a:r>
              <a:rPr lang="en-US" sz="2800">
                <a:latin typeface="Arial" panose="020B0604020202020204" pitchFamily="34" charset="0"/>
                <a:cs typeface="Arial" panose="020B0604020202020204" pitchFamily="34" charset="0"/>
              </a:rPr>
              <a:t> </a:t>
            </a:r>
            <a:endParaRPr lang="en-US" sz="2800">
              <a:latin typeface="New York" charset="0"/>
              <a:cs typeface="Times New Roman" panose="02020603050405020304" pitchFamily="18" charset="0"/>
            </a:endParaRPr>
          </a:p>
          <a:p>
            <a:endParaRPr lang="en-US" sz="2800"/>
          </a:p>
        </p:txBody>
      </p:sp>
    </p:spTree>
    <p:extLst>
      <p:ext uri="{BB962C8B-B14F-4D97-AF65-F5344CB8AC3E}">
        <p14:creationId xmlns:p14="http://schemas.microsoft.com/office/powerpoint/2010/main" val="23351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2400" b="1">
                <a:cs typeface="Times New Roman" panose="02020603050405020304" pitchFamily="18" charset="0"/>
              </a:rPr>
              <a:t>Table 3.1 :   Maximum Slopes for Various Soil Types</a:t>
            </a:r>
            <a:r>
              <a:rPr lang="en-US" sz="2400" b="1">
                <a:cs typeface="Arial" panose="020B0604020202020204" pitchFamily="34" charset="0"/>
              </a:rPr>
              <a:t> </a:t>
            </a:r>
            <a:br>
              <a:rPr lang="en-US" sz="2400" b="1">
                <a:cs typeface="Arial" panose="020B0604020202020204" pitchFamily="34" charset="0"/>
              </a:rPr>
            </a:br>
            <a:endParaRPr lang="en-US" sz="2400" b="1">
              <a:cs typeface="Arial" panose="020B0604020202020204" pitchFamily="34" charset="0"/>
            </a:endParaRPr>
          </a:p>
        </p:txBody>
      </p:sp>
      <p:sp>
        <p:nvSpPr>
          <p:cNvPr id="14339" name="Rectangle 3"/>
          <p:cNvSpPr>
            <a:spLocks noGrp="1" noChangeArrowheads="1"/>
          </p:cNvSpPr>
          <p:nvPr>
            <p:ph type="body" idx="1"/>
          </p:nvPr>
        </p:nvSpPr>
        <p:spPr/>
        <p:txBody>
          <a:bodyPr/>
          <a:lstStyle/>
          <a:p>
            <a:pPr algn="just">
              <a:lnSpc>
                <a:spcPct val="90000"/>
              </a:lnSpc>
              <a:buFont typeface="Wingdings" panose="05000000000000000000" pitchFamily="2" charset="2"/>
              <a:buNone/>
            </a:pPr>
            <a:r>
              <a:rPr lang="en-US" sz="2800" b="1">
                <a:latin typeface="Arial" panose="020B0604020202020204" pitchFamily="34" charset="0"/>
                <a:cs typeface="Arial" panose="020B0604020202020204" pitchFamily="34" charset="0"/>
              </a:rPr>
              <a:t>   Soil Type                  Maximum slopes*</a:t>
            </a:r>
            <a:endParaRPr lang="en-US" sz="2800" b="1">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Sand                                            0.25</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Sandy loam			          0.40</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Fine sandy loam	                    0.50</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Clay                                              2.50</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Loam				           6.25               </a:t>
            </a:r>
            <a:r>
              <a:rPr lang="en-US" sz="2800" b="1">
                <a:latin typeface="Arial" panose="020B0604020202020204" pitchFamily="34" charset="0"/>
                <a:cs typeface="Arial" panose="020B0604020202020204" pitchFamily="34" charset="0"/>
              </a:rPr>
              <a:t>Source:  Withers &amp; Vipond (1974)</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*A minimum slope of about 0.05 % is required to ensure surface drainage.</a:t>
            </a:r>
            <a:endParaRPr lang="en-US" sz="28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800"/>
          </a:p>
        </p:txBody>
      </p:sp>
    </p:spTree>
    <p:extLst>
      <p:ext uri="{BB962C8B-B14F-4D97-AF65-F5344CB8AC3E}">
        <p14:creationId xmlns:p14="http://schemas.microsoft.com/office/powerpoint/2010/main" val="3229223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3600"/>
              <a:t>Design Parameters of Furrow Irrigation Contd.</a:t>
            </a:r>
          </a:p>
        </p:txBody>
      </p:sp>
      <p:sp>
        <p:nvSpPr>
          <p:cNvPr id="15363" name="Rectangle 3"/>
          <p:cNvSpPr>
            <a:spLocks noGrp="1" noChangeArrowheads="1"/>
          </p:cNvSpPr>
          <p:nvPr>
            <p:ph type="body" idx="1"/>
          </p:nvPr>
        </p:nvSpPr>
        <p:spPr/>
        <p:txBody>
          <a:bodyPr/>
          <a:lstStyle/>
          <a:p>
            <a:pPr algn="just"/>
            <a:r>
              <a:rPr lang="en-US" b="1">
                <a:latin typeface="Arial" panose="020B0604020202020204" pitchFamily="34" charset="0"/>
                <a:cs typeface="Arial" panose="020B0604020202020204" pitchFamily="34" charset="0"/>
              </a:rPr>
              <a:t>e)  Furrow Length:  </a:t>
            </a:r>
            <a:r>
              <a:rPr lang="en-US">
                <a:latin typeface="Arial" panose="020B0604020202020204" pitchFamily="34" charset="0"/>
                <a:cs typeface="Arial" panose="020B0604020202020204" pitchFamily="34" charset="0"/>
              </a:rPr>
              <a:t>Very long lengths lead to a lot of deep percolation involving over-irrigation at the upper end of the furrow and under-irrigation at the lower end.  </a:t>
            </a:r>
          </a:p>
          <a:p>
            <a:pPr algn="just"/>
            <a:r>
              <a:rPr lang="en-US">
                <a:latin typeface="Arial" panose="020B0604020202020204" pitchFamily="34" charset="0"/>
                <a:cs typeface="Arial" panose="020B0604020202020204" pitchFamily="34" charset="0"/>
              </a:rPr>
              <a:t>Typical values are given in Table 3.2,  but actual furrow lengths should be got from field tests.</a:t>
            </a:r>
            <a:endParaRPr lang="en-US">
              <a:latin typeface="New York" charset="0"/>
              <a:cs typeface="Times New Roman" panose="02020603050405020304" pitchFamily="18" charset="0"/>
            </a:endParaRPr>
          </a:p>
          <a:p>
            <a:endParaRPr lang="en-US"/>
          </a:p>
        </p:txBody>
      </p:sp>
    </p:spTree>
    <p:extLst>
      <p:ext uri="{BB962C8B-B14F-4D97-AF65-F5344CB8AC3E}">
        <p14:creationId xmlns:p14="http://schemas.microsoft.com/office/powerpoint/2010/main" val="7849180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500" fill="hold"/>
                                        <p:tgtEl>
                                          <p:spTgt spid="15362"/>
                                        </p:tgtEl>
                                        <p:attrNameLst>
                                          <p:attrName>ppt_x</p:attrName>
                                        </p:attrNameLst>
                                      </p:cBhvr>
                                      <p:tavLst>
                                        <p:tav tm="0">
                                          <p:val>
                                            <p:strVal val="0-#ppt_w/2"/>
                                          </p:val>
                                        </p:tav>
                                        <p:tav tm="100000">
                                          <p:val>
                                            <p:strVal val="#ppt_x"/>
                                          </p:val>
                                        </p:tav>
                                      </p:tavLst>
                                    </p:anim>
                                    <p:anim calcmode="lin" valueType="num">
                                      <p:cBhvr additive="base">
                                        <p:cTn id="8" dur="500" fill="hold"/>
                                        <p:tgtEl>
                                          <p:spTgt spid="1536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 fill="hold"/>
                                        <p:tgtEl>
                                          <p:spTgt spid="1536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36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 fill="hold"/>
                                        <p:tgtEl>
                                          <p:spTgt spid="1536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36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tr-TR"/>
          </a:p>
        </p:txBody>
      </p:sp>
      <p:pic>
        <p:nvPicPr>
          <p:cNvPr id="16388"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5119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 </a:t>
            </a:r>
          </a:p>
        </p:txBody>
      </p:sp>
      <p:sp>
        <p:nvSpPr>
          <p:cNvPr id="17411"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1308229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3600"/>
              <a:t>Design Parameters of Furrow Irrigation Contd.</a:t>
            </a:r>
          </a:p>
        </p:txBody>
      </p:sp>
      <p:sp>
        <p:nvSpPr>
          <p:cNvPr id="18435" name="Rectangle 3"/>
          <p:cNvSpPr>
            <a:spLocks noGrp="1" noChangeArrowheads="1"/>
          </p:cNvSpPr>
          <p:nvPr>
            <p:ph type="body" idx="1"/>
          </p:nvPr>
        </p:nvSpPr>
        <p:spPr/>
        <p:txBody>
          <a:bodyPr/>
          <a:lstStyle/>
          <a:p>
            <a:pPr algn="just"/>
            <a:r>
              <a:rPr lang="en-US" b="1">
                <a:latin typeface="Arial" panose="020B0604020202020204" pitchFamily="34" charset="0"/>
                <a:cs typeface="Arial" panose="020B0604020202020204" pitchFamily="34" charset="0"/>
              </a:rPr>
              <a:t>e)  Field Widths:</a:t>
            </a:r>
            <a:r>
              <a:rPr lang="en-US">
                <a:latin typeface="Arial" panose="020B0604020202020204" pitchFamily="34" charset="0"/>
                <a:cs typeface="Arial" panose="020B0604020202020204" pitchFamily="34" charset="0"/>
              </a:rPr>
              <a:t>  Widths are flexible but should not be of a size to enclose variable soil types.  </a:t>
            </a:r>
          </a:p>
          <a:p>
            <a:pPr algn="just"/>
            <a:r>
              <a:rPr lang="en-US">
                <a:latin typeface="Arial" panose="020B0604020202020204" pitchFamily="34" charset="0"/>
                <a:cs typeface="Arial" panose="020B0604020202020204" pitchFamily="34" charset="0"/>
              </a:rPr>
              <a:t>The widths should depend on land grading permissible.</a:t>
            </a:r>
            <a:endParaRPr lang="en-US">
              <a:latin typeface="New York" charset="0"/>
              <a:cs typeface="Times New Roman" panose="02020603050405020304" pitchFamily="18" charset="0"/>
            </a:endParaRPr>
          </a:p>
          <a:p>
            <a:endParaRPr lang="en-US"/>
          </a:p>
        </p:txBody>
      </p:sp>
    </p:spTree>
    <p:extLst>
      <p:ext uri="{BB962C8B-B14F-4D97-AF65-F5344CB8AC3E}">
        <p14:creationId xmlns:p14="http://schemas.microsoft.com/office/powerpoint/2010/main" val="3964145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0-#ppt_w/2"/>
                                          </p:val>
                                        </p:tav>
                                        <p:tav tm="100000">
                                          <p:val>
                                            <p:strVal val="#ppt_x"/>
                                          </p:val>
                                        </p:tav>
                                      </p:tavLst>
                                    </p:anim>
                                    <p:anim calcmode="lin" valueType="num">
                                      <p:cBhvr additive="base">
                                        <p:cTn id="8" dur="500" fill="hold"/>
                                        <p:tgtEl>
                                          <p:spTgt spid="1843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435">
                                            <p:txEl>
                                              <p:pRg st="0" end="0"/>
                                            </p:txEl>
                                          </p:spTgt>
                                        </p:tgtEl>
                                        <p:attrNameLst>
                                          <p:attrName>style.visibility</p:attrName>
                                        </p:attrNameLst>
                                      </p:cBhvr>
                                      <p:to>
                                        <p:strVal val="visible"/>
                                      </p:to>
                                    </p:set>
                                    <p:anim calcmode="lin" valueType="num">
                                      <p:cBhvr additive="base">
                                        <p:cTn id="13" dur="500" fill="hold"/>
                                        <p:tgtEl>
                                          <p:spTgt spid="1843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43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435">
                                            <p:txEl>
                                              <p:pRg st="1" end="1"/>
                                            </p:txEl>
                                          </p:spTgt>
                                        </p:tgtEl>
                                        <p:attrNameLst>
                                          <p:attrName>style.visibility</p:attrName>
                                        </p:attrNameLst>
                                      </p:cBhvr>
                                      <p:to>
                                        <p:strVal val="visible"/>
                                      </p:to>
                                    </p:set>
                                    <p:anim calcmode="lin" valueType="num">
                                      <p:cBhvr additive="base">
                                        <p:cTn id="19" dur="500" fill="hold"/>
                                        <p:tgtEl>
                                          <p:spTgt spid="1843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43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3600" b="1">
                <a:cs typeface="Arial" panose="020B0604020202020204" pitchFamily="34" charset="0"/>
              </a:rPr>
              <a:t>3.2.1.2  Evaluation of a Furrow Irrigation System</a:t>
            </a:r>
            <a:r>
              <a:rPr lang="en-US" sz="3600">
                <a:latin typeface="New York" charset="0"/>
                <a:cs typeface="Times New Roman" panose="02020603050405020304" pitchFamily="18" charset="0"/>
              </a:rPr>
              <a:t/>
            </a:r>
            <a:br>
              <a:rPr lang="en-US" sz="3600">
                <a:latin typeface="New York" charset="0"/>
                <a:cs typeface="Times New Roman" panose="02020603050405020304" pitchFamily="18" charset="0"/>
              </a:rPr>
            </a:br>
            <a:endParaRPr lang="en-US" sz="3600">
              <a:latin typeface="New York" charset="0"/>
              <a:cs typeface="Times New Roman" panose="02020603050405020304" pitchFamily="18" charset="0"/>
            </a:endParaRPr>
          </a:p>
        </p:txBody>
      </p:sp>
      <p:sp>
        <p:nvSpPr>
          <p:cNvPr id="19459"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The objective is to determine fairly accurately how the system is used and to suggest possible amendments or changes.</a:t>
            </a:r>
          </a:p>
          <a:p>
            <a:pPr algn="just">
              <a:lnSpc>
                <a:spcPct val="90000"/>
              </a:lnSpc>
              <a:buFont typeface="Wingdings" panose="05000000000000000000" pitchFamily="2" charset="2"/>
              <a:buNone/>
            </a:pP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Equipment</a:t>
            </a:r>
            <a:r>
              <a:rPr lang="en-US" sz="2800">
                <a:latin typeface="Arial" panose="020B0604020202020204" pitchFamily="34" charset="0"/>
                <a:cs typeface="Arial" panose="020B0604020202020204" pitchFamily="34" charset="0"/>
              </a:rPr>
              <a:t>:  Engineers Level and Staff,</a:t>
            </a:r>
          </a:p>
          <a:p>
            <a:pPr algn="just">
              <a:lnSpc>
                <a:spcPct val="90000"/>
              </a:lnSpc>
            </a:pPr>
            <a:r>
              <a:rPr lang="en-US" sz="2800">
                <a:latin typeface="Arial" panose="020B0604020202020204" pitchFamily="34" charset="0"/>
                <a:cs typeface="Arial" panose="020B0604020202020204" pitchFamily="34" charset="0"/>
              </a:rPr>
              <a:t> 30 m Tape, </a:t>
            </a:r>
          </a:p>
          <a:p>
            <a:pPr algn="just">
              <a:lnSpc>
                <a:spcPct val="90000"/>
              </a:lnSpc>
            </a:pPr>
            <a:r>
              <a:rPr lang="en-US" sz="2800">
                <a:latin typeface="Arial" panose="020B0604020202020204" pitchFamily="34" charset="0"/>
                <a:cs typeface="Arial" panose="020B0604020202020204" pitchFamily="34" charset="0"/>
              </a:rPr>
              <a:t>Marker Stakes,</a:t>
            </a:r>
          </a:p>
          <a:p>
            <a:pPr algn="just">
              <a:lnSpc>
                <a:spcPct val="90000"/>
              </a:lnSpc>
            </a:pPr>
            <a:r>
              <a:rPr lang="en-US" sz="2800">
                <a:latin typeface="Arial" panose="020B0604020202020204" pitchFamily="34" charset="0"/>
                <a:cs typeface="Arial" panose="020B0604020202020204" pitchFamily="34" charset="0"/>
              </a:rPr>
              <a:t> Siphons of Various Sizes, </a:t>
            </a:r>
          </a:p>
          <a:p>
            <a:pPr algn="just">
              <a:lnSpc>
                <a:spcPct val="90000"/>
              </a:lnSpc>
            </a:pPr>
            <a:r>
              <a:rPr lang="en-US" sz="2800">
                <a:latin typeface="Arial" panose="020B0604020202020204" pitchFamily="34" charset="0"/>
                <a:cs typeface="Arial" panose="020B0604020202020204" pitchFamily="34" charset="0"/>
              </a:rPr>
              <a:t>Two Small Measuring Flumes, </a:t>
            </a:r>
          </a:p>
          <a:p>
            <a:pPr algn="just">
              <a:lnSpc>
                <a:spcPct val="90000"/>
              </a:lnSpc>
            </a:pPr>
            <a:r>
              <a:rPr lang="en-US" sz="2800">
                <a:latin typeface="Arial" panose="020B0604020202020204" pitchFamily="34" charset="0"/>
                <a:cs typeface="Arial" panose="020B0604020202020204" pitchFamily="34" charset="0"/>
              </a:rPr>
              <a:t>Watch with Second Hand and Spade.</a:t>
            </a:r>
          </a:p>
          <a:p>
            <a:pPr algn="just">
              <a:lnSpc>
                <a:spcPct val="90000"/>
              </a:lnSpc>
              <a:buFont typeface="Wingdings" panose="05000000000000000000" pitchFamily="2" charset="2"/>
              <a:buNone/>
            </a:pPr>
            <a:endParaRPr lang="en-US" sz="2800">
              <a:latin typeface="New York" charset="0"/>
              <a:cs typeface="Times New Roman" panose="02020603050405020304" pitchFamily="18" charset="0"/>
            </a:endParaRPr>
          </a:p>
        </p:txBody>
      </p:sp>
    </p:spTree>
    <p:extLst>
      <p:ext uri="{BB962C8B-B14F-4D97-AF65-F5344CB8AC3E}">
        <p14:creationId xmlns:p14="http://schemas.microsoft.com/office/powerpoint/2010/main" val="10567333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0-#ppt_w/2"/>
                                          </p:val>
                                        </p:tav>
                                        <p:tav tm="100000">
                                          <p:val>
                                            <p:strVal val="#ppt_x"/>
                                          </p:val>
                                        </p:tav>
                                      </p:tavLst>
                                    </p:anim>
                                    <p:anim calcmode="lin" valueType="num">
                                      <p:cBhvr additive="base">
                                        <p:cTn id="8" dur="500" fill="hold"/>
                                        <p:tgtEl>
                                          <p:spTgt spid="1945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59">
                                            <p:txEl>
                                              <p:pRg st="0" end="0"/>
                                            </p:txEl>
                                          </p:spTgt>
                                        </p:tgtEl>
                                        <p:attrNameLst>
                                          <p:attrName>style.visibility</p:attrName>
                                        </p:attrNameLst>
                                      </p:cBhvr>
                                      <p:to>
                                        <p:strVal val="visible"/>
                                      </p:to>
                                    </p:set>
                                    <p:anim calcmode="lin" valueType="num">
                                      <p:cBhvr additive="base">
                                        <p:cTn id="13"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5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459">
                                            <p:txEl>
                                              <p:pRg st="4" end="4"/>
                                            </p:txEl>
                                          </p:spTgt>
                                        </p:tgtEl>
                                        <p:attrNameLst>
                                          <p:attrName>style.visibility</p:attrName>
                                        </p:attrNameLst>
                                      </p:cBhvr>
                                      <p:to>
                                        <p:strVal val="visible"/>
                                      </p:to>
                                    </p:set>
                                    <p:anim calcmode="lin" valueType="num">
                                      <p:cBhvr additive="base">
                                        <p:cTn id="31" dur="500" fill="hold"/>
                                        <p:tgtEl>
                                          <p:spTgt spid="1945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945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 calcmode="lin" valueType="num">
                                      <p:cBhvr additive="base">
                                        <p:cTn id="37" dur="500" fill="hold"/>
                                        <p:tgtEl>
                                          <p:spTgt spid="1945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945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9459">
                                            <p:txEl>
                                              <p:pRg st="6" end="6"/>
                                            </p:txEl>
                                          </p:spTgt>
                                        </p:tgtEl>
                                        <p:attrNameLst>
                                          <p:attrName>style.visibility</p:attrName>
                                        </p:attrNameLst>
                                      </p:cBhvr>
                                      <p:to>
                                        <p:strVal val="visible"/>
                                      </p:to>
                                    </p:set>
                                    <p:anim calcmode="lin" valueType="num">
                                      <p:cBhvr additive="base">
                                        <p:cTn id="43" dur="500" fill="hold"/>
                                        <p:tgtEl>
                                          <p:spTgt spid="1945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9459">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9459">
                                            <p:txEl>
                                              <p:pRg st="7" end="7"/>
                                            </p:txEl>
                                          </p:spTgt>
                                        </p:tgtEl>
                                        <p:attrNameLst>
                                          <p:attrName>style.visibility</p:attrName>
                                        </p:attrNameLst>
                                      </p:cBhvr>
                                      <p:to>
                                        <p:strVal val="visible"/>
                                      </p:to>
                                    </p:set>
                                    <p:anim calcmode="lin" valueType="num">
                                      <p:cBhvr additive="base">
                                        <p:cTn id="49" dur="500" fill="hold"/>
                                        <p:tgtEl>
                                          <p:spTgt spid="1945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9459">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3600" b="1">
                <a:cs typeface="Arial" panose="020B0604020202020204" pitchFamily="34" charset="0"/>
              </a:rPr>
              <a:t>Evaluation of a Furrow Irrigation System</a:t>
            </a:r>
            <a:r>
              <a:rPr lang="en-US" sz="3600">
                <a:latin typeface="New York" charset="0"/>
                <a:cs typeface="Times New Roman" panose="02020603050405020304" pitchFamily="18" charset="0"/>
              </a:rPr>
              <a:t> Contd.</a:t>
            </a:r>
          </a:p>
        </p:txBody>
      </p:sp>
      <p:sp>
        <p:nvSpPr>
          <p:cNvPr id="20483"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Procedure</a:t>
            </a:r>
            <a:endParaRPr lang="en-US" sz="28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a)  Select several (say 3 or more) uniform test furrows which should be typical of those in the area.</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b)  Measure the average furrow spacing and note the shape, condition etc.</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c)  Set the marker stakes at 30 m intervals down the furrows.</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d)  Take levels at each stake and determine the average slope.</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e)  Set the flumes say 30 m apart at the head of the middle furrow.</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f)  Pass constant flow streams down the furrows, using wide range of flows.  The largest flow should just cause erosion and overtopping, the smallest might just reach the end of the furrow.  The median stream should have a discharge of about  Q  =  3/4 S (l/s)  where S is the % slope.</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11521099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0-#ppt_w/2"/>
                                          </p:val>
                                        </p:tav>
                                        <p:tav tm="100000">
                                          <p:val>
                                            <p:strVal val="#ppt_x"/>
                                          </p:val>
                                        </p:tav>
                                      </p:tavLst>
                                    </p:anim>
                                    <p:anim calcmode="lin" valueType="num">
                                      <p:cBhvr additive="base">
                                        <p:cTn id="8" dur="500" fill="hold"/>
                                        <p:tgtEl>
                                          <p:spTgt spid="204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3">
                                            <p:txEl>
                                              <p:pRg st="0" end="0"/>
                                            </p:txEl>
                                          </p:spTgt>
                                        </p:tgtEl>
                                        <p:attrNameLst>
                                          <p:attrName>style.visibility</p:attrName>
                                        </p:attrNameLst>
                                      </p:cBhvr>
                                      <p:to>
                                        <p:strVal val="visible"/>
                                      </p:to>
                                    </p:set>
                                    <p:anim calcmode="lin" valueType="num">
                                      <p:cBhvr additive="base">
                                        <p:cTn id="13"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3">
                                            <p:txEl>
                                              <p:pRg st="1" end="1"/>
                                            </p:txEl>
                                          </p:spTgt>
                                        </p:tgtEl>
                                        <p:attrNameLst>
                                          <p:attrName>style.visibility</p:attrName>
                                        </p:attrNameLst>
                                      </p:cBhvr>
                                      <p:to>
                                        <p:strVal val="visible"/>
                                      </p:to>
                                    </p:set>
                                    <p:anim calcmode="lin" valueType="num">
                                      <p:cBhvr additive="base">
                                        <p:cTn id="19" dur="500" fill="hold"/>
                                        <p:tgtEl>
                                          <p:spTgt spid="2048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48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3">
                                            <p:txEl>
                                              <p:pRg st="2" end="2"/>
                                            </p:txEl>
                                          </p:spTgt>
                                        </p:tgtEl>
                                        <p:attrNameLst>
                                          <p:attrName>style.visibility</p:attrName>
                                        </p:attrNameLst>
                                      </p:cBhvr>
                                      <p:to>
                                        <p:strVal val="visible"/>
                                      </p:to>
                                    </p:set>
                                    <p:anim calcmode="lin" valueType="num">
                                      <p:cBhvr additive="base">
                                        <p:cTn id="25" dur="500" fill="hold"/>
                                        <p:tgtEl>
                                          <p:spTgt spid="2048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48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483">
                                            <p:txEl>
                                              <p:pRg st="3" end="3"/>
                                            </p:txEl>
                                          </p:spTgt>
                                        </p:tgtEl>
                                        <p:attrNameLst>
                                          <p:attrName>style.visibility</p:attrName>
                                        </p:attrNameLst>
                                      </p:cBhvr>
                                      <p:to>
                                        <p:strVal val="visible"/>
                                      </p:to>
                                    </p:set>
                                    <p:anim calcmode="lin" valueType="num">
                                      <p:cBhvr additive="base">
                                        <p:cTn id="31" dur="500" fill="hold"/>
                                        <p:tgtEl>
                                          <p:spTgt spid="2048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48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483">
                                            <p:txEl>
                                              <p:pRg st="4" end="4"/>
                                            </p:txEl>
                                          </p:spTgt>
                                        </p:tgtEl>
                                        <p:attrNameLst>
                                          <p:attrName>style.visibility</p:attrName>
                                        </p:attrNameLst>
                                      </p:cBhvr>
                                      <p:to>
                                        <p:strVal val="visible"/>
                                      </p:to>
                                    </p:set>
                                    <p:anim calcmode="lin" valueType="num">
                                      <p:cBhvr additive="base">
                                        <p:cTn id="37" dur="500" fill="hold"/>
                                        <p:tgtEl>
                                          <p:spTgt spid="20483">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0483">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483">
                                            <p:txEl>
                                              <p:pRg st="5" end="5"/>
                                            </p:txEl>
                                          </p:spTgt>
                                        </p:tgtEl>
                                        <p:attrNameLst>
                                          <p:attrName>style.visibility</p:attrName>
                                        </p:attrNameLst>
                                      </p:cBhvr>
                                      <p:to>
                                        <p:strVal val="visible"/>
                                      </p:to>
                                    </p:set>
                                    <p:anim calcmode="lin" valueType="num">
                                      <p:cBhvr additive="base">
                                        <p:cTn id="43" dur="500" fill="hold"/>
                                        <p:tgtEl>
                                          <p:spTgt spid="20483">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0483">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483">
                                            <p:txEl>
                                              <p:pRg st="6" end="6"/>
                                            </p:txEl>
                                          </p:spTgt>
                                        </p:tgtEl>
                                        <p:attrNameLst>
                                          <p:attrName>style.visibility</p:attrName>
                                        </p:attrNameLst>
                                      </p:cBhvr>
                                      <p:to>
                                        <p:strVal val="visible"/>
                                      </p:to>
                                    </p:set>
                                    <p:anim calcmode="lin" valueType="num">
                                      <p:cBhvr additive="base">
                                        <p:cTn id="49" dur="500" fill="hold"/>
                                        <p:tgtEl>
                                          <p:spTgt spid="20483">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0483">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609600"/>
            <a:ext cx="7772400" cy="762000"/>
          </a:xfrm>
        </p:spPr>
        <p:txBody>
          <a:bodyPr/>
          <a:lstStyle/>
          <a:p>
            <a:r>
              <a:rPr lang="en-US" sz="3600"/>
              <a:t>Evaluation of a Furrow Irrigation System Contd.</a:t>
            </a:r>
          </a:p>
        </p:txBody>
      </p:sp>
      <p:sp>
        <p:nvSpPr>
          <p:cNvPr id="21507" name="Rectangle 3"/>
          <p:cNvSpPr>
            <a:spLocks noGrp="1" noChangeArrowheads="1"/>
          </p:cNvSpPr>
          <p:nvPr>
            <p:ph type="body" idx="1"/>
          </p:nvPr>
        </p:nvSpPr>
        <p:spPr>
          <a:xfrm>
            <a:off x="0" y="1600200"/>
            <a:ext cx="9144000" cy="4267200"/>
          </a:xfrm>
        </p:spPr>
        <p:txBody>
          <a:bodyPr/>
          <a:lstStyle/>
          <a:p>
            <a:pPr algn="just">
              <a:lnSpc>
                <a:spcPct val="90000"/>
              </a:lnSpc>
            </a:pPr>
            <a:r>
              <a:rPr lang="en-US" sz="2800">
                <a:latin typeface="Arial" panose="020B0604020202020204" pitchFamily="34" charset="0"/>
                <a:cs typeface="Arial" panose="020B0604020202020204" pitchFamily="34" charset="0"/>
              </a:rPr>
              <a:t>g)  </a:t>
            </a:r>
            <a:r>
              <a:rPr lang="en-US" sz="2000">
                <a:latin typeface="Arial" panose="020B0604020202020204" pitchFamily="34" charset="0"/>
                <a:cs typeface="Arial" panose="020B0604020202020204" pitchFamily="34" charset="0"/>
              </a:rPr>
              <a:t>Record the time when flow starts and passes each marker in each flow(advance data).</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h)  Record the flow at each flume periodically until the flows become practically constant.  This may take several hours on fine textured soils(Infiltration data).</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i)  Check for evidence of erosion or overtopping.</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j)  Move the flumes and measure the streams at the heads only of the other furrows.</a:t>
            </a: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 </a:t>
            </a:r>
            <a:endParaRPr lang="en-US" sz="2000">
              <a:latin typeface="New York" charset="0"/>
              <a:cs typeface="Times New Roman" panose="02020603050405020304" pitchFamily="18" charset="0"/>
            </a:endParaRPr>
          </a:p>
          <a:p>
            <a:pPr algn="just">
              <a:lnSpc>
                <a:spcPct val="90000"/>
              </a:lnSpc>
            </a:pPr>
            <a:r>
              <a:rPr lang="en-US" sz="1600" b="1">
                <a:latin typeface="Arial" panose="020B0604020202020204" pitchFamily="34" charset="0"/>
                <a:cs typeface="Arial" panose="020B0604020202020204" pitchFamily="34" charset="0"/>
              </a:rPr>
              <a:t>Results</a:t>
            </a:r>
            <a:r>
              <a:rPr lang="en-US" sz="1600">
                <a:latin typeface="Arial" panose="020B0604020202020204" pitchFamily="34" charset="0"/>
                <a:cs typeface="Arial" panose="020B0604020202020204" pitchFamily="34" charset="0"/>
              </a:rPr>
              <a:t>:  </a:t>
            </a:r>
            <a:r>
              <a:rPr lang="en-US" sz="2000">
                <a:latin typeface="Arial" panose="020B0604020202020204" pitchFamily="34" charset="0"/>
                <a:cs typeface="Arial" panose="020B0604020202020204" pitchFamily="34" charset="0"/>
              </a:rPr>
              <a:t>To be presented in a format shown:</a:t>
            </a:r>
            <a:endParaRPr lang="en-US" sz="20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a:t>
            </a:r>
            <a:endParaRPr lang="en-US" sz="16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Watch           Opportunity time(mins)             </a:t>
            </a:r>
          </a:p>
          <a:p>
            <a:pPr algn="just">
              <a:lnSpc>
                <a:spcPct val="90000"/>
              </a:lnSpc>
            </a:pPr>
            <a:r>
              <a:rPr lang="en-US" sz="1600">
                <a:latin typeface="Arial" panose="020B0604020202020204" pitchFamily="34" charset="0"/>
                <a:cs typeface="Arial" panose="020B0604020202020204" pitchFamily="34" charset="0"/>
              </a:rPr>
              <a:t>                                                                Station A          Station B                  Losses</a:t>
            </a:r>
            <a:endParaRPr lang="en-US" sz="16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 Time                A        B              C           Depth   Flow     Depth    Flow      Diff      Infil.</a:t>
            </a:r>
            <a:endParaRPr lang="en-US" sz="16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                                                                (mm)   ( L/s)       (mm)     (L/s)     (L/s)   (mm/h)</a:t>
            </a:r>
            <a:endParaRPr lang="en-US" sz="16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a:t>
            </a:r>
            <a:endParaRPr lang="en-US" sz="16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 </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16558691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500" fill="hold"/>
                                        <p:tgtEl>
                                          <p:spTgt spid="21506"/>
                                        </p:tgtEl>
                                        <p:attrNameLst>
                                          <p:attrName>ppt_x</p:attrName>
                                        </p:attrNameLst>
                                      </p:cBhvr>
                                      <p:tavLst>
                                        <p:tav tm="0">
                                          <p:val>
                                            <p:strVal val="0-#ppt_w/2"/>
                                          </p:val>
                                        </p:tav>
                                        <p:tav tm="100000">
                                          <p:val>
                                            <p:strVal val="#ppt_x"/>
                                          </p:val>
                                        </p:tav>
                                      </p:tavLst>
                                    </p:anim>
                                    <p:anim calcmode="lin" valueType="num">
                                      <p:cBhvr additive="base">
                                        <p:cTn id="8" dur="500" fill="hold"/>
                                        <p:tgtEl>
                                          <p:spTgt spid="2150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7">
                                            <p:txEl>
                                              <p:pRg st="0" end="0"/>
                                            </p:txEl>
                                          </p:spTgt>
                                        </p:tgtEl>
                                        <p:attrNameLst>
                                          <p:attrName>style.visibility</p:attrName>
                                        </p:attrNameLst>
                                      </p:cBhvr>
                                      <p:to>
                                        <p:strVal val="visible"/>
                                      </p:to>
                                    </p:set>
                                    <p:anim calcmode="lin" valueType="num">
                                      <p:cBhvr additive="base">
                                        <p:cTn id="13" dur="5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7">
                                            <p:txEl>
                                              <p:pRg st="1" end="1"/>
                                            </p:txEl>
                                          </p:spTgt>
                                        </p:tgtEl>
                                        <p:attrNameLst>
                                          <p:attrName>style.visibility</p:attrName>
                                        </p:attrNameLst>
                                      </p:cBhvr>
                                      <p:to>
                                        <p:strVal val="visible"/>
                                      </p:to>
                                    </p:set>
                                    <p:anim calcmode="lin" valueType="num">
                                      <p:cBhvr additive="base">
                                        <p:cTn id="19" dur="500" fill="hold"/>
                                        <p:tgtEl>
                                          <p:spTgt spid="2150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07">
                                            <p:txEl>
                                              <p:pRg st="2" end="2"/>
                                            </p:txEl>
                                          </p:spTgt>
                                        </p:tgtEl>
                                        <p:attrNameLst>
                                          <p:attrName>style.visibility</p:attrName>
                                        </p:attrNameLst>
                                      </p:cBhvr>
                                      <p:to>
                                        <p:strVal val="visible"/>
                                      </p:to>
                                    </p:set>
                                    <p:anim calcmode="lin" valueType="num">
                                      <p:cBhvr additive="base">
                                        <p:cTn id="25" dur="5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50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07">
                                            <p:txEl>
                                              <p:pRg st="3" end="3"/>
                                            </p:txEl>
                                          </p:spTgt>
                                        </p:tgtEl>
                                        <p:attrNameLst>
                                          <p:attrName>style.visibility</p:attrName>
                                        </p:attrNameLst>
                                      </p:cBhvr>
                                      <p:to>
                                        <p:strVal val="visible"/>
                                      </p:to>
                                    </p:set>
                                    <p:anim calcmode="lin" valueType="num">
                                      <p:cBhvr additive="base">
                                        <p:cTn id="31" dur="500" fill="hold"/>
                                        <p:tgtEl>
                                          <p:spTgt spid="2150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50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507">
                                            <p:txEl>
                                              <p:pRg st="4" end="4"/>
                                            </p:txEl>
                                          </p:spTgt>
                                        </p:tgtEl>
                                        <p:attrNameLst>
                                          <p:attrName>style.visibility</p:attrName>
                                        </p:attrNameLst>
                                      </p:cBhvr>
                                      <p:to>
                                        <p:strVal val="visible"/>
                                      </p:to>
                                    </p:set>
                                    <p:anim calcmode="lin" valueType="num">
                                      <p:cBhvr additive="base">
                                        <p:cTn id="37" dur="500" fill="hold"/>
                                        <p:tgtEl>
                                          <p:spTgt spid="21507">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1507">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507">
                                            <p:txEl>
                                              <p:pRg st="5" end="5"/>
                                            </p:txEl>
                                          </p:spTgt>
                                        </p:tgtEl>
                                        <p:attrNameLst>
                                          <p:attrName>style.visibility</p:attrName>
                                        </p:attrNameLst>
                                      </p:cBhvr>
                                      <p:to>
                                        <p:strVal val="visible"/>
                                      </p:to>
                                    </p:set>
                                    <p:anim calcmode="lin" valueType="num">
                                      <p:cBhvr additive="base">
                                        <p:cTn id="43" dur="500" fill="hold"/>
                                        <p:tgtEl>
                                          <p:spTgt spid="21507">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1507">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3"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1507">
                                            <p:txEl>
                                              <p:pRg st="6" end="6"/>
                                            </p:txEl>
                                          </p:spTgt>
                                        </p:tgtEl>
                                        <p:attrNameLst>
                                          <p:attrName>style.visibility</p:attrName>
                                        </p:attrNameLst>
                                      </p:cBhvr>
                                      <p:to>
                                        <p:strVal val="visible"/>
                                      </p:to>
                                    </p:set>
                                    <p:anim calcmode="lin" valueType="num">
                                      <p:cBhvr additive="base">
                                        <p:cTn id="49" dur="500" fill="hold"/>
                                        <p:tgtEl>
                                          <p:spTgt spid="21507">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1507">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3" name="camera.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507">
                                            <p:txEl>
                                              <p:pRg st="7" end="7"/>
                                            </p:txEl>
                                          </p:spTgt>
                                        </p:tgtEl>
                                        <p:attrNameLst>
                                          <p:attrName>style.visibility</p:attrName>
                                        </p:attrNameLst>
                                      </p:cBhvr>
                                      <p:to>
                                        <p:strVal val="visible"/>
                                      </p:to>
                                    </p:set>
                                    <p:anim calcmode="lin" valueType="num">
                                      <p:cBhvr additive="base">
                                        <p:cTn id="55" dur="500" fill="hold"/>
                                        <p:tgtEl>
                                          <p:spTgt spid="21507">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1507">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3" name="camera.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1507">
                                            <p:txEl>
                                              <p:pRg st="8" end="8"/>
                                            </p:txEl>
                                          </p:spTgt>
                                        </p:tgtEl>
                                        <p:attrNameLst>
                                          <p:attrName>style.visibility</p:attrName>
                                        </p:attrNameLst>
                                      </p:cBhvr>
                                      <p:to>
                                        <p:strVal val="visible"/>
                                      </p:to>
                                    </p:set>
                                    <p:anim calcmode="lin" valueType="num">
                                      <p:cBhvr additive="base">
                                        <p:cTn id="61" dur="500" fill="hold"/>
                                        <p:tgtEl>
                                          <p:spTgt spid="21507">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1507">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3" name="camera.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1507">
                                            <p:txEl>
                                              <p:pRg st="9" end="9"/>
                                            </p:txEl>
                                          </p:spTgt>
                                        </p:tgtEl>
                                        <p:attrNameLst>
                                          <p:attrName>style.visibility</p:attrName>
                                        </p:attrNameLst>
                                      </p:cBhvr>
                                      <p:to>
                                        <p:strVal val="visible"/>
                                      </p:to>
                                    </p:set>
                                    <p:anim calcmode="lin" valueType="num">
                                      <p:cBhvr additive="base">
                                        <p:cTn id="67" dur="500" fill="hold"/>
                                        <p:tgtEl>
                                          <p:spTgt spid="21507">
                                            <p:txEl>
                                              <p:pRg st="9" end="9"/>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1507">
                                            <p:txEl>
                                              <p:pRg st="9" end="9"/>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65"/>
                                            </p:cond>
                                          </p:stCondLst>
                                          <p:endCondLst>
                                            <p:cond evt="onStopAudio" delay="0">
                                              <p:tgtEl>
                                                <p:sldTgt/>
                                              </p:tgtEl>
                                            </p:cond>
                                          </p:endCondLst>
                                        </p:cTn>
                                        <p:tgtEl>
                                          <p:sndTgt r:embed="rId3" name="camera.wav"/>
                                        </p:tgtEl>
                                      </p:cMediaNode>
                                    </p:audio>
                                  </p:sub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1507">
                                            <p:txEl>
                                              <p:pRg st="10" end="10"/>
                                            </p:txEl>
                                          </p:spTgt>
                                        </p:tgtEl>
                                        <p:attrNameLst>
                                          <p:attrName>style.visibility</p:attrName>
                                        </p:attrNameLst>
                                      </p:cBhvr>
                                      <p:to>
                                        <p:strVal val="visible"/>
                                      </p:to>
                                    </p:set>
                                    <p:anim calcmode="lin" valueType="num">
                                      <p:cBhvr additive="base">
                                        <p:cTn id="73" dur="500" fill="hold"/>
                                        <p:tgtEl>
                                          <p:spTgt spid="21507">
                                            <p:txEl>
                                              <p:pRg st="10" end="10"/>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21507">
                                            <p:txEl>
                                              <p:pRg st="10" end="1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1"/>
                                            </p:cond>
                                          </p:stCondLst>
                                          <p:endCondLst>
                                            <p:cond evt="onStopAudio" delay="0">
                                              <p:tgtEl>
                                                <p:sldTgt/>
                                              </p:tgtEl>
                                            </p:cond>
                                          </p:endCondLst>
                                        </p:cTn>
                                        <p:tgtEl>
                                          <p:sndTgt r:embed="rId3" name="camera.wav"/>
                                        </p:tgtEl>
                                      </p:cMediaNode>
                                    </p:audio>
                                  </p:sub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1507">
                                            <p:txEl>
                                              <p:pRg st="11" end="11"/>
                                            </p:txEl>
                                          </p:spTgt>
                                        </p:tgtEl>
                                        <p:attrNameLst>
                                          <p:attrName>style.visibility</p:attrName>
                                        </p:attrNameLst>
                                      </p:cBhvr>
                                      <p:to>
                                        <p:strVal val="visible"/>
                                      </p:to>
                                    </p:set>
                                    <p:anim calcmode="lin" valueType="num">
                                      <p:cBhvr additive="base">
                                        <p:cTn id="79" dur="500" fill="hold"/>
                                        <p:tgtEl>
                                          <p:spTgt spid="21507">
                                            <p:txEl>
                                              <p:pRg st="11" end="11"/>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21507">
                                            <p:txEl>
                                              <p:pRg st="11" end="1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7"/>
                                            </p:cond>
                                          </p:stCondLst>
                                          <p:endCondLst>
                                            <p:cond evt="onStopAudio" delay="0">
                                              <p:tgtEl>
                                                <p:sldTgt/>
                                              </p:tgtEl>
                                            </p:cond>
                                          </p:endCondLst>
                                        </p:cTn>
                                        <p:tgtEl>
                                          <p:sndTgt r:embed="rId3" name="camera.wav"/>
                                        </p:tgtEl>
                                      </p:cMediaNode>
                                    </p:audio>
                                  </p:sub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1507">
                                            <p:txEl>
                                              <p:pRg st="12" end="12"/>
                                            </p:txEl>
                                          </p:spTgt>
                                        </p:tgtEl>
                                        <p:attrNameLst>
                                          <p:attrName>style.visibility</p:attrName>
                                        </p:attrNameLst>
                                      </p:cBhvr>
                                      <p:to>
                                        <p:strVal val="visible"/>
                                      </p:to>
                                    </p:set>
                                    <p:anim calcmode="lin" valueType="num">
                                      <p:cBhvr additive="base">
                                        <p:cTn id="85" dur="500" fill="hold"/>
                                        <p:tgtEl>
                                          <p:spTgt spid="21507">
                                            <p:txEl>
                                              <p:pRg st="12" end="12"/>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21507">
                                            <p:txEl>
                                              <p:pRg st="12" end="1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83"/>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build="p" autoUpdateAnimBg="0"/>
    </p:bld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37</TotalTime>
  <Words>1113</Words>
  <Application>Microsoft Office PowerPoint</Application>
  <PresentationFormat>Ekran Gösterisi (4:3)</PresentationFormat>
  <Paragraphs>101</Paragraphs>
  <Slides>20</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20</vt:i4>
      </vt:variant>
    </vt:vector>
  </HeadingPairs>
  <TitlesOfParts>
    <vt:vector size="26" baseType="lpstr">
      <vt:lpstr>Arial</vt:lpstr>
      <vt:lpstr>Calibri</vt:lpstr>
      <vt:lpstr>New York</vt:lpstr>
      <vt:lpstr>Times New Roman</vt:lpstr>
      <vt:lpstr>Wingdings</vt:lpstr>
      <vt:lpstr>Varsayılan Tasarım</vt:lpstr>
      <vt:lpstr>PowerPoint Sunusu</vt:lpstr>
      <vt:lpstr>Karık sulama yönteminde sulama randımanını artırma</vt:lpstr>
      <vt:lpstr>3.2.1 Furrow Irrigation </vt:lpstr>
      <vt:lpstr>Furrow Irrigation Contd.</vt:lpstr>
      <vt:lpstr>Furrow Irrigation by Cutting the Ridge</vt:lpstr>
      <vt:lpstr>Furrow Irrigation with Siphons</vt:lpstr>
      <vt:lpstr>Fig. 3.1:  A Furrow System</vt:lpstr>
      <vt:lpstr>3.2.1.1 Design Parameters of Furrow Irrigation </vt:lpstr>
      <vt:lpstr>Furrow Irrigation Contd.</vt:lpstr>
      <vt:lpstr>Design Parameters of Furrow Irrigation Contd.</vt:lpstr>
      <vt:lpstr>Design Parameters of Furrow Irrigation Contd.</vt:lpstr>
      <vt:lpstr>Design Parameters of Furrow Irrigation Contd.</vt:lpstr>
      <vt:lpstr>Table 3.1 :   Maximum Slopes for Various Soil Types  </vt:lpstr>
      <vt:lpstr>Design Parameters of Furrow Irrigation Contd.</vt:lpstr>
      <vt:lpstr>PowerPoint Sunusu</vt:lpstr>
      <vt:lpstr> </vt:lpstr>
      <vt:lpstr>Design Parameters of Furrow Irrigation Contd.</vt:lpstr>
      <vt:lpstr>3.2.1.2  Evaluation of a Furrow Irrigation System </vt:lpstr>
      <vt:lpstr>Evaluation of a Furrow Irrigation System Contd.</vt:lpstr>
      <vt:lpstr>Evaluation of a Furrow Irrigation System Contd.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18</cp:revision>
  <cp:lastPrinted>1601-01-01T00:00:00Z</cp:lastPrinted>
  <dcterms:created xsi:type="dcterms:W3CDTF">2020-01-15T10:53:11Z</dcterms:created>
  <dcterms:modified xsi:type="dcterms:W3CDTF">2020-12-03T12:13:14Z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