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C2AB1F03-27CB-42F7-9DF3-7859DECCD4D6}" type="datetimeFigureOut">
              <a:rPr lang="tr-TR" smtClean="0"/>
              <a:t>19.02.2024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371D737-9B53-4403-877C-BE378ADAFD5F}" type="slidenum">
              <a:rPr lang="tr-TR" smtClean="0"/>
              <a:t>‹#›</a:t>
            </a:fld>
            <a:endParaRPr lang="tr-TR"/>
          </a:p>
        </p:txBody>
      </p:sp>
    </p:spTree>
    <p:extLst>
      <p:ext uri="{BB962C8B-B14F-4D97-AF65-F5344CB8AC3E}">
        <p14:creationId xmlns:p14="http://schemas.microsoft.com/office/powerpoint/2010/main" val="1527963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2AB1F03-27CB-42F7-9DF3-7859DECCD4D6}" type="datetimeFigureOut">
              <a:rPr lang="tr-TR" smtClean="0"/>
              <a:t>19.02.2024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371D737-9B53-4403-877C-BE378ADAFD5F}" type="slidenum">
              <a:rPr lang="tr-TR" smtClean="0"/>
              <a:t>‹#›</a:t>
            </a:fld>
            <a:endParaRPr lang="tr-TR"/>
          </a:p>
        </p:txBody>
      </p:sp>
    </p:spTree>
    <p:extLst>
      <p:ext uri="{BB962C8B-B14F-4D97-AF65-F5344CB8AC3E}">
        <p14:creationId xmlns:p14="http://schemas.microsoft.com/office/powerpoint/2010/main" val="82359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2AB1F03-27CB-42F7-9DF3-7859DECCD4D6}" type="datetimeFigureOut">
              <a:rPr lang="tr-TR" smtClean="0"/>
              <a:t>19.02.2024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371D737-9B53-4403-877C-BE378ADAFD5F}" type="slidenum">
              <a:rPr lang="tr-TR" smtClean="0"/>
              <a:t>‹#›</a:t>
            </a:fld>
            <a:endParaRPr lang="tr-TR"/>
          </a:p>
        </p:txBody>
      </p:sp>
    </p:spTree>
    <p:extLst>
      <p:ext uri="{BB962C8B-B14F-4D97-AF65-F5344CB8AC3E}">
        <p14:creationId xmlns:p14="http://schemas.microsoft.com/office/powerpoint/2010/main" val="1292941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2AB1F03-27CB-42F7-9DF3-7859DECCD4D6}" type="datetimeFigureOut">
              <a:rPr lang="tr-TR" smtClean="0"/>
              <a:t>19.02.2024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371D737-9B53-4403-877C-BE378ADAFD5F}" type="slidenum">
              <a:rPr lang="tr-TR" smtClean="0"/>
              <a:t>‹#›</a:t>
            </a:fld>
            <a:endParaRPr lang="tr-TR"/>
          </a:p>
        </p:txBody>
      </p:sp>
    </p:spTree>
    <p:extLst>
      <p:ext uri="{BB962C8B-B14F-4D97-AF65-F5344CB8AC3E}">
        <p14:creationId xmlns:p14="http://schemas.microsoft.com/office/powerpoint/2010/main" val="4255400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C2AB1F03-27CB-42F7-9DF3-7859DECCD4D6}" type="datetimeFigureOut">
              <a:rPr lang="tr-TR" smtClean="0"/>
              <a:t>19.02.2024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371D737-9B53-4403-877C-BE378ADAFD5F}" type="slidenum">
              <a:rPr lang="tr-TR" smtClean="0"/>
              <a:t>‹#›</a:t>
            </a:fld>
            <a:endParaRPr lang="tr-TR"/>
          </a:p>
        </p:txBody>
      </p:sp>
    </p:spTree>
    <p:extLst>
      <p:ext uri="{BB962C8B-B14F-4D97-AF65-F5344CB8AC3E}">
        <p14:creationId xmlns:p14="http://schemas.microsoft.com/office/powerpoint/2010/main" val="436674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2AB1F03-27CB-42F7-9DF3-7859DECCD4D6}" type="datetimeFigureOut">
              <a:rPr lang="tr-TR" smtClean="0"/>
              <a:t>19.02.2024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371D737-9B53-4403-877C-BE378ADAFD5F}" type="slidenum">
              <a:rPr lang="tr-TR" smtClean="0"/>
              <a:t>‹#›</a:t>
            </a:fld>
            <a:endParaRPr lang="tr-TR"/>
          </a:p>
        </p:txBody>
      </p:sp>
    </p:spTree>
    <p:extLst>
      <p:ext uri="{BB962C8B-B14F-4D97-AF65-F5344CB8AC3E}">
        <p14:creationId xmlns:p14="http://schemas.microsoft.com/office/powerpoint/2010/main" val="10187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2AB1F03-27CB-42F7-9DF3-7859DECCD4D6}" type="datetimeFigureOut">
              <a:rPr lang="tr-TR" smtClean="0"/>
              <a:t>19.02.2024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371D737-9B53-4403-877C-BE378ADAFD5F}" type="slidenum">
              <a:rPr lang="tr-TR" smtClean="0"/>
              <a:t>‹#›</a:t>
            </a:fld>
            <a:endParaRPr lang="tr-TR"/>
          </a:p>
        </p:txBody>
      </p:sp>
    </p:spTree>
    <p:extLst>
      <p:ext uri="{BB962C8B-B14F-4D97-AF65-F5344CB8AC3E}">
        <p14:creationId xmlns:p14="http://schemas.microsoft.com/office/powerpoint/2010/main" val="1088681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2AB1F03-27CB-42F7-9DF3-7859DECCD4D6}" type="datetimeFigureOut">
              <a:rPr lang="tr-TR" smtClean="0"/>
              <a:t>19.02.2024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371D737-9B53-4403-877C-BE378ADAFD5F}" type="slidenum">
              <a:rPr lang="tr-TR" smtClean="0"/>
              <a:t>‹#›</a:t>
            </a:fld>
            <a:endParaRPr lang="tr-TR"/>
          </a:p>
        </p:txBody>
      </p:sp>
    </p:spTree>
    <p:extLst>
      <p:ext uri="{BB962C8B-B14F-4D97-AF65-F5344CB8AC3E}">
        <p14:creationId xmlns:p14="http://schemas.microsoft.com/office/powerpoint/2010/main" val="3669796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2AB1F03-27CB-42F7-9DF3-7859DECCD4D6}" type="datetimeFigureOut">
              <a:rPr lang="tr-TR" smtClean="0"/>
              <a:t>19.02.2024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371D737-9B53-4403-877C-BE378ADAFD5F}" type="slidenum">
              <a:rPr lang="tr-TR" smtClean="0"/>
              <a:t>‹#›</a:t>
            </a:fld>
            <a:endParaRPr lang="tr-TR"/>
          </a:p>
        </p:txBody>
      </p:sp>
    </p:spTree>
    <p:extLst>
      <p:ext uri="{BB962C8B-B14F-4D97-AF65-F5344CB8AC3E}">
        <p14:creationId xmlns:p14="http://schemas.microsoft.com/office/powerpoint/2010/main" val="3132020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2AB1F03-27CB-42F7-9DF3-7859DECCD4D6}" type="datetimeFigureOut">
              <a:rPr lang="tr-TR" smtClean="0"/>
              <a:t>19.02.2024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371D737-9B53-4403-877C-BE378ADAFD5F}" type="slidenum">
              <a:rPr lang="tr-TR" smtClean="0"/>
              <a:t>‹#›</a:t>
            </a:fld>
            <a:endParaRPr lang="tr-TR"/>
          </a:p>
        </p:txBody>
      </p:sp>
    </p:spTree>
    <p:extLst>
      <p:ext uri="{BB962C8B-B14F-4D97-AF65-F5344CB8AC3E}">
        <p14:creationId xmlns:p14="http://schemas.microsoft.com/office/powerpoint/2010/main" val="3011892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2AB1F03-27CB-42F7-9DF3-7859DECCD4D6}" type="datetimeFigureOut">
              <a:rPr lang="tr-TR" smtClean="0"/>
              <a:t>19.02.2024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371D737-9B53-4403-877C-BE378ADAFD5F}" type="slidenum">
              <a:rPr lang="tr-TR" smtClean="0"/>
              <a:t>‹#›</a:t>
            </a:fld>
            <a:endParaRPr lang="tr-TR"/>
          </a:p>
        </p:txBody>
      </p:sp>
    </p:spTree>
    <p:extLst>
      <p:ext uri="{BB962C8B-B14F-4D97-AF65-F5344CB8AC3E}">
        <p14:creationId xmlns:p14="http://schemas.microsoft.com/office/powerpoint/2010/main" val="3883856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AB1F03-27CB-42F7-9DF3-7859DECCD4D6}" type="datetimeFigureOut">
              <a:rPr lang="tr-TR" smtClean="0"/>
              <a:t>19.02.2024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71D737-9B53-4403-877C-BE378ADAFD5F}" type="slidenum">
              <a:rPr lang="tr-TR" smtClean="0"/>
              <a:t>‹#›</a:t>
            </a:fld>
            <a:endParaRPr lang="tr-TR"/>
          </a:p>
        </p:txBody>
      </p:sp>
    </p:spTree>
    <p:extLst>
      <p:ext uri="{BB962C8B-B14F-4D97-AF65-F5344CB8AC3E}">
        <p14:creationId xmlns:p14="http://schemas.microsoft.com/office/powerpoint/2010/main" val="1816110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613317"/>
            <a:ext cx="9144000" cy="1929161"/>
          </a:xfrm>
        </p:spPr>
        <p:txBody>
          <a:bodyPr>
            <a:normAutofit/>
          </a:bodyPr>
          <a:lstStyle/>
          <a:p>
            <a:r>
              <a:rPr lang="tr-TR" dirty="0" smtClean="0">
                <a:solidFill>
                  <a:srgbClr val="FF0000"/>
                </a:solidFill>
              </a:rPr>
              <a:t>REKREASYON VE ANİMASYON YÖNETİMİ</a:t>
            </a:r>
            <a:endParaRPr lang="tr-TR" dirty="0">
              <a:solidFill>
                <a:srgbClr val="FF0000"/>
              </a:solidFill>
            </a:endParaRPr>
          </a:p>
        </p:txBody>
      </p:sp>
      <p:sp>
        <p:nvSpPr>
          <p:cNvPr id="3" name="Alt Başlık 2"/>
          <p:cNvSpPr>
            <a:spLocks noGrp="1"/>
          </p:cNvSpPr>
          <p:nvPr>
            <p:ph type="subTitle" idx="1"/>
          </p:nvPr>
        </p:nvSpPr>
        <p:spPr>
          <a:xfrm>
            <a:off x="1524000" y="2765501"/>
            <a:ext cx="9144000" cy="2854713"/>
          </a:xfrm>
        </p:spPr>
        <p:txBody>
          <a:bodyPr/>
          <a:lstStyle/>
          <a:p>
            <a:r>
              <a:rPr lang="tr-TR" dirty="0" smtClean="0"/>
              <a:t>1.HAFTA</a:t>
            </a:r>
          </a:p>
          <a:p>
            <a:pPr algn="l"/>
            <a:r>
              <a:rPr lang="tr-TR" dirty="0" smtClean="0"/>
              <a:t>*TURİZM VE TURİST KAVRAMLARI</a:t>
            </a:r>
          </a:p>
          <a:p>
            <a:pPr algn="l"/>
            <a:r>
              <a:rPr lang="tr-TR" dirty="0" smtClean="0"/>
              <a:t>*GENEL ANLAMDA EĞİLİM VE BEKLENTİLERİ</a:t>
            </a:r>
          </a:p>
          <a:p>
            <a:pPr algn="l"/>
            <a:r>
              <a:rPr lang="tr-TR" dirty="0" smtClean="0"/>
              <a:t>*BOŞ ZAMAN VE REKREASYON KAVRAMLARI VE ANALİZLERİ</a:t>
            </a:r>
            <a:endParaRPr lang="tr-TR" dirty="0"/>
          </a:p>
        </p:txBody>
      </p:sp>
    </p:spTree>
    <p:extLst>
      <p:ext uri="{BB962C8B-B14F-4D97-AF65-F5344CB8AC3E}">
        <p14:creationId xmlns:p14="http://schemas.microsoft.com/office/powerpoint/2010/main" val="3480841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939568"/>
          </a:xfrm>
        </p:spPr>
        <p:txBody>
          <a:bodyPr>
            <a:normAutofit/>
          </a:bodyPr>
          <a:lstStyle/>
          <a:p>
            <a:r>
              <a:rPr lang="tr-TR" sz="2800" b="1" dirty="0" smtClean="0"/>
              <a:t>TURİZM OLAYININ YAPISAL ÖZELLİKLERİ</a:t>
            </a:r>
            <a:endParaRPr lang="tr-TR" sz="2800" b="1" dirty="0"/>
          </a:p>
        </p:txBody>
      </p:sp>
      <p:sp>
        <p:nvSpPr>
          <p:cNvPr id="3" name="İçerik Yer Tutucusu 2"/>
          <p:cNvSpPr>
            <a:spLocks noGrp="1"/>
          </p:cNvSpPr>
          <p:nvPr>
            <p:ph idx="1"/>
          </p:nvPr>
        </p:nvSpPr>
        <p:spPr>
          <a:xfrm>
            <a:off x="838200" y="1215483"/>
            <a:ext cx="10515600" cy="5285678"/>
          </a:xfrm>
        </p:spPr>
        <p:txBody>
          <a:bodyPr>
            <a:normAutofit fontScale="85000" lnSpcReduction="20000"/>
          </a:bodyPr>
          <a:lstStyle/>
          <a:p>
            <a:pPr marL="0" indent="0">
              <a:buNone/>
            </a:pPr>
            <a:r>
              <a:rPr lang="tr-TR" dirty="0" smtClean="0"/>
              <a:t>1-Turizm kısa süreli bir nüfus hareketidir.</a:t>
            </a:r>
          </a:p>
          <a:p>
            <a:pPr marL="0" indent="0">
              <a:buNone/>
            </a:pPr>
            <a:r>
              <a:rPr lang="tr-TR" dirty="0" smtClean="0"/>
              <a:t>2-Turizm gelir getirici bir ekonomik olay değil, tersine katılanlar için bir tüketim olayıdır.</a:t>
            </a:r>
          </a:p>
          <a:p>
            <a:pPr marL="0" indent="0">
              <a:buNone/>
            </a:pPr>
            <a:r>
              <a:rPr lang="tr-TR" dirty="0" smtClean="0"/>
              <a:t>3-Turizm, olaylar ve ilişkiler bütünüdür.</a:t>
            </a:r>
          </a:p>
          <a:p>
            <a:pPr marL="0" indent="0">
              <a:buNone/>
            </a:pPr>
            <a:r>
              <a:rPr lang="tr-TR" dirty="0" smtClean="0"/>
              <a:t>4-Turizm sosyolojik anlamda , yabancıların faaliyetidir.</a:t>
            </a:r>
          </a:p>
          <a:p>
            <a:pPr marL="0" indent="0">
              <a:buNone/>
            </a:pPr>
            <a:r>
              <a:rPr lang="tr-TR" dirty="0" smtClean="0"/>
              <a:t>5-Seyahate katılan kişilerin konaklamaları turizm olayının oluşumunda ve tanımında vazgeçilmez bir unsurdur.</a:t>
            </a:r>
          </a:p>
          <a:p>
            <a:pPr marL="0" indent="0">
              <a:buNone/>
            </a:pPr>
            <a:r>
              <a:rPr lang="tr-TR" dirty="0" smtClean="0"/>
              <a:t>6-Turizm bir çeşit serbest zaman faaliyetidir.</a:t>
            </a:r>
          </a:p>
          <a:p>
            <a:pPr marL="0" indent="0">
              <a:buNone/>
            </a:pPr>
            <a:r>
              <a:rPr lang="tr-TR" dirty="0" smtClean="0">
                <a:solidFill>
                  <a:srgbClr val="FF0000"/>
                </a:solidFill>
              </a:rPr>
              <a:t>Serbest zaman </a:t>
            </a:r>
            <a:r>
              <a:rPr lang="tr-TR" dirty="0" smtClean="0"/>
              <a:t>ya da </a:t>
            </a:r>
            <a:r>
              <a:rPr lang="tr-TR" dirty="0" smtClean="0">
                <a:solidFill>
                  <a:srgbClr val="FF0000"/>
                </a:solidFill>
              </a:rPr>
              <a:t>boş zaman</a:t>
            </a:r>
            <a:r>
              <a:rPr lang="tr-TR" dirty="0" smtClean="0"/>
              <a:t>; iş ve gerekli kişisel faaliyetler dışında geçirilen zaman dilimidir.</a:t>
            </a:r>
          </a:p>
          <a:p>
            <a:pPr marL="0" indent="0">
              <a:buNone/>
            </a:pPr>
            <a:r>
              <a:rPr lang="tr-TR" dirty="0" smtClean="0"/>
              <a:t>Bir başka deyişle yemek, uyku, işe gitme, şirket idaresi, okula gitme, ödev yapma ve ev işleri gibi mecburi faaliyetlerin öncesi veya sonrasında dinlenmeye ayrılan keyfî zamandır. İnsanların çalışma hayatından ve gündelik işlerinden arta kalan süreçte kendi gelişimlerini sağlamak adına sanatla, politikayla, sporla vs. uğraşmalarını ifade eder.</a:t>
            </a:r>
          </a:p>
          <a:p>
            <a:pPr marL="0" indent="0">
              <a:buNone/>
            </a:pPr>
            <a:r>
              <a:rPr lang="tr-TR" dirty="0" smtClean="0"/>
              <a:t>7-Turizm toplumsal bir hareketliliktir.</a:t>
            </a:r>
            <a:endParaRPr lang="tr-TR" dirty="0"/>
          </a:p>
        </p:txBody>
      </p:sp>
    </p:spTree>
    <p:extLst>
      <p:ext uri="{BB962C8B-B14F-4D97-AF65-F5344CB8AC3E}">
        <p14:creationId xmlns:p14="http://schemas.microsoft.com/office/powerpoint/2010/main" val="2224719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816904"/>
          </a:xfrm>
        </p:spPr>
        <p:txBody>
          <a:bodyPr/>
          <a:lstStyle/>
          <a:p>
            <a:r>
              <a:rPr lang="tr-TR" sz="2800" b="1" dirty="0">
                <a:solidFill>
                  <a:prstClr val="black"/>
                </a:solidFill>
              </a:rPr>
              <a:t>TURİZM OLAYININ YAPISAL ÖZELLİKLERİ</a:t>
            </a:r>
            <a:endParaRPr lang="tr-TR" dirty="0"/>
          </a:p>
        </p:txBody>
      </p:sp>
      <p:sp>
        <p:nvSpPr>
          <p:cNvPr id="3" name="İçerik Yer Tutucusu 2"/>
          <p:cNvSpPr>
            <a:spLocks noGrp="1"/>
          </p:cNvSpPr>
          <p:nvPr>
            <p:ph idx="1"/>
          </p:nvPr>
        </p:nvSpPr>
        <p:spPr>
          <a:xfrm>
            <a:off x="838200" y="1081668"/>
            <a:ext cx="10515600" cy="5095295"/>
          </a:xfrm>
        </p:spPr>
        <p:txBody>
          <a:bodyPr/>
          <a:lstStyle/>
          <a:p>
            <a:pPr marL="0" indent="0">
              <a:buNone/>
            </a:pPr>
            <a:r>
              <a:rPr lang="tr-TR" dirty="0" smtClean="0"/>
              <a:t>a)Toplumsal mekanda oluşan hareketlilik</a:t>
            </a:r>
          </a:p>
          <a:p>
            <a:pPr marL="0" indent="0">
              <a:buNone/>
            </a:pPr>
            <a:r>
              <a:rPr lang="tr-TR" dirty="0" smtClean="0"/>
              <a:t>	Bireyin, grubun diğer toplumsal birimlerin toplum yapısı içindeki ilişkiler karmaşığından ortaya çıkan statüsü anlaşılır.</a:t>
            </a:r>
          </a:p>
          <a:p>
            <a:pPr marL="0" indent="0">
              <a:buNone/>
            </a:pPr>
            <a:r>
              <a:rPr lang="tr-TR" dirty="0" smtClean="0"/>
              <a:t>	Hareketlilik aynı statü içinde olursa </a:t>
            </a:r>
            <a:r>
              <a:rPr lang="tr-TR" dirty="0" smtClean="0">
                <a:solidFill>
                  <a:srgbClr val="FF0000"/>
                </a:solidFill>
              </a:rPr>
              <a:t>yatay </a:t>
            </a:r>
            <a:r>
              <a:rPr lang="tr-TR" dirty="0" smtClean="0"/>
              <a:t>(örneğin garsonun </a:t>
            </a:r>
            <a:r>
              <a:rPr lang="tr-TR" dirty="0" err="1" smtClean="0"/>
              <a:t>resepsiyonist</a:t>
            </a:r>
            <a:r>
              <a:rPr lang="tr-TR" dirty="0" smtClean="0"/>
              <a:t> olması gibi, transfer olayı), statüler arasında farklılıklar gösterirse </a:t>
            </a:r>
            <a:r>
              <a:rPr lang="tr-TR" dirty="0" smtClean="0">
                <a:solidFill>
                  <a:srgbClr val="C00000"/>
                </a:solidFill>
              </a:rPr>
              <a:t>dikey</a:t>
            </a:r>
            <a:r>
              <a:rPr lang="tr-TR" dirty="0" smtClean="0"/>
              <a:t> (örneğin garsonun yiyecek içecek müdürü olması, terfi olayı)olarak algılanır.</a:t>
            </a:r>
          </a:p>
          <a:p>
            <a:pPr marL="0" indent="0">
              <a:buNone/>
            </a:pPr>
            <a:r>
              <a:rPr lang="tr-TR" dirty="0" smtClean="0"/>
              <a:t>b)Fiziki mekanda hareketlilik</a:t>
            </a:r>
          </a:p>
          <a:p>
            <a:pPr marL="0" indent="0">
              <a:buNone/>
            </a:pPr>
            <a:r>
              <a:rPr lang="tr-TR" dirty="0"/>
              <a:t>	</a:t>
            </a:r>
            <a:r>
              <a:rPr lang="tr-TR" dirty="0" smtClean="0"/>
              <a:t>Toplumları fiziki mekan adını verdiğimiz ve yaşadığımız alandan soyutlamak mümkün değildirler. Toplumlar bu mekanda vardırlar ve hareket ederler.</a:t>
            </a:r>
          </a:p>
          <a:p>
            <a:pPr marL="0" indent="0">
              <a:buNone/>
            </a:pPr>
            <a:endParaRPr lang="tr-TR" dirty="0"/>
          </a:p>
        </p:txBody>
      </p:sp>
    </p:spTree>
    <p:extLst>
      <p:ext uri="{BB962C8B-B14F-4D97-AF65-F5344CB8AC3E}">
        <p14:creationId xmlns:p14="http://schemas.microsoft.com/office/powerpoint/2010/main" val="3077928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694241"/>
          </a:xfrm>
        </p:spPr>
        <p:txBody>
          <a:bodyPr>
            <a:normAutofit/>
          </a:bodyPr>
          <a:lstStyle/>
          <a:p>
            <a:r>
              <a:rPr lang="tr-TR" sz="2800" dirty="0" smtClean="0"/>
              <a:t>TURİST VE TURİST GRUPLARININ YAPISAL ÖZELLİKLERİ</a:t>
            </a:r>
            <a:endParaRPr lang="tr-TR" sz="2800" dirty="0"/>
          </a:p>
        </p:txBody>
      </p:sp>
      <p:sp>
        <p:nvSpPr>
          <p:cNvPr id="3" name="İçerik Yer Tutucusu 2"/>
          <p:cNvSpPr>
            <a:spLocks noGrp="1"/>
          </p:cNvSpPr>
          <p:nvPr>
            <p:ph idx="1"/>
          </p:nvPr>
        </p:nvSpPr>
        <p:spPr>
          <a:xfrm>
            <a:off x="838200" y="1059366"/>
            <a:ext cx="10515600" cy="5117597"/>
          </a:xfrm>
        </p:spPr>
        <p:txBody>
          <a:bodyPr/>
          <a:lstStyle/>
          <a:p>
            <a:pPr marL="0" indent="0">
              <a:buNone/>
            </a:pPr>
            <a:r>
              <a:rPr lang="tr-TR" b="1" dirty="0" smtClean="0">
                <a:solidFill>
                  <a:srgbClr val="C00000"/>
                </a:solidFill>
              </a:rPr>
              <a:t>Turistlerin davranışsal özellikleri (Bireysel ve grupsal olarak hareket eden)</a:t>
            </a:r>
          </a:p>
          <a:p>
            <a:pPr marL="0" indent="0">
              <a:buNone/>
            </a:pPr>
            <a:r>
              <a:rPr lang="tr-TR" dirty="0" smtClean="0"/>
              <a:t>1-Turist grupları belli bir amaca yöneliktirler.</a:t>
            </a:r>
          </a:p>
          <a:p>
            <a:pPr marL="0" indent="0">
              <a:buNone/>
            </a:pPr>
            <a:r>
              <a:rPr lang="tr-TR" dirty="0" smtClean="0"/>
              <a:t>2-Turist grupları açık niteliktedirler. Belirli koşulların yerine getirilmesi sırasında serbestçe üye olabilirler veya üyelikten ayrılabilirler.</a:t>
            </a:r>
          </a:p>
          <a:p>
            <a:pPr marL="0" indent="0">
              <a:buNone/>
            </a:pPr>
            <a:r>
              <a:rPr lang="tr-TR" dirty="0" smtClean="0"/>
              <a:t>3-Turist grupları ilişkileri yönünden kişisel ve yüz yüze olma niteliği taşırlar.</a:t>
            </a:r>
          </a:p>
          <a:p>
            <a:pPr marL="0" indent="0">
              <a:buNone/>
            </a:pPr>
            <a:r>
              <a:rPr lang="tr-TR" dirty="0" smtClean="0"/>
              <a:t>4-Kültürel özellikleri açısından turist grupları farklılıklar gösterirler.</a:t>
            </a:r>
          </a:p>
          <a:p>
            <a:pPr marL="0" indent="0">
              <a:buNone/>
            </a:pPr>
            <a:r>
              <a:rPr lang="tr-TR" dirty="0" smtClean="0"/>
              <a:t>5-Turist grupları geçici ve kısa sürelidirler.</a:t>
            </a:r>
          </a:p>
          <a:p>
            <a:pPr marL="0" indent="0">
              <a:buNone/>
            </a:pPr>
            <a:endParaRPr lang="tr-TR" dirty="0"/>
          </a:p>
        </p:txBody>
      </p:sp>
    </p:spTree>
    <p:extLst>
      <p:ext uri="{BB962C8B-B14F-4D97-AF65-F5344CB8AC3E}">
        <p14:creationId xmlns:p14="http://schemas.microsoft.com/office/powerpoint/2010/main" val="569491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660787"/>
          </a:xfrm>
        </p:spPr>
        <p:txBody>
          <a:bodyPr>
            <a:normAutofit/>
          </a:bodyPr>
          <a:lstStyle/>
          <a:p>
            <a:r>
              <a:rPr lang="tr-TR" sz="2800" dirty="0" smtClean="0"/>
              <a:t>TURİSTLERİN GENEL ANLAMDA EĞİLİM VE BEKLENTİLERİ</a:t>
            </a:r>
            <a:endParaRPr lang="tr-TR" sz="2800" dirty="0"/>
          </a:p>
        </p:txBody>
      </p:sp>
      <p:sp>
        <p:nvSpPr>
          <p:cNvPr id="3" name="İçerik Yer Tutucusu 2"/>
          <p:cNvSpPr>
            <a:spLocks noGrp="1"/>
          </p:cNvSpPr>
          <p:nvPr>
            <p:ph idx="1"/>
          </p:nvPr>
        </p:nvSpPr>
        <p:spPr>
          <a:xfrm>
            <a:off x="838200" y="925551"/>
            <a:ext cx="10515600" cy="5251412"/>
          </a:xfrm>
        </p:spPr>
        <p:txBody>
          <a:bodyPr>
            <a:normAutofit fontScale="92500" lnSpcReduction="20000"/>
          </a:bodyPr>
          <a:lstStyle/>
          <a:p>
            <a:pPr marL="0" indent="0">
              <a:buNone/>
            </a:pPr>
            <a:r>
              <a:rPr lang="tr-TR" dirty="0" smtClean="0"/>
              <a:t>1-Doğal, tarihi, kültürel ve toplumsal çevreyi tanıma isteği</a:t>
            </a:r>
          </a:p>
          <a:p>
            <a:pPr marL="0" indent="0">
              <a:buNone/>
            </a:pPr>
            <a:r>
              <a:rPr lang="tr-TR" dirty="0" smtClean="0"/>
              <a:t>2-Eğlenme, dinlenme ve kendini evinde hissetme isteği</a:t>
            </a:r>
          </a:p>
          <a:p>
            <a:pPr marL="0" indent="0">
              <a:buNone/>
            </a:pPr>
            <a:r>
              <a:rPr lang="tr-TR" dirty="0" smtClean="0"/>
              <a:t>3-Hoşgörü ve denetimsiz yaşama isteği</a:t>
            </a:r>
          </a:p>
          <a:p>
            <a:pPr marL="0" indent="0">
              <a:buNone/>
            </a:pPr>
            <a:r>
              <a:rPr lang="tr-TR" dirty="0" smtClean="0"/>
              <a:t>4-Güvenlik ve yabancılık hissetmeme isteği</a:t>
            </a:r>
          </a:p>
          <a:p>
            <a:pPr marL="0" indent="0">
              <a:buNone/>
            </a:pPr>
            <a:r>
              <a:rPr lang="tr-TR" dirty="0" smtClean="0"/>
              <a:t>5-Rahat yaşam koşulları ve hizmet kalitesinin </a:t>
            </a:r>
            <a:r>
              <a:rPr lang="tr-TR" dirty="0" err="1" smtClean="0"/>
              <a:t>tatminliği</a:t>
            </a:r>
            <a:endParaRPr lang="tr-TR" dirty="0" smtClean="0"/>
          </a:p>
          <a:p>
            <a:pPr marL="0" indent="0">
              <a:buNone/>
            </a:pPr>
            <a:r>
              <a:rPr lang="tr-TR" dirty="0" smtClean="0"/>
              <a:t>6-İdari işlemlerde (ülke giriş ve çıkışlarında) kolaylık</a:t>
            </a:r>
          </a:p>
          <a:p>
            <a:pPr marL="0" indent="0">
              <a:buNone/>
            </a:pPr>
            <a:r>
              <a:rPr lang="tr-TR" dirty="0" smtClean="0"/>
              <a:t>Seyahat formaliteleri</a:t>
            </a:r>
          </a:p>
          <a:p>
            <a:pPr marL="0" indent="0">
              <a:buNone/>
            </a:pPr>
            <a:r>
              <a:rPr lang="tr-TR" dirty="0" smtClean="0"/>
              <a:t>*Vize</a:t>
            </a:r>
          </a:p>
          <a:p>
            <a:pPr marL="0" indent="0">
              <a:buNone/>
            </a:pPr>
            <a:r>
              <a:rPr lang="tr-TR" dirty="0" smtClean="0"/>
              <a:t>*Pasaport</a:t>
            </a:r>
          </a:p>
          <a:p>
            <a:pPr marL="0" indent="0">
              <a:buNone/>
            </a:pPr>
            <a:r>
              <a:rPr lang="tr-TR" dirty="0" smtClean="0"/>
              <a:t>*Sağlık</a:t>
            </a:r>
          </a:p>
          <a:p>
            <a:pPr marL="0" indent="0">
              <a:buNone/>
            </a:pPr>
            <a:r>
              <a:rPr lang="tr-TR" dirty="0" smtClean="0"/>
              <a:t>*Gümrük</a:t>
            </a:r>
          </a:p>
          <a:p>
            <a:pPr marL="0" indent="0">
              <a:buNone/>
            </a:pPr>
            <a:r>
              <a:rPr lang="tr-TR" dirty="0" smtClean="0"/>
              <a:t>*Sağlık</a:t>
            </a:r>
          </a:p>
          <a:p>
            <a:pPr marL="0" indent="0">
              <a:buNone/>
            </a:pPr>
            <a:r>
              <a:rPr lang="tr-TR" dirty="0" smtClean="0"/>
              <a:t>*Döviz</a:t>
            </a:r>
            <a:endParaRPr lang="tr-TR" dirty="0"/>
          </a:p>
        </p:txBody>
      </p:sp>
    </p:spTree>
    <p:extLst>
      <p:ext uri="{BB962C8B-B14F-4D97-AF65-F5344CB8AC3E}">
        <p14:creationId xmlns:p14="http://schemas.microsoft.com/office/powerpoint/2010/main" val="2761683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02166"/>
            <a:ext cx="10515600" cy="5574797"/>
          </a:xfrm>
        </p:spPr>
        <p:txBody>
          <a:bodyPr>
            <a:normAutofit lnSpcReduction="10000"/>
          </a:bodyPr>
          <a:lstStyle/>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r>
              <a:rPr lang="tr-TR" dirty="0" smtClean="0"/>
              <a:t>Kaynakça</a:t>
            </a:r>
          </a:p>
          <a:p>
            <a:pPr marL="0" indent="0">
              <a:buNone/>
            </a:pPr>
            <a:r>
              <a:rPr lang="tr-TR" dirty="0" smtClean="0"/>
              <a:t>Boş zaman ve rekreasyon yönetimi-</a:t>
            </a:r>
            <a:r>
              <a:rPr lang="tr-TR" dirty="0" err="1" smtClean="0"/>
              <a:t>Prof.Dr.Necdet</a:t>
            </a:r>
            <a:r>
              <a:rPr lang="tr-TR" dirty="0" smtClean="0"/>
              <a:t> Hacıoğlu, </a:t>
            </a:r>
            <a:r>
              <a:rPr lang="tr-TR" dirty="0" err="1" smtClean="0"/>
              <a:t>Doç.Dr.Ayhan</a:t>
            </a:r>
            <a:r>
              <a:rPr lang="tr-TR" dirty="0" smtClean="0"/>
              <a:t> Gökdeniz, </a:t>
            </a:r>
            <a:r>
              <a:rPr lang="tr-TR" dirty="0" err="1" smtClean="0"/>
              <a:t>Yard.Doç.Dr.Yakup</a:t>
            </a:r>
            <a:r>
              <a:rPr lang="tr-TR" dirty="0" smtClean="0"/>
              <a:t> Dinç, Detay Yayıncılık</a:t>
            </a:r>
          </a:p>
          <a:p>
            <a:pPr marL="0" indent="0">
              <a:buNone/>
            </a:pPr>
            <a:r>
              <a:rPr lang="tr-TR" dirty="0" smtClean="0"/>
              <a:t>https://tr.wikipedia.org/wiki/Serbest_zaman</a:t>
            </a:r>
            <a:endParaRPr lang="tr-TR" dirty="0"/>
          </a:p>
        </p:txBody>
      </p:sp>
    </p:spTree>
    <p:extLst>
      <p:ext uri="{BB962C8B-B14F-4D97-AF65-F5344CB8AC3E}">
        <p14:creationId xmlns:p14="http://schemas.microsoft.com/office/powerpoint/2010/main" val="35184565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TotalTime>
  <Words>321</Words>
  <Application>Microsoft Office PowerPoint</Application>
  <PresentationFormat>Geniş ekran</PresentationFormat>
  <Paragraphs>53</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Calibri</vt:lpstr>
      <vt:lpstr>Calibri Light</vt:lpstr>
      <vt:lpstr>Office Teması</vt:lpstr>
      <vt:lpstr>REKREASYON VE ANİMASYON YÖNETİMİ</vt:lpstr>
      <vt:lpstr>TURİZM OLAYININ YAPISAL ÖZELLİKLERİ</vt:lpstr>
      <vt:lpstr>TURİZM OLAYININ YAPISAL ÖZELLİKLERİ</vt:lpstr>
      <vt:lpstr>TURİST VE TURİST GRUPLARININ YAPISAL ÖZELLİKLERİ</vt:lpstr>
      <vt:lpstr>TURİSTLERİN GENEL ANLAMDA EĞİLİM VE BEKLENTİLERİ</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REKREASYON VE ANİMASYON YÖNETİMİ</dc:title>
  <dc:creator>seyitAliçelik</dc:creator>
  <cp:lastModifiedBy>seyitAliçelik</cp:lastModifiedBy>
  <cp:revision>7</cp:revision>
  <dcterms:created xsi:type="dcterms:W3CDTF">2024-02-19T12:02:07Z</dcterms:created>
  <dcterms:modified xsi:type="dcterms:W3CDTF">2024-02-19T12:52:59Z</dcterms:modified>
</cp:coreProperties>
</file>