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22.04.2024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305106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22.04.2024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95275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22.04.2024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25469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22.04.2024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727079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BFFD981-E425-454F-8B64-2229BA795CA0}" type="datetimeFigureOut">
              <a:rPr lang="tr-TR" smtClean="0"/>
              <a:t>22.04.2024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3944691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BFFD981-E425-454F-8B64-2229BA795CA0}" type="datetimeFigureOut">
              <a:rPr lang="tr-TR" smtClean="0"/>
              <a:t>22.04.2024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61510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BFFD981-E425-454F-8B64-2229BA795CA0}" type="datetimeFigureOut">
              <a:rPr lang="tr-TR" smtClean="0"/>
              <a:t>22.04.2024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426055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BFFD981-E425-454F-8B64-2229BA795CA0}" type="datetimeFigureOut">
              <a:rPr lang="tr-TR" smtClean="0"/>
              <a:t>22.04.2024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71335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BFFD981-E425-454F-8B64-2229BA795CA0}" type="datetimeFigureOut">
              <a:rPr lang="tr-TR" smtClean="0"/>
              <a:t>22.04.2024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80167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BFFD981-E425-454F-8B64-2229BA795CA0}" type="datetimeFigureOut">
              <a:rPr lang="tr-TR" smtClean="0"/>
              <a:t>22.04.2024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26580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BFFD981-E425-454F-8B64-2229BA795CA0}" type="datetimeFigureOut">
              <a:rPr lang="tr-TR" smtClean="0"/>
              <a:t>22.04.2024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03722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FD981-E425-454F-8B64-2229BA795CA0}" type="datetimeFigureOut">
              <a:rPr lang="tr-TR" smtClean="0"/>
              <a:t>22.04.2024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C3827-E340-46D0-B69F-6B2C4F8D1603}" type="slidenum">
              <a:rPr lang="tr-TR" smtClean="0"/>
              <a:t>‹#›</a:t>
            </a:fld>
            <a:endParaRPr lang="tr-TR"/>
          </a:p>
        </p:txBody>
      </p:sp>
    </p:spTree>
    <p:extLst>
      <p:ext uri="{BB962C8B-B14F-4D97-AF65-F5344CB8AC3E}">
        <p14:creationId xmlns:p14="http://schemas.microsoft.com/office/powerpoint/2010/main" val="2513566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10.Hafta</a:t>
            </a:r>
            <a:endParaRPr lang="tr-TR" dirty="0"/>
          </a:p>
        </p:txBody>
      </p:sp>
      <p:sp>
        <p:nvSpPr>
          <p:cNvPr id="3" name="Alt Başlık 2"/>
          <p:cNvSpPr>
            <a:spLocks noGrp="1"/>
          </p:cNvSpPr>
          <p:nvPr>
            <p:ph type="subTitle" idx="1"/>
          </p:nvPr>
        </p:nvSpPr>
        <p:spPr/>
        <p:txBody>
          <a:bodyPr/>
          <a:lstStyle/>
          <a:p>
            <a:pPr algn="l"/>
            <a:r>
              <a:rPr lang="tr-TR" dirty="0" smtClean="0">
                <a:solidFill>
                  <a:schemeClr val="tx1"/>
                </a:solidFill>
              </a:rPr>
              <a:t>-Rekreasyonda Program Geliştirme</a:t>
            </a:r>
            <a:endParaRPr lang="tr-TR" dirty="0">
              <a:solidFill>
                <a:schemeClr val="tx1"/>
              </a:solidFill>
            </a:endParaRPr>
          </a:p>
        </p:txBody>
      </p:sp>
    </p:spTree>
    <p:extLst>
      <p:ext uri="{BB962C8B-B14F-4D97-AF65-F5344CB8AC3E}">
        <p14:creationId xmlns:p14="http://schemas.microsoft.com/office/powerpoint/2010/main" val="278503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a:bodyPr>
          <a:lstStyle/>
          <a:p>
            <a:r>
              <a:rPr lang="tr-TR" sz="2400" b="1" dirty="0" smtClean="0">
                <a:solidFill>
                  <a:srgbClr val="C00000"/>
                </a:solidFill>
              </a:rPr>
              <a:t>Rekreasyon Programlarında Hizmet Sistemleri</a:t>
            </a:r>
            <a:endParaRPr lang="tr-TR" sz="2400" b="1" dirty="0">
              <a:solidFill>
                <a:srgbClr val="C00000"/>
              </a:solidFill>
            </a:endParaRPr>
          </a:p>
        </p:txBody>
      </p:sp>
      <p:sp>
        <p:nvSpPr>
          <p:cNvPr id="3" name="İçerik Yer Tutucusu 2"/>
          <p:cNvSpPr>
            <a:spLocks noGrp="1"/>
          </p:cNvSpPr>
          <p:nvPr>
            <p:ph idx="1"/>
          </p:nvPr>
        </p:nvSpPr>
        <p:spPr>
          <a:xfrm>
            <a:off x="457200" y="908720"/>
            <a:ext cx="8229600" cy="5217443"/>
          </a:xfrm>
        </p:spPr>
        <p:txBody>
          <a:bodyPr>
            <a:normAutofit fontScale="85000" lnSpcReduction="10000"/>
          </a:bodyPr>
          <a:lstStyle/>
          <a:p>
            <a:pPr marL="0" indent="0">
              <a:buNone/>
            </a:pPr>
            <a:r>
              <a:rPr lang="tr-TR" dirty="0" smtClean="0"/>
              <a:t>	Boş zaman programlamada hizmet sistemleri, boş zaman programlarının insanlarla buluşma şekilleri olarak değerlendirilebilir. Hizmet sistemleri, programcıların hangi amaca önem verdikleri ve hizmetleri hangi kaynaktan ne şekilde insanlara sunmak istediklerine göre üç farklı yaklaşımla ele alınabilir.</a:t>
            </a:r>
          </a:p>
          <a:p>
            <a:pPr marL="0" indent="0">
              <a:buNone/>
            </a:pPr>
            <a:r>
              <a:rPr lang="tr-TR" dirty="0" smtClean="0">
                <a:solidFill>
                  <a:srgbClr val="C00000"/>
                </a:solidFill>
              </a:rPr>
              <a:t>1-Devlet sistemi </a:t>
            </a:r>
            <a:r>
              <a:rPr lang="tr-TR" dirty="0" smtClean="0"/>
              <a:t>: Kaynakların ve boş zaman hizmetlerinin devlete bağlı kurumlarca sağlandığı sistemdir.</a:t>
            </a:r>
          </a:p>
          <a:p>
            <a:pPr marL="0" indent="0">
              <a:buNone/>
            </a:pPr>
            <a:r>
              <a:rPr lang="tr-TR" dirty="0" smtClean="0">
                <a:solidFill>
                  <a:srgbClr val="C00000"/>
                </a:solidFill>
              </a:rPr>
              <a:t>2-Gönüllülük sistemi </a:t>
            </a:r>
            <a:r>
              <a:rPr lang="tr-TR" dirty="0" smtClean="0"/>
              <a:t>: Kâr amacı gütmeyen kuruluşlarca boş zaman hizmetlerinin üretilmesini amaçlar.</a:t>
            </a:r>
          </a:p>
          <a:p>
            <a:pPr marL="0" indent="0">
              <a:buNone/>
            </a:pPr>
            <a:r>
              <a:rPr lang="tr-TR" dirty="0" smtClean="0">
                <a:solidFill>
                  <a:srgbClr val="C00000"/>
                </a:solidFill>
              </a:rPr>
              <a:t>3-Ticari sistem </a:t>
            </a:r>
            <a:r>
              <a:rPr lang="tr-TR" dirty="0" smtClean="0"/>
              <a:t>: Ticari ve kâr amacıyla üretilen rekreasyon programlarının içinde yer aldığı sistemdir.</a:t>
            </a:r>
            <a:endParaRPr lang="tr-TR" dirty="0"/>
          </a:p>
        </p:txBody>
      </p:sp>
    </p:spTree>
    <p:extLst>
      <p:ext uri="{BB962C8B-B14F-4D97-AF65-F5344CB8AC3E}">
        <p14:creationId xmlns:p14="http://schemas.microsoft.com/office/powerpoint/2010/main" val="3243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a:bodyPr>
          <a:lstStyle/>
          <a:p>
            <a:r>
              <a:rPr lang="tr-TR" sz="2400" b="1" dirty="0" smtClean="0">
                <a:solidFill>
                  <a:srgbClr val="C00000"/>
                </a:solidFill>
              </a:rPr>
              <a:t>Başlıca Program Geliştirme Yaklaşımları</a:t>
            </a:r>
            <a:endParaRPr lang="tr-TR" sz="2400" b="1" dirty="0">
              <a:solidFill>
                <a:srgbClr val="C00000"/>
              </a:solidFill>
            </a:endParaRPr>
          </a:p>
        </p:txBody>
      </p:sp>
      <p:sp>
        <p:nvSpPr>
          <p:cNvPr id="3" name="İçerik Yer Tutucusu 2"/>
          <p:cNvSpPr>
            <a:spLocks noGrp="1"/>
          </p:cNvSpPr>
          <p:nvPr>
            <p:ph idx="1"/>
          </p:nvPr>
        </p:nvSpPr>
        <p:spPr>
          <a:xfrm>
            <a:off x="457200" y="908720"/>
            <a:ext cx="8229600" cy="5544616"/>
          </a:xfrm>
        </p:spPr>
        <p:txBody>
          <a:bodyPr>
            <a:normAutofit fontScale="47500" lnSpcReduction="20000"/>
          </a:bodyPr>
          <a:lstStyle/>
          <a:p>
            <a:pPr marL="0" indent="0">
              <a:buNone/>
            </a:pPr>
            <a:r>
              <a:rPr lang="tr-TR" dirty="0" smtClean="0"/>
              <a:t>	</a:t>
            </a:r>
            <a:r>
              <a:rPr lang="tr-TR" sz="3800" dirty="0" smtClean="0"/>
              <a:t>Program geliştirme yaklaşımları, yeni bir rekreasyon programının hangi bakış açısı ve anlayışla hayata geçirileceğini belirlemektedir. Her kişiye ya da kuruluşa uygun ideal tek bir program geliştirme yaklaşımından söz etmek mümkün değildir. Program geliştirme yaklaşımları olduğu gibi benimsenerek kullanılabileceği gibi programcı bu yaklaşımları kullanarak kendi sentezini de yapabilir.</a:t>
            </a:r>
          </a:p>
          <a:p>
            <a:pPr marL="0" indent="0">
              <a:buNone/>
            </a:pPr>
            <a:endParaRPr lang="tr-TR" sz="3800" dirty="0" smtClean="0"/>
          </a:p>
          <a:p>
            <a:pPr marL="0" indent="0">
              <a:buNone/>
            </a:pPr>
            <a:r>
              <a:rPr lang="tr-TR" sz="3800" dirty="0" smtClean="0"/>
              <a:t>Kaynaklara göre öne çıkan çeşitli rekreasyon programı geliştirme yaklaşımları bulunmaktadır.</a:t>
            </a:r>
          </a:p>
          <a:p>
            <a:pPr marL="0" indent="0">
              <a:buNone/>
            </a:pPr>
            <a:r>
              <a:rPr lang="tr-TR" sz="3800" u="sng" dirty="0" smtClean="0">
                <a:solidFill>
                  <a:srgbClr val="C00000"/>
                </a:solidFill>
              </a:rPr>
              <a:t>Geleneksel Yaklaşım</a:t>
            </a:r>
          </a:p>
          <a:p>
            <a:pPr marL="0" indent="0">
              <a:buNone/>
            </a:pPr>
            <a:r>
              <a:rPr lang="tr-TR" sz="3800" dirty="0" smtClean="0"/>
              <a:t>Programcı, geçmişteki bir uygulamayı ya da programın tümünü geliştireceği yeni programda uygular.</a:t>
            </a:r>
          </a:p>
          <a:p>
            <a:pPr marL="0" indent="0">
              <a:buNone/>
            </a:pPr>
            <a:r>
              <a:rPr lang="tr-TR" sz="3800" u="sng" dirty="0" smtClean="0">
                <a:solidFill>
                  <a:srgbClr val="C00000"/>
                </a:solidFill>
              </a:rPr>
              <a:t>Güncel Eğilimler (Trend) Yaklaşımı</a:t>
            </a:r>
          </a:p>
          <a:p>
            <a:pPr marL="0" indent="0">
              <a:buNone/>
            </a:pPr>
            <a:r>
              <a:rPr lang="tr-TR" sz="3800" dirty="0" smtClean="0"/>
              <a:t>Popüler olan güncel eğilimleri takip ederek oluşturulan program tasarımını esas alır. Bu yaklaşım, sürekli değişen insan beklentilerine kolay cevap vermeye yardımcı olur.</a:t>
            </a:r>
          </a:p>
          <a:p>
            <a:pPr marL="0" indent="0">
              <a:buNone/>
            </a:pPr>
            <a:r>
              <a:rPr lang="tr-TR" sz="3800" u="sng" dirty="0" smtClean="0">
                <a:solidFill>
                  <a:srgbClr val="C00000"/>
                </a:solidFill>
              </a:rPr>
              <a:t>Beklenti Yaklaşımı</a:t>
            </a:r>
          </a:p>
          <a:p>
            <a:pPr marL="0" indent="0">
              <a:buNone/>
            </a:pPr>
            <a:r>
              <a:rPr lang="tr-TR" sz="3800" dirty="0" smtClean="0"/>
              <a:t>Bu yaklaşım, anketler ve insanlara soru sorma yoluyla onların beklentilerine ve ihtiyaçlarına hitap eden programlar geliştirmeyi esas alır. Nokta atışı ilgi gören </a:t>
            </a:r>
            <a:r>
              <a:rPr lang="tr-TR" sz="3800" dirty="0" err="1" smtClean="0"/>
              <a:t>rekreatif</a:t>
            </a:r>
            <a:r>
              <a:rPr lang="tr-TR" sz="3800" dirty="0" smtClean="0"/>
              <a:t> uygulamaları hayata geçirmek mümkün olabilir.</a:t>
            </a:r>
          </a:p>
          <a:p>
            <a:pPr marL="0" indent="0">
              <a:buNone/>
            </a:pPr>
            <a:r>
              <a:rPr lang="tr-TR" sz="3800" u="sng" dirty="0" smtClean="0">
                <a:solidFill>
                  <a:srgbClr val="C00000"/>
                </a:solidFill>
              </a:rPr>
              <a:t>Otoriter Yaklaşım</a:t>
            </a:r>
          </a:p>
          <a:p>
            <a:pPr marL="0" indent="0">
              <a:buNone/>
            </a:pPr>
            <a:r>
              <a:rPr lang="tr-TR" sz="3800" dirty="0" smtClean="0"/>
              <a:t>Bu yaklaşımda programcı, işveren ya da yönetici programı talep edecek bireyler adına kendi bilgi ve düşünceleri doğrultusunda programa ilişkin kararlar almaktadır.</a:t>
            </a:r>
            <a:endParaRPr lang="tr-TR" sz="3800" dirty="0"/>
          </a:p>
        </p:txBody>
      </p:sp>
    </p:spTree>
    <p:extLst>
      <p:ext uri="{BB962C8B-B14F-4D97-AF65-F5344CB8AC3E}">
        <p14:creationId xmlns:p14="http://schemas.microsoft.com/office/powerpoint/2010/main" val="3304675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lstStyle/>
          <a:p>
            <a:r>
              <a:rPr lang="tr-TR" sz="2400" b="1" dirty="0">
                <a:solidFill>
                  <a:srgbClr val="C00000"/>
                </a:solidFill>
              </a:rPr>
              <a:t>Başlıca Program Geliştirme Yaklaşımları</a:t>
            </a:r>
            <a:endParaRPr lang="tr-TR" dirty="0"/>
          </a:p>
        </p:txBody>
      </p:sp>
      <p:sp>
        <p:nvSpPr>
          <p:cNvPr id="3" name="İçerik Yer Tutucusu 2"/>
          <p:cNvSpPr>
            <a:spLocks noGrp="1"/>
          </p:cNvSpPr>
          <p:nvPr>
            <p:ph idx="1"/>
          </p:nvPr>
        </p:nvSpPr>
        <p:spPr>
          <a:xfrm>
            <a:off x="457200" y="908720"/>
            <a:ext cx="8229600" cy="5688632"/>
          </a:xfrm>
        </p:spPr>
        <p:txBody>
          <a:bodyPr>
            <a:noAutofit/>
          </a:bodyPr>
          <a:lstStyle/>
          <a:p>
            <a:pPr marL="0" indent="0">
              <a:buNone/>
            </a:pPr>
            <a:r>
              <a:rPr lang="tr-TR" sz="2300" u="sng" dirty="0" err="1" smtClean="0">
                <a:solidFill>
                  <a:srgbClr val="C00000"/>
                </a:solidFill>
              </a:rPr>
              <a:t>Sosyo</a:t>
            </a:r>
            <a:r>
              <a:rPr lang="tr-TR" sz="2300" u="sng" dirty="0" smtClean="0">
                <a:solidFill>
                  <a:srgbClr val="C00000"/>
                </a:solidFill>
              </a:rPr>
              <a:t>-Politik Yaklaşım</a:t>
            </a:r>
          </a:p>
          <a:p>
            <a:pPr marL="0" indent="0">
              <a:buNone/>
            </a:pPr>
            <a:r>
              <a:rPr lang="tr-TR" sz="2300" dirty="0" smtClean="0"/>
              <a:t>Geliştirilen programlarda mevcut politik ve sosyal değişimlere dayalı (ideolojik değişimler, doğal afet, ekonomik kriz, sosyal duyarlılık, sınıfsal farklılık, dezavantajlı grupların artısı, azınlıklara ilişkin haklar vb.) etkilerinin göz önünde bulundurulduğu bir yaklaşımdır.</a:t>
            </a:r>
          </a:p>
          <a:p>
            <a:pPr marL="0" indent="0">
              <a:buNone/>
            </a:pPr>
            <a:r>
              <a:rPr lang="tr-TR" sz="2300" u="sng" dirty="0" smtClean="0">
                <a:solidFill>
                  <a:srgbClr val="C00000"/>
                </a:solidFill>
              </a:rPr>
              <a:t>Kafeterya Yaklaşımı</a:t>
            </a:r>
          </a:p>
          <a:p>
            <a:pPr marL="0" indent="0">
              <a:buNone/>
            </a:pPr>
            <a:r>
              <a:rPr lang="tr-TR" sz="2300" dirty="0" smtClean="0"/>
              <a:t>Kafeterya yaklaşımı açık büfe yaklaşımı olarak da bilinir. Toplumu oluşturan bireylere birçok farklı </a:t>
            </a:r>
            <a:r>
              <a:rPr lang="tr-TR" sz="2300" dirty="0" err="1" smtClean="0"/>
              <a:t>rekreatif</a:t>
            </a:r>
            <a:r>
              <a:rPr lang="tr-TR" sz="2300" dirty="0" smtClean="0"/>
              <a:t> aktiviteyi içeren program yelpazesinden seçim yapma olanağı sunulur. Bu yaklaşım sayesinde farklı ihtiyacı olan gruplara (aile, arkadaş grubu, aynı is yeri çalışanları vb.) farklı seçenekler sunulabilir.</a:t>
            </a:r>
          </a:p>
          <a:p>
            <a:pPr marL="0" indent="0">
              <a:buNone/>
            </a:pPr>
            <a:r>
              <a:rPr lang="tr-TR" sz="2300" u="sng" dirty="0" smtClean="0">
                <a:solidFill>
                  <a:srgbClr val="C00000"/>
                </a:solidFill>
              </a:rPr>
              <a:t>Toplum Liderleri Yaklaşımı</a:t>
            </a:r>
          </a:p>
          <a:p>
            <a:pPr marL="0" indent="0">
              <a:buNone/>
            </a:pPr>
            <a:r>
              <a:rPr lang="tr-TR" sz="2300" dirty="0" smtClean="0"/>
              <a:t>Belirli bir topluluğu temsil etme gücü ya da yetkisi olan toplum liderlerinin, temsil ettikleri grubun ihtiyaç ve beklentilerini belirleme yoluyla program geliştirmeleri esasına dayanmaktadır.</a:t>
            </a:r>
            <a:endParaRPr lang="tr-TR" sz="2300" dirty="0"/>
          </a:p>
        </p:txBody>
      </p:sp>
    </p:spTree>
    <p:extLst>
      <p:ext uri="{BB962C8B-B14F-4D97-AF65-F5344CB8AC3E}">
        <p14:creationId xmlns:p14="http://schemas.microsoft.com/office/powerpoint/2010/main" val="195198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a:bodyPr>
          <a:lstStyle/>
          <a:p>
            <a:r>
              <a:rPr lang="tr-TR" sz="2400" b="1" dirty="0" smtClean="0">
                <a:solidFill>
                  <a:srgbClr val="C00000"/>
                </a:solidFill>
              </a:rPr>
              <a:t>Rekreasyonda Program Geliştirme Bileşenleri</a:t>
            </a:r>
            <a:endParaRPr lang="tr-TR" sz="2400" b="1" dirty="0">
              <a:solidFill>
                <a:srgbClr val="C00000"/>
              </a:solidFill>
            </a:endParaRPr>
          </a:p>
        </p:txBody>
      </p:sp>
      <p:sp>
        <p:nvSpPr>
          <p:cNvPr id="3" name="İçerik Yer Tutucusu 2"/>
          <p:cNvSpPr>
            <a:spLocks noGrp="1"/>
          </p:cNvSpPr>
          <p:nvPr>
            <p:ph idx="1"/>
          </p:nvPr>
        </p:nvSpPr>
        <p:spPr>
          <a:xfrm>
            <a:off x="457200" y="836712"/>
            <a:ext cx="8229600" cy="5289451"/>
          </a:xfrm>
        </p:spPr>
        <p:txBody>
          <a:bodyPr>
            <a:normAutofit fontScale="70000" lnSpcReduction="20000"/>
          </a:bodyPr>
          <a:lstStyle/>
          <a:p>
            <a:pPr marL="0" indent="0">
              <a:buNone/>
            </a:pPr>
            <a:r>
              <a:rPr lang="tr-TR" dirty="0" smtClean="0"/>
              <a:t>	Program geliştirme bileşenleri, programın hayata geçmesi için gerekli kurguyu yapmamızı sağlayacak yapı taşlarıdır. Bileşenler boş zaman katılımcılarının ihtiyaçları ile ilgili olan bileşenlerdir.</a:t>
            </a:r>
          </a:p>
          <a:p>
            <a:pPr marL="0" indent="0">
              <a:buNone/>
            </a:pPr>
            <a:r>
              <a:rPr lang="tr-TR" u="sng" dirty="0" smtClean="0">
                <a:solidFill>
                  <a:srgbClr val="C00000"/>
                </a:solidFill>
              </a:rPr>
              <a:t>Program Hedefleri</a:t>
            </a:r>
          </a:p>
          <a:p>
            <a:pPr marL="0" indent="0">
              <a:buNone/>
            </a:pPr>
            <a:r>
              <a:rPr lang="tr-TR" dirty="0" smtClean="0"/>
              <a:t>	Hedefler, diğer bileşenlere yön verme özelliğine sahiptir. Ancak “hedef” kavramı iki farklı bakış açısıyla değerlendirilmelidir. İlki programın “yönetsel hedefleri” diğeri ise, “programın uygulama </a:t>
            </a:r>
            <a:r>
              <a:rPr lang="tr-TR" dirty="0" err="1" smtClean="0"/>
              <a:t>hedefleri”dir</a:t>
            </a:r>
            <a:r>
              <a:rPr lang="tr-TR" dirty="0" smtClean="0"/>
              <a:t>.</a:t>
            </a:r>
          </a:p>
          <a:p>
            <a:pPr marL="0" indent="0">
              <a:buNone/>
            </a:pPr>
            <a:r>
              <a:rPr lang="tr-TR" u="sng" dirty="0" smtClean="0">
                <a:solidFill>
                  <a:srgbClr val="C00000"/>
                </a:solidFill>
              </a:rPr>
              <a:t>Yönetsel hedefleri : </a:t>
            </a:r>
            <a:r>
              <a:rPr lang="tr-TR" dirty="0" smtClean="0"/>
              <a:t>Programı ortaya koyan kişi, kurum ya da kurulusun bugün ve ileride neden var olması gerektiği ile ilgili olan ifadeleri içerir.</a:t>
            </a:r>
          </a:p>
          <a:p>
            <a:pPr marL="0" indent="0">
              <a:buNone/>
            </a:pPr>
            <a:r>
              <a:rPr lang="tr-TR" u="sng" dirty="0" smtClean="0">
                <a:solidFill>
                  <a:srgbClr val="C00000"/>
                </a:solidFill>
              </a:rPr>
              <a:t>Uygulama hedefleri : </a:t>
            </a:r>
            <a:r>
              <a:rPr lang="tr-TR" dirty="0" smtClean="0"/>
              <a:t>Uygulanacak olan programın neden insanlara sunulduğunu, ne kazandıracağını içerir.</a:t>
            </a:r>
          </a:p>
          <a:p>
            <a:pPr marL="0" indent="0">
              <a:buNone/>
            </a:pPr>
            <a:r>
              <a:rPr lang="tr-TR" u="sng" dirty="0" smtClean="0">
                <a:solidFill>
                  <a:srgbClr val="C00000"/>
                </a:solidFill>
              </a:rPr>
              <a:t>	</a:t>
            </a:r>
            <a:r>
              <a:rPr lang="tr-TR" dirty="0" smtClean="0"/>
              <a:t>Bir programın yönetsel hedefleri; vizyon, misyon, yakın hedefler, orta hedefler, uzak hedefler olarak ele alınabileceği gibi; kaynaklara dönük hedefler, ekonomik hedefler, yürütmeye dönük hedefler, örgütsel büyüme hedefler, olarak da ele alınabilir.</a:t>
            </a:r>
            <a:endParaRPr lang="tr-TR" dirty="0"/>
          </a:p>
        </p:txBody>
      </p:sp>
    </p:spTree>
    <p:extLst>
      <p:ext uri="{BB962C8B-B14F-4D97-AF65-F5344CB8AC3E}">
        <p14:creationId xmlns:p14="http://schemas.microsoft.com/office/powerpoint/2010/main" val="722786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688632"/>
          </a:xfrm>
        </p:spPr>
        <p:txBody>
          <a:bodyPr>
            <a:normAutofit fontScale="85000" lnSpcReduction="20000"/>
          </a:bodyPr>
          <a:lstStyle/>
          <a:p>
            <a:pPr marL="0" indent="0">
              <a:buNone/>
            </a:pPr>
            <a:r>
              <a:rPr lang="tr-TR" b="1" u="sng" dirty="0" smtClean="0">
                <a:solidFill>
                  <a:srgbClr val="C00000"/>
                </a:solidFill>
              </a:rPr>
              <a:t>Program Hedefleri (Programın Uygulama Hedefleri)</a:t>
            </a:r>
          </a:p>
          <a:p>
            <a:pPr marL="0" indent="0">
              <a:buNone/>
            </a:pPr>
            <a:r>
              <a:rPr lang="tr-TR" dirty="0" smtClean="0"/>
              <a:t>	</a:t>
            </a:r>
            <a:r>
              <a:rPr lang="tr-TR" dirty="0" smtClean="0">
                <a:solidFill>
                  <a:srgbClr val="C00000"/>
                </a:solidFill>
              </a:rPr>
              <a:t>Bilişsel, </a:t>
            </a:r>
            <a:r>
              <a:rPr lang="tr-TR" dirty="0" err="1" smtClean="0">
                <a:solidFill>
                  <a:srgbClr val="C00000"/>
                </a:solidFill>
              </a:rPr>
              <a:t>duyuşsal</a:t>
            </a:r>
            <a:r>
              <a:rPr lang="tr-TR" dirty="0" smtClean="0">
                <a:solidFill>
                  <a:srgbClr val="C00000"/>
                </a:solidFill>
              </a:rPr>
              <a:t> ve </a:t>
            </a:r>
            <a:r>
              <a:rPr lang="tr-TR" dirty="0" err="1" smtClean="0">
                <a:solidFill>
                  <a:srgbClr val="C00000"/>
                </a:solidFill>
              </a:rPr>
              <a:t>psiko</a:t>
            </a:r>
            <a:r>
              <a:rPr lang="tr-TR" dirty="0" smtClean="0">
                <a:solidFill>
                  <a:srgbClr val="C00000"/>
                </a:solidFill>
              </a:rPr>
              <a:t>-motor </a:t>
            </a:r>
            <a:r>
              <a:rPr lang="tr-TR" dirty="0" smtClean="0"/>
              <a:t>(</a:t>
            </a:r>
            <a:r>
              <a:rPr lang="tr-TR" dirty="0" err="1" smtClean="0"/>
              <a:t>devinişsel</a:t>
            </a:r>
            <a:r>
              <a:rPr lang="tr-TR" dirty="0" smtClean="0"/>
              <a:t>) alan olarak sınıflandırılmaktadır. Bu yüzden insan davranışlarında boş zaman katılımıyla olabilecek mutluluk, öğrenme, sağlıklı olma durumları bu insan davranışları kapsamda gerçekleşir.</a:t>
            </a:r>
          </a:p>
          <a:p>
            <a:pPr marL="0" indent="0">
              <a:buNone/>
            </a:pPr>
            <a:r>
              <a:rPr lang="tr-TR" dirty="0" smtClean="0">
                <a:solidFill>
                  <a:srgbClr val="C00000"/>
                </a:solidFill>
              </a:rPr>
              <a:t>Bilişsel alan hedefleri</a:t>
            </a:r>
            <a:r>
              <a:rPr lang="tr-TR" dirty="0" smtClean="0"/>
              <a:t>, boş zaman aktiviteleri aracılığıyla insanlara kazandırılmak istenen zihinsel kazanımları içerir.</a:t>
            </a:r>
          </a:p>
          <a:p>
            <a:pPr marL="0" indent="0">
              <a:buNone/>
            </a:pPr>
            <a:r>
              <a:rPr lang="tr-TR" dirty="0" err="1" smtClean="0">
                <a:solidFill>
                  <a:srgbClr val="C00000"/>
                </a:solidFill>
              </a:rPr>
              <a:t>Duyuşsal</a:t>
            </a:r>
            <a:r>
              <a:rPr lang="tr-TR" dirty="0" smtClean="0">
                <a:solidFill>
                  <a:srgbClr val="C00000"/>
                </a:solidFill>
              </a:rPr>
              <a:t> alan hedefleri</a:t>
            </a:r>
            <a:r>
              <a:rPr lang="tr-TR" dirty="0" smtClean="0"/>
              <a:t>, bos zaman aktiviteleri aracılığıyla insanlara yasatmak ya da hissettirmek istenilen duygulara odaklanır.</a:t>
            </a:r>
          </a:p>
          <a:p>
            <a:pPr marL="0" indent="0">
              <a:buNone/>
            </a:pPr>
            <a:r>
              <a:rPr lang="tr-TR" dirty="0" err="1" smtClean="0">
                <a:solidFill>
                  <a:srgbClr val="C00000"/>
                </a:solidFill>
              </a:rPr>
              <a:t>Devinişsel</a:t>
            </a:r>
            <a:r>
              <a:rPr lang="tr-TR" dirty="0" smtClean="0">
                <a:solidFill>
                  <a:srgbClr val="C00000"/>
                </a:solidFill>
              </a:rPr>
              <a:t> alan</a:t>
            </a:r>
            <a:r>
              <a:rPr lang="tr-TR" dirty="0" smtClean="0"/>
              <a:t>, </a:t>
            </a:r>
            <a:r>
              <a:rPr lang="tr-TR" dirty="0" err="1" smtClean="0"/>
              <a:t>psiko</a:t>
            </a:r>
            <a:r>
              <a:rPr lang="tr-TR" dirty="0" smtClean="0"/>
              <a:t>-motor alan olarak da bilinir. İnsanların kas ve iskelet sistemi aracılığıyla ortaya koydukları harekete dayalı bos zaman deneyimlerini kapsar.</a:t>
            </a:r>
            <a:endParaRPr lang="tr-TR" dirty="0"/>
          </a:p>
        </p:txBody>
      </p:sp>
    </p:spTree>
    <p:extLst>
      <p:ext uri="{BB962C8B-B14F-4D97-AF65-F5344CB8AC3E}">
        <p14:creationId xmlns:p14="http://schemas.microsoft.com/office/powerpoint/2010/main" val="8104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a:bodyPr>
          <a:lstStyle/>
          <a:p>
            <a:r>
              <a:rPr lang="tr-TR" sz="2400" b="1" dirty="0" smtClean="0">
                <a:solidFill>
                  <a:srgbClr val="C00000"/>
                </a:solidFill>
              </a:rPr>
              <a:t>Program Alanları</a:t>
            </a:r>
            <a:endParaRPr lang="tr-TR" sz="2400" b="1" dirty="0">
              <a:solidFill>
                <a:srgbClr val="C00000"/>
              </a:solidFill>
            </a:endParaRPr>
          </a:p>
        </p:txBody>
      </p:sp>
      <p:sp>
        <p:nvSpPr>
          <p:cNvPr id="3" name="İçerik Yer Tutucusu 2"/>
          <p:cNvSpPr>
            <a:spLocks noGrp="1"/>
          </p:cNvSpPr>
          <p:nvPr>
            <p:ph idx="1"/>
          </p:nvPr>
        </p:nvSpPr>
        <p:spPr>
          <a:xfrm>
            <a:off x="457200" y="764704"/>
            <a:ext cx="8229600" cy="5361459"/>
          </a:xfrm>
        </p:spPr>
        <p:txBody>
          <a:bodyPr>
            <a:normAutofit fontScale="77500" lnSpcReduction="20000"/>
          </a:bodyPr>
          <a:lstStyle/>
          <a:p>
            <a:pPr marL="0" indent="0">
              <a:buNone/>
            </a:pPr>
            <a:r>
              <a:rPr lang="tr-TR" dirty="0" smtClean="0"/>
              <a:t>	Program alanları aslında bir rekreasyon programının içeriğini temsil etmektedir. Program hedeflerini gerçekleştirmek için bireylere hangi türde </a:t>
            </a:r>
            <a:r>
              <a:rPr lang="tr-TR" dirty="0" err="1" smtClean="0"/>
              <a:t>rekreasyonel</a:t>
            </a:r>
            <a:r>
              <a:rPr lang="tr-TR" dirty="0" smtClean="0"/>
              <a:t> aktivite sunulması gerektiği kararının verildiği asamadır.</a:t>
            </a:r>
          </a:p>
          <a:p>
            <a:pPr marL="0" indent="0">
              <a:buNone/>
            </a:pPr>
            <a:r>
              <a:rPr lang="tr-TR" dirty="0" smtClean="0"/>
              <a:t>*Spor, Oyun ve Zindelik (</a:t>
            </a:r>
            <a:r>
              <a:rPr lang="tr-TR" dirty="0" err="1" smtClean="0"/>
              <a:t>Fitness</a:t>
            </a:r>
            <a:r>
              <a:rPr lang="tr-TR" dirty="0" smtClean="0"/>
              <a:t>)</a:t>
            </a:r>
          </a:p>
          <a:p>
            <a:pPr marL="0" indent="0">
              <a:buNone/>
            </a:pPr>
            <a:r>
              <a:rPr lang="tr-TR" dirty="0" smtClean="0"/>
              <a:t>*Açık Alan ve Doğa Rekreasyonu</a:t>
            </a:r>
          </a:p>
          <a:p>
            <a:pPr marL="0" indent="0">
              <a:buNone/>
            </a:pPr>
            <a:r>
              <a:rPr lang="tr-TR" dirty="0" smtClean="0"/>
              <a:t>*Su Aktiviteleri (</a:t>
            </a:r>
            <a:r>
              <a:rPr lang="tr-TR" dirty="0" err="1" smtClean="0"/>
              <a:t>Aquatic</a:t>
            </a:r>
            <a:r>
              <a:rPr lang="tr-TR" dirty="0" smtClean="0"/>
              <a:t>)</a:t>
            </a:r>
          </a:p>
          <a:p>
            <a:pPr marL="0" indent="0">
              <a:buNone/>
            </a:pPr>
            <a:r>
              <a:rPr lang="tr-TR" dirty="0" smtClean="0"/>
              <a:t>*Seyahat ve Turizm</a:t>
            </a:r>
          </a:p>
          <a:p>
            <a:pPr marL="0" indent="0">
              <a:buNone/>
            </a:pPr>
            <a:r>
              <a:rPr lang="tr-TR" dirty="0" smtClean="0"/>
              <a:t>*Sahne Sanatları</a:t>
            </a:r>
          </a:p>
          <a:p>
            <a:pPr marL="0" indent="0">
              <a:buNone/>
            </a:pPr>
            <a:r>
              <a:rPr lang="tr-TR" dirty="0" smtClean="0"/>
              <a:t>*Görsel Sanatlar</a:t>
            </a:r>
          </a:p>
          <a:p>
            <a:pPr marL="0" indent="0">
              <a:buNone/>
            </a:pPr>
            <a:r>
              <a:rPr lang="tr-TR" dirty="0" smtClean="0"/>
              <a:t>*Edebi Uğraşlar</a:t>
            </a:r>
          </a:p>
          <a:p>
            <a:pPr marL="0" indent="0">
              <a:buNone/>
            </a:pPr>
            <a:r>
              <a:rPr lang="tr-TR" dirty="0" smtClean="0"/>
              <a:t>*Hobiler</a:t>
            </a:r>
          </a:p>
          <a:p>
            <a:pPr marL="0" indent="0">
              <a:buNone/>
            </a:pPr>
            <a:r>
              <a:rPr lang="tr-TR" dirty="0" smtClean="0"/>
              <a:t>*Gönüllülük Hizmetleri</a:t>
            </a:r>
            <a:endParaRPr lang="tr-TR" dirty="0"/>
          </a:p>
        </p:txBody>
      </p:sp>
    </p:spTree>
    <p:extLst>
      <p:ext uri="{BB962C8B-B14F-4D97-AF65-F5344CB8AC3E}">
        <p14:creationId xmlns:p14="http://schemas.microsoft.com/office/powerpoint/2010/main" val="851279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a:bodyPr>
          <a:lstStyle/>
          <a:p>
            <a:r>
              <a:rPr lang="tr-TR" sz="2400" b="1" dirty="0" smtClean="0">
                <a:solidFill>
                  <a:srgbClr val="C00000"/>
                </a:solidFill>
              </a:rPr>
              <a:t>Program Formatları</a:t>
            </a:r>
            <a:endParaRPr lang="tr-TR" sz="2400" b="1" dirty="0">
              <a:solidFill>
                <a:srgbClr val="C00000"/>
              </a:solidFill>
            </a:endParaRPr>
          </a:p>
        </p:txBody>
      </p:sp>
      <p:sp>
        <p:nvSpPr>
          <p:cNvPr id="3" name="İçerik Yer Tutucusu 2"/>
          <p:cNvSpPr>
            <a:spLocks noGrp="1"/>
          </p:cNvSpPr>
          <p:nvPr>
            <p:ph idx="1"/>
          </p:nvPr>
        </p:nvSpPr>
        <p:spPr>
          <a:xfrm>
            <a:off x="457200" y="692696"/>
            <a:ext cx="8229600" cy="5904656"/>
          </a:xfrm>
        </p:spPr>
        <p:txBody>
          <a:bodyPr>
            <a:noAutofit/>
          </a:bodyPr>
          <a:lstStyle/>
          <a:p>
            <a:pPr marL="0" indent="0">
              <a:buNone/>
            </a:pPr>
            <a:r>
              <a:rPr lang="tr-TR" sz="1550" dirty="0" smtClean="0"/>
              <a:t>Program formatı program hedefleri doğrultusunda oluşturulan program alanlarını insanlarla buluşturma şekli olarak anlatılabilir. Farklı başlık ve sınıflarda program formatları yer almaktadır.</a:t>
            </a:r>
          </a:p>
          <a:p>
            <a:pPr marL="0" indent="0">
              <a:buNone/>
            </a:pPr>
            <a:r>
              <a:rPr lang="tr-TR" sz="1550" u="sng" dirty="0" smtClean="0">
                <a:solidFill>
                  <a:srgbClr val="C00000"/>
                </a:solidFill>
              </a:rPr>
              <a:t>Rekabete Dayalı (Yarışma): </a:t>
            </a:r>
            <a:r>
              <a:rPr lang="tr-TR" sz="1550" dirty="0" smtClean="0"/>
              <a:t>Bireyler ya etkinliğin kriterlerine ya da daha önceki denemelerine göre rekabet ortamı yasayabilir. Birey yüz yüze veya takımın bir parçası olarak bir başkasıyla rekabet ortamına girebilir. Kişinin doğaya ve çevresel koşullara ve rakiplere karsı mücadele etmesi Rekabete dayalı program formatı, karşılaşma, lig usulü, turnuva, ya da karma düzenlerinde uygulanabilir.</a:t>
            </a:r>
          </a:p>
          <a:p>
            <a:pPr marL="0" indent="0">
              <a:buNone/>
            </a:pPr>
            <a:r>
              <a:rPr lang="tr-TR" sz="1550" u="sng" dirty="0" smtClean="0">
                <a:solidFill>
                  <a:srgbClr val="C00000"/>
                </a:solidFill>
              </a:rPr>
              <a:t>Serbest (Gelişi Güzel) Katılım </a:t>
            </a:r>
            <a:r>
              <a:rPr lang="tr-TR" sz="1550" dirty="0" smtClean="0"/>
              <a:t>: Boş zaman katılımının çoğunlukla gelişi güzel meydana gelmesi üzerine odaklanan aktivitelerdir.</a:t>
            </a:r>
          </a:p>
          <a:p>
            <a:pPr marL="0" indent="0">
              <a:buNone/>
            </a:pPr>
            <a:r>
              <a:rPr lang="tr-TR" sz="1550" u="sng" dirty="0" smtClean="0">
                <a:solidFill>
                  <a:srgbClr val="C00000"/>
                </a:solidFill>
              </a:rPr>
              <a:t>Ders (Eğitim) : </a:t>
            </a:r>
            <a:r>
              <a:rPr lang="tr-TR" sz="1550" dirty="0" smtClean="0"/>
              <a:t>Boş zamanların yüksek düzeyde öğrenme ve öğretme ortamı olarak yapılandırıldığı aktivitelerdir. Bu format altında tasarlanan aktiviteler ne öğretileceğinin ve öğrenileceğinin özel olarak belirlendiği aktivitelerdir. İki grupta sınıflandırılırlar. Birinci grup boş zaman becerilerini geliştirmeye, ikincisi yaşamın diğer alanlarını desteklemeye yönelik bos zaman aktiviteleridir.</a:t>
            </a:r>
          </a:p>
          <a:p>
            <a:pPr marL="0" indent="0">
              <a:buNone/>
            </a:pPr>
            <a:r>
              <a:rPr lang="tr-TR" sz="1550" u="sng" dirty="0" smtClean="0">
                <a:solidFill>
                  <a:srgbClr val="C00000"/>
                </a:solidFill>
              </a:rPr>
              <a:t>Özel Etkinlik </a:t>
            </a:r>
            <a:r>
              <a:rPr lang="tr-TR" sz="1550" dirty="0" smtClean="0"/>
              <a:t>: Özel etkinliklerin genellikle bir teması olur. Bu temaya uygun içerik hazırlanması nedeniyle daha dikkatli ve uzun bir planlama dönemi gerektirir. Genellikle de bütçe, ekipman ve insan kaynağı gerektirir.</a:t>
            </a:r>
          </a:p>
          <a:p>
            <a:pPr marL="0" indent="0">
              <a:buNone/>
            </a:pPr>
            <a:r>
              <a:rPr lang="tr-TR" sz="1550" u="sng" dirty="0" smtClean="0">
                <a:solidFill>
                  <a:srgbClr val="C00000"/>
                </a:solidFill>
              </a:rPr>
              <a:t>Kulüp ve İlgi Grubu </a:t>
            </a:r>
            <a:r>
              <a:rPr lang="tr-TR" sz="1550" dirty="0" smtClean="0"/>
              <a:t>: Ortak bir ilgi ya da amaç için bir araya gelmiş olan kişileri katıldıkları bir program formatıdır. İlgi grupları Aynı ilgi ve hobilere sahip olan kişilerin, belirli bir resmiyet kazandırmaksızın gruplara isim vererek ve lider belirleyerek bir araya gelmesidir. Kulüplerden ayıran en büyük özellik, ilgi gruplarının daha </a:t>
            </a:r>
            <a:r>
              <a:rPr lang="tr-TR" sz="1550" dirty="0" err="1" smtClean="0"/>
              <a:t>informal</a:t>
            </a:r>
            <a:r>
              <a:rPr lang="tr-TR" sz="1550" dirty="0" smtClean="0"/>
              <a:t> bir yapıya sahip olmalarıdır.</a:t>
            </a:r>
          </a:p>
          <a:p>
            <a:pPr marL="0" indent="0">
              <a:buNone/>
            </a:pPr>
            <a:r>
              <a:rPr lang="tr-TR" sz="1550" u="sng" dirty="0" smtClean="0">
                <a:solidFill>
                  <a:srgbClr val="C00000"/>
                </a:solidFill>
              </a:rPr>
              <a:t>Sosyal Yardım ve Destek </a:t>
            </a:r>
            <a:r>
              <a:rPr lang="tr-TR" sz="1550" dirty="0" smtClean="0"/>
              <a:t>: Yeterli imkânlara sahip olmayan, sosyal, ekonomik, coğrafi ya da fiziksel birtakım kısıtlardan dolayı bos zaman katılım fırsatı yakalayamayan kişiler için gerçekleştirilen programlardır. Bu program formatı altında hayır kurumlarını, sivil toplum kuruluşlarını, kamu kurumlarını, eğitim kurumlarını görmek mümkündür.</a:t>
            </a:r>
            <a:endParaRPr lang="tr-TR" sz="1550" dirty="0"/>
          </a:p>
        </p:txBody>
      </p:sp>
    </p:spTree>
    <p:extLst>
      <p:ext uri="{BB962C8B-B14F-4D97-AF65-F5344CB8AC3E}">
        <p14:creationId xmlns:p14="http://schemas.microsoft.com/office/powerpoint/2010/main" val="1586176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a:bodyPr>
          <a:lstStyle/>
          <a:p>
            <a:r>
              <a:rPr lang="tr-TR" sz="2400" b="1" dirty="0" smtClean="0">
                <a:solidFill>
                  <a:srgbClr val="C00000"/>
                </a:solidFill>
              </a:rPr>
              <a:t>Program Değerlendirme</a:t>
            </a:r>
            <a:endParaRPr lang="tr-TR" sz="2400" b="1" dirty="0">
              <a:solidFill>
                <a:srgbClr val="C00000"/>
              </a:solidFill>
            </a:endParaRPr>
          </a:p>
        </p:txBody>
      </p:sp>
      <p:sp>
        <p:nvSpPr>
          <p:cNvPr id="3" name="İçerik Yer Tutucusu 2"/>
          <p:cNvSpPr>
            <a:spLocks noGrp="1"/>
          </p:cNvSpPr>
          <p:nvPr>
            <p:ph idx="1"/>
          </p:nvPr>
        </p:nvSpPr>
        <p:spPr>
          <a:xfrm>
            <a:off x="457200" y="692696"/>
            <a:ext cx="8229600" cy="5832648"/>
          </a:xfrm>
        </p:spPr>
        <p:txBody>
          <a:bodyPr>
            <a:normAutofit fontScale="47500" lnSpcReduction="20000"/>
          </a:bodyPr>
          <a:lstStyle/>
          <a:p>
            <a:pPr marL="0" indent="0">
              <a:buNone/>
            </a:pPr>
            <a:r>
              <a:rPr lang="tr-TR" dirty="0" smtClean="0"/>
              <a:t>	</a:t>
            </a:r>
            <a:r>
              <a:rPr lang="tr-TR" sz="3400" dirty="0" smtClean="0"/>
              <a:t>Değerlendirme, programın hedeflerine ulaşıp ulaşmadığının ya da katılımcıların karşılanması </a:t>
            </a:r>
            <a:r>
              <a:rPr lang="tr-TR" sz="3400" dirty="0" err="1" smtClean="0"/>
              <a:t>vadedilen</a:t>
            </a:r>
            <a:r>
              <a:rPr lang="tr-TR" sz="3400" dirty="0" smtClean="0"/>
              <a:t> gereksinimlerinin ne derece karşılandığının göstergesidir. Değerlendirme, programın her aşamasında farklı uygulamalarıyla karşımıza çıkmaktadır. Program hedefi yazarken program felsefesine uygunluğunun sorgulanması, program alanı belirlerken hedefleri gerçekleştirebilme uygunluğu, program formatı belirlerken program alanına uygunluğun gözden geçirilmesi, süreç içinde küçük uygulamalarla da olsa değerlendirme yapıldığının bir göstergesidir. Boş zaman programlarının değerlendirilmesinde nicel ve nitel araştırma tekniklerinden yararlanılır. Bu teknikler ayrı ayrı kullanılabileceği gibi beraber kullanılarak da bir değerlendirme yapılabilir.</a:t>
            </a:r>
          </a:p>
          <a:p>
            <a:pPr marL="0" indent="0">
              <a:buNone/>
            </a:pPr>
            <a:endParaRPr lang="tr-TR" sz="3400" dirty="0" smtClean="0"/>
          </a:p>
          <a:p>
            <a:pPr marL="0" indent="0">
              <a:buNone/>
            </a:pPr>
            <a:r>
              <a:rPr lang="tr-TR" sz="3400" dirty="0" smtClean="0">
                <a:solidFill>
                  <a:srgbClr val="C00000"/>
                </a:solidFill>
              </a:rPr>
              <a:t>Program değerlendirme dört yaklaşım altında ele alınabilir;</a:t>
            </a:r>
          </a:p>
          <a:p>
            <a:pPr marL="0" indent="0">
              <a:buNone/>
            </a:pPr>
            <a:r>
              <a:rPr lang="tr-TR" sz="3400" u="sng" dirty="0" smtClean="0">
                <a:solidFill>
                  <a:srgbClr val="C00000"/>
                </a:solidFill>
              </a:rPr>
              <a:t>Hedef odaklı yaklaşım </a:t>
            </a:r>
            <a:r>
              <a:rPr lang="tr-TR" sz="3400" dirty="0" smtClean="0"/>
              <a:t>: Programın hedefleriyle programın sonuçlarının örtüşüp örtüşmediğini irdeler.</a:t>
            </a:r>
          </a:p>
          <a:p>
            <a:pPr marL="0" indent="0">
              <a:buNone/>
            </a:pPr>
            <a:r>
              <a:rPr lang="tr-TR" sz="3400" u="sng" dirty="0" smtClean="0">
                <a:solidFill>
                  <a:srgbClr val="C00000"/>
                </a:solidFill>
              </a:rPr>
              <a:t>Hedefsiz yaklaşım </a:t>
            </a:r>
            <a:r>
              <a:rPr lang="tr-TR" sz="3400" dirty="0" smtClean="0"/>
              <a:t>: Değerlendirme yapılırken programın hedefleri göz önünde bulundurulmaksızın, doğrudan program çıktılarına bakılarak değerlendirme yapılmasını esas alır.</a:t>
            </a:r>
          </a:p>
          <a:p>
            <a:pPr marL="0" indent="0">
              <a:buNone/>
            </a:pPr>
            <a:r>
              <a:rPr lang="tr-TR" sz="3400" u="sng" dirty="0" smtClean="0">
                <a:solidFill>
                  <a:srgbClr val="C00000"/>
                </a:solidFill>
              </a:rPr>
              <a:t>Uzman görüsü yaklaşımı </a:t>
            </a:r>
            <a:r>
              <a:rPr lang="tr-TR" sz="3400" dirty="0" smtClean="0"/>
              <a:t>: Alanda uzman kişilerin, bir rekreasyon programının katılımcılarla buluşmadan önce, incelenerek uygulanmasına onay vermesi durumudur.</a:t>
            </a:r>
          </a:p>
          <a:p>
            <a:pPr marL="0" indent="0">
              <a:buNone/>
            </a:pPr>
            <a:r>
              <a:rPr lang="tr-TR" sz="3400" u="sng" dirty="0" smtClean="0">
                <a:solidFill>
                  <a:srgbClr val="C00000"/>
                </a:solidFill>
              </a:rPr>
              <a:t>Tatmine dayalı yaklaşım </a:t>
            </a:r>
            <a:r>
              <a:rPr lang="tr-TR" sz="3400" dirty="0" smtClean="0"/>
              <a:t>: Sonuç odaklı değerlendirmenin doğrudan katılımcılar tarafından yapılması ve uygulanması seklinde gerçekleşir.</a:t>
            </a:r>
          </a:p>
          <a:p>
            <a:pPr marL="0" indent="0">
              <a:buNone/>
            </a:pPr>
            <a:endParaRPr lang="tr-TR" sz="3400" dirty="0"/>
          </a:p>
          <a:p>
            <a:pPr marL="0" indent="0">
              <a:buNone/>
            </a:pPr>
            <a:r>
              <a:rPr lang="tr-TR" sz="3400" dirty="0" err="1" smtClean="0"/>
              <a:t>Kaynak:https</a:t>
            </a:r>
            <a:r>
              <a:rPr lang="tr-TR" sz="3400" dirty="0" smtClean="0"/>
              <a:t>://aof.sorular.net/</a:t>
            </a:r>
            <a:r>
              <a:rPr lang="tr-TR" sz="3400" dirty="0" err="1" smtClean="0"/>
              <a:t>ozet</a:t>
            </a:r>
            <a:r>
              <a:rPr lang="tr-TR" sz="3400" dirty="0" smtClean="0"/>
              <a:t>/rekreasyon-yonetimi-cbs-unite-7-rekreasyonda-program-gelistirme</a:t>
            </a:r>
          </a:p>
          <a:p>
            <a:pPr marL="0" indent="0">
              <a:buNone/>
            </a:pPr>
            <a:r>
              <a:rPr lang="tr-TR" sz="3400" dirty="0" smtClean="0"/>
              <a:t>Felsefe Terimleri Sözlüğü-</a:t>
            </a:r>
            <a:r>
              <a:rPr lang="tr-TR" sz="3400" dirty="0" err="1" smtClean="0"/>
              <a:t>Prof.Dr.Bedia</a:t>
            </a:r>
            <a:r>
              <a:rPr lang="tr-TR" sz="3400" dirty="0" smtClean="0"/>
              <a:t> AKARSU</a:t>
            </a:r>
          </a:p>
          <a:p>
            <a:pPr marL="0" indent="0">
              <a:buNone/>
            </a:pPr>
            <a:endParaRPr lang="tr-TR" dirty="0"/>
          </a:p>
        </p:txBody>
      </p:sp>
    </p:spTree>
    <p:extLst>
      <p:ext uri="{BB962C8B-B14F-4D97-AF65-F5344CB8AC3E}">
        <p14:creationId xmlns:p14="http://schemas.microsoft.com/office/powerpoint/2010/main" val="1391131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a:bodyPr>
          <a:lstStyle/>
          <a:p>
            <a:r>
              <a:rPr lang="tr-TR" sz="2400" b="1" dirty="0" smtClean="0">
                <a:solidFill>
                  <a:srgbClr val="C00000"/>
                </a:solidFill>
              </a:rPr>
              <a:t>Rekreasyonda Program Geliştirme</a:t>
            </a:r>
            <a:endParaRPr lang="tr-TR" sz="2400" b="1" dirty="0">
              <a:solidFill>
                <a:srgbClr val="C00000"/>
              </a:solidFill>
            </a:endParaRPr>
          </a:p>
        </p:txBody>
      </p:sp>
      <p:sp>
        <p:nvSpPr>
          <p:cNvPr id="3" name="İçerik Yer Tutucusu 2"/>
          <p:cNvSpPr>
            <a:spLocks noGrp="1"/>
          </p:cNvSpPr>
          <p:nvPr>
            <p:ph idx="1"/>
          </p:nvPr>
        </p:nvSpPr>
        <p:spPr>
          <a:xfrm>
            <a:off x="457200" y="1052736"/>
            <a:ext cx="8435280" cy="5616624"/>
          </a:xfrm>
        </p:spPr>
        <p:txBody>
          <a:bodyPr>
            <a:normAutofit fontScale="55000" lnSpcReduction="20000"/>
          </a:bodyPr>
          <a:lstStyle/>
          <a:p>
            <a:pPr marL="0" indent="0">
              <a:buNone/>
            </a:pPr>
            <a:r>
              <a:rPr lang="tr-TR" dirty="0" smtClean="0"/>
              <a:t>	İyi düzenlenmiş ve katılımcıların ihtiyaçlarıyla boş zaman aktivitesinin çıktılarını buluşturmak için iyi planlanmış rekreasyon programlarının önemi giderek artmaktadır. Boş zaman aktivitelerinin belirli bir amaç, plan ve düzen hâlinde uygulanmasını esas alan kavramın, alan yazının da “boş zaman programı geliştirme” ya da “rekreasyonda program geliştirme” şeklinde karşımıza çıktığı görülmektedir.</a:t>
            </a:r>
          </a:p>
          <a:p>
            <a:pPr marL="0" indent="0">
              <a:buNone/>
            </a:pPr>
            <a:endParaRPr lang="tr-TR" b="1" dirty="0" smtClean="0">
              <a:solidFill>
                <a:srgbClr val="C00000"/>
              </a:solidFill>
            </a:endParaRPr>
          </a:p>
          <a:p>
            <a:pPr marL="0" indent="0">
              <a:buNone/>
            </a:pPr>
            <a:r>
              <a:rPr lang="tr-TR" b="1" dirty="0" smtClean="0">
                <a:solidFill>
                  <a:srgbClr val="C00000"/>
                </a:solidFill>
              </a:rPr>
              <a:t>Rekreasyonda Program Geliştirme Kavramı</a:t>
            </a:r>
          </a:p>
          <a:p>
            <a:pPr marL="0" indent="0">
              <a:buNone/>
            </a:pPr>
            <a:r>
              <a:rPr lang="tr-TR" dirty="0" smtClean="0"/>
              <a:t>	Program geliştirme; rekreasyon hizmet sağlayıcıları tarafından yürütülen aktiviteleri, etkinlikleri ya da hizmetleri içeren farklı uygulamaların bir çeşitlemesini yapmak için kullanılan esnek bir kavramdır.</a:t>
            </a:r>
          </a:p>
          <a:p>
            <a:pPr marL="0" indent="0">
              <a:buNone/>
            </a:pPr>
            <a:endParaRPr lang="tr-TR" dirty="0" smtClean="0"/>
          </a:p>
          <a:p>
            <a:pPr marL="0" indent="0">
              <a:buNone/>
            </a:pPr>
            <a:r>
              <a:rPr lang="tr-TR" b="1" dirty="0" smtClean="0">
                <a:solidFill>
                  <a:srgbClr val="C00000"/>
                </a:solidFill>
              </a:rPr>
              <a:t>Rekreasyonda program;</a:t>
            </a:r>
          </a:p>
          <a:p>
            <a:pPr marL="0" indent="0">
              <a:buNone/>
            </a:pPr>
            <a:r>
              <a:rPr lang="tr-TR" dirty="0" smtClean="0"/>
              <a:t>*Rekreasyon programlarının tasarlanması, uygulanması, değerlendirilmesi ve değerlendirme sonucu elde edilen veriler doğrultusunda yeniden düzenlenmesi süreci,</a:t>
            </a:r>
          </a:p>
          <a:p>
            <a:pPr marL="0" indent="0">
              <a:buNone/>
            </a:pPr>
            <a:r>
              <a:rPr lang="tr-TR" dirty="0" smtClean="0"/>
              <a:t>*Belirli amaçlara dönük planlanmış, birey ve grupların beklentileri ve ihtiyaçlarıyla buluşmalarını sağlayan düzenli aktiviteler, olarak tanımlanabilir.</a:t>
            </a:r>
          </a:p>
          <a:p>
            <a:pPr marL="0" indent="0">
              <a:buNone/>
            </a:pPr>
            <a:r>
              <a:rPr lang="tr-TR" dirty="0" smtClean="0"/>
              <a:t>	Yalnızca bir </a:t>
            </a:r>
            <a:r>
              <a:rPr lang="tr-TR" dirty="0" err="1" smtClean="0"/>
              <a:t>rekreasyonel</a:t>
            </a:r>
            <a:r>
              <a:rPr lang="tr-TR" dirty="0" smtClean="0"/>
              <a:t> aktiviteden, rekreasyon programını ayıran en temel özellik, gelişigüzel olmayan, belirli beklenti ve ihtiyaçları karşılamaya yönelik amaçları gerçekleştirmeyi esas alan bir içeriğin bilinçli olarak uygulanmasıdır.</a:t>
            </a:r>
            <a:endParaRPr lang="tr-TR" dirty="0"/>
          </a:p>
        </p:txBody>
      </p:sp>
    </p:spTree>
    <p:extLst>
      <p:ext uri="{BB962C8B-B14F-4D97-AF65-F5344CB8AC3E}">
        <p14:creationId xmlns:p14="http://schemas.microsoft.com/office/powerpoint/2010/main" val="125508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a:bodyPr>
          <a:lstStyle/>
          <a:p>
            <a:r>
              <a:rPr lang="tr-TR" sz="2400" b="1" dirty="0" smtClean="0">
                <a:solidFill>
                  <a:srgbClr val="C00000"/>
                </a:solidFill>
              </a:rPr>
              <a:t>Rekreasyonda Program Geliştirmeye Tarihsel Bakış</a:t>
            </a:r>
            <a:endParaRPr lang="tr-TR" sz="2400" b="1" dirty="0">
              <a:solidFill>
                <a:srgbClr val="C00000"/>
              </a:solidFill>
            </a:endParaRPr>
          </a:p>
        </p:txBody>
      </p:sp>
      <p:sp>
        <p:nvSpPr>
          <p:cNvPr id="3" name="İçerik Yer Tutucusu 2"/>
          <p:cNvSpPr>
            <a:spLocks noGrp="1"/>
          </p:cNvSpPr>
          <p:nvPr>
            <p:ph idx="1"/>
          </p:nvPr>
        </p:nvSpPr>
        <p:spPr>
          <a:xfrm>
            <a:off x="457200" y="1124744"/>
            <a:ext cx="8229600" cy="5001419"/>
          </a:xfrm>
        </p:spPr>
        <p:txBody>
          <a:bodyPr>
            <a:normAutofit fontScale="70000" lnSpcReduction="20000"/>
          </a:bodyPr>
          <a:lstStyle/>
          <a:p>
            <a:pPr marL="0" indent="0">
              <a:buNone/>
            </a:pPr>
            <a:r>
              <a:rPr lang="tr-TR" dirty="0" smtClean="0"/>
              <a:t>	Rekreasyonda program geliştirmenin tarihsel süreci, Orta Çağ’da festival, dini etkinlikler, kutlamalar ve benzeri etkinlikleri düzenlemeleri için bazı kişilerin özel olarak görevlendirilmesiyle başlar. Ancak bu kavramı klasik, </a:t>
            </a:r>
            <a:r>
              <a:rPr lang="tr-TR" dirty="0" err="1" smtClean="0"/>
              <a:t>neo</a:t>
            </a:r>
            <a:r>
              <a:rPr lang="tr-TR" dirty="0" smtClean="0"/>
              <a:t>-klasik ve modern dönemler içinde değerlendirmek uygundur.</a:t>
            </a:r>
          </a:p>
          <a:p>
            <a:pPr marL="0" indent="0">
              <a:buNone/>
            </a:pPr>
            <a:endParaRPr lang="tr-TR" dirty="0" smtClean="0"/>
          </a:p>
          <a:p>
            <a:pPr marL="0" indent="0">
              <a:buNone/>
            </a:pPr>
            <a:r>
              <a:rPr lang="tr-TR" u="sng" dirty="0" smtClean="0">
                <a:solidFill>
                  <a:srgbClr val="C00000"/>
                </a:solidFill>
              </a:rPr>
              <a:t>Klasik dönem </a:t>
            </a:r>
            <a:r>
              <a:rPr lang="tr-TR" dirty="0" smtClean="0"/>
              <a:t>: 1880 ile 1940 yılları arasını kapsamaktadır. Bu dönemin en temel özelliği hareket etmenin doğallığını kullanarak çocuklara kendilerini keşfetme ve mutlu olma fırsatı sağlamaktır</a:t>
            </a:r>
          </a:p>
          <a:p>
            <a:pPr marL="0" indent="0">
              <a:buNone/>
            </a:pPr>
            <a:r>
              <a:rPr lang="tr-TR" dirty="0" smtClean="0">
                <a:solidFill>
                  <a:srgbClr val="C00000"/>
                </a:solidFill>
              </a:rPr>
              <a:t>Neo-klasik dönem </a:t>
            </a:r>
            <a:r>
              <a:rPr lang="tr-TR" dirty="0" smtClean="0"/>
              <a:t>: 1940 ile 1954 arasını kapsamaktadır. Bu dönem programlarının temel özelliği, klasik dönemde çocuk odaklı programların her yaş grubundan bireylere hitap eder nitelik kazanmasıdır.</a:t>
            </a:r>
          </a:p>
          <a:p>
            <a:pPr marL="0" indent="0">
              <a:buNone/>
            </a:pPr>
            <a:r>
              <a:rPr lang="tr-TR" dirty="0" smtClean="0">
                <a:solidFill>
                  <a:srgbClr val="C00000"/>
                </a:solidFill>
              </a:rPr>
              <a:t>Modern dönem </a:t>
            </a:r>
            <a:r>
              <a:rPr lang="tr-TR" dirty="0" smtClean="0"/>
              <a:t>: 1950’lerdan günümüze kadar olan zaman dilimini kapsamaktadır. İhtiyaca dönük program geliştirme anlayışıyla birçok bireye hitap etmeyi hedefleyen rekreasyon programları ve beraberinde getirmiştir.</a:t>
            </a:r>
            <a:endParaRPr lang="tr-TR" dirty="0"/>
          </a:p>
        </p:txBody>
      </p:sp>
    </p:spTree>
    <p:extLst>
      <p:ext uri="{BB962C8B-B14F-4D97-AF65-F5344CB8AC3E}">
        <p14:creationId xmlns:p14="http://schemas.microsoft.com/office/powerpoint/2010/main" val="3918746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a:bodyPr>
          <a:lstStyle/>
          <a:p>
            <a:r>
              <a:rPr lang="tr-TR" sz="2400" b="1" dirty="0" smtClean="0">
                <a:solidFill>
                  <a:srgbClr val="C00000"/>
                </a:solidFill>
              </a:rPr>
              <a:t>Rekreasyonda Program Felsefesi</a:t>
            </a:r>
            <a:endParaRPr lang="tr-TR" sz="2400" b="1" dirty="0">
              <a:solidFill>
                <a:srgbClr val="C00000"/>
              </a:solidFill>
            </a:endParaRPr>
          </a:p>
        </p:txBody>
      </p:sp>
      <p:sp>
        <p:nvSpPr>
          <p:cNvPr id="3" name="İçerik Yer Tutucusu 2"/>
          <p:cNvSpPr>
            <a:spLocks noGrp="1"/>
          </p:cNvSpPr>
          <p:nvPr>
            <p:ph idx="1"/>
          </p:nvPr>
        </p:nvSpPr>
        <p:spPr>
          <a:xfrm>
            <a:off x="457200" y="908720"/>
            <a:ext cx="8229600" cy="5217443"/>
          </a:xfrm>
        </p:spPr>
        <p:txBody>
          <a:bodyPr>
            <a:normAutofit fontScale="92500" lnSpcReduction="20000"/>
          </a:bodyPr>
          <a:lstStyle/>
          <a:p>
            <a:pPr marL="0" indent="0">
              <a:buNone/>
            </a:pPr>
            <a:r>
              <a:rPr lang="tr-TR" dirty="0" smtClean="0"/>
              <a:t>	Programın felsefesi, insanların bir program dâhilinde yönlendirilen davranışlarına temel değerler, anlamlar ve inançlar yüklemektir. Farklı felsefi akımlar rekreasyonda program felsefesi geliştirmeye katkı sağlamıştır. </a:t>
            </a:r>
          </a:p>
          <a:p>
            <a:pPr marL="0" indent="0">
              <a:buNone/>
            </a:pPr>
            <a:r>
              <a:rPr lang="tr-TR" b="1" u="sng" dirty="0" smtClean="0">
                <a:solidFill>
                  <a:srgbClr val="C00000"/>
                </a:solidFill>
              </a:rPr>
              <a:t>Bu felsefi akımlar:</a:t>
            </a:r>
          </a:p>
          <a:p>
            <a:pPr marL="0" indent="0">
              <a:buNone/>
            </a:pPr>
            <a:r>
              <a:rPr lang="tr-TR" dirty="0" smtClean="0"/>
              <a:t>*Pragmatizm,</a:t>
            </a:r>
          </a:p>
          <a:p>
            <a:pPr marL="0" indent="0">
              <a:buNone/>
            </a:pPr>
            <a:r>
              <a:rPr lang="tr-TR" dirty="0" smtClean="0"/>
              <a:t>*İdealizm</a:t>
            </a:r>
          </a:p>
          <a:p>
            <a:pPr marL="0" indent="0">
              <a:buNone/>
            </a:pPr>
            <a:r>
              <a:rPr lang="tr-TR" dirty="0" smtClean="0"/>
              <a:t>*Realizm</a:t>
            </a:r>
          </a:p>
          <a:p>
            <a:pPr marL="0" indent="0">
              <a:buNone/>
            </a:pPr>
            <a:r>
              <a:rPr lang="tr-TR" dirty="0" smtClean="0"/>
              <a:t>*Hümanizm</a:t>
            </a:r>
          </a:p>
          <a:p>
            <a:pPr marL="0" indent="0">
              <a:buNone/>
            </a:pPr>
            <a:r>
              <a:rPr lang="tr-TR" dirty="0" smtClean="0"/>
              <a:t>*Varoluşçuluk (</a:t>
            </a:r>
            <a:r>
              <a:rPr lang="tr-TR" dirty="0" err="1" smtClean="0"/>
              <a:t>Existentialism</a:t>
            </a:r>
            <a:r>
              <a:rPr lang="tr-TR" dirty="0" smtClean="0"/>
              <a:t>)</a:t>
            </a:r>
          </a:p>
          <a:p>
            <a:pPr marL="0" indent="0">
              <a:buNone/>
            </a:pPr>
            <a:r>
              <a:rPr lang="tr-TR" dirty="0" smtClean="0"/>
              <a:t>*Materyalizm,</a:t>
            </a:r>
            <a:endParaRPr lang="tr-TR" dirty="0"/>
          </a:p>
        </p:txBody>
      </p:sp>
    </p:spTree>
    <p:extLst>
      <p:ext uri="{BB962C8B-B14F-4D97-AF65-F5344CB8AC3E}">
        <p14:creationId xmlns:p14="http://schemas.microsoft.com/office/powerpoint/2010/main" val="164883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0000" lnSpcReduction="20000"/>
          </a:bodyPr>
          <a:lstStyle/>
          <a:p>
            <a:pPr marL="0" indent="0">
              <a:buNone/>
            </a:pPr>
            <a:r>
              <a:rPr lang="tr-TR" b="1" u="sng" dirty="0" smtClean="0">
                <a:solidFill>
                  <a:srgbClr val="C00000"/>
                </a:solidFill>
              </a:rPr>
              <a:t>Pragmatizm</a:t>
            </a:r>
          </a:p>
          <a:p>
            <a:pPr marL="0" indent="0">
              <a:buNone/>
            </a:pPr>
            <a:endParaRPr lang="tr-TR" dirty="0" smtClean="0">
              <a:solidFill>
                <a:srgbClr val="C00000"/>
              </a:solidFill>
            </a:endParaRPr>
          </a:p>
          <a:p>
            <a:pPr marL="0" indent="0">
              <a:buNone/>
            </a:pPr>
            <a:r>
              <a:rPr lang="tr-TR" dirty="0" err="1" smtClean="0">
                <a:solidFill>
                  <a:srgbClr val="C00000"/>
                </a:solidFill>
              </a:rPr>
              <a:t>Yun.Pragma:</a:t>
            </a:r>
            <a:r>
              <a:rPr lang="tr-TR" dirty="0" err="1" smtClean="0"/>
              <a:t>Yararlı</a:t>
            </a:r>
            <a:r>
              <a:rPr lang="tr-TR" dirty="0" smtClean="0"/>
              <a:t>, eylem anlamlarına gelmektedir.</a:t>
            </a:r>
          </a:p>
          <a:p>
            <a:pPr marL="0" indent="0">
              <a:buNone/>
            </a:pPr>
            <a:r>
              <a:rPr lang="tr-TR" dirty="0" smtClean="0"/>
              <a:t>	Doğruluğu ve gerçekliği tek yanlı olarak yalnızca eylemlerin sonuçları ve başarıları ile değerlendiren felsefe öğretisi, eylemin bilgi ve düşünceye ilkel üstünlüğü görüşü. Usun temel görevi bize şeyleri tanıtmak, şeyler üzerinde bilgi vermek değil, onlar üzerinde eylemde bulunmamızı sağlamaktır.(Yani düşünüyorum öyleyse varım demek yeterli değil eyleme geçirmek önemlidir.)</a:t>
            </a:r>
          </a:p>
          <a:p>
            <a:pPr marL="0" indent="0">
              <a:buNone/>
            </a:pPr>
            <a:r>
              <a:rPr lang="tr-TR" dirty="0" smtClean="0"/>
              <a:t>	Dar anlamda 19. ve 20.yüzyılın başında  Amerika ve İngiltere’de ortaya çıkan düşünce doğrultusu. Doğruluğun ölçütünü bilginin uygulamasında görür, bu anlayışa göre , yaşama yararlı olan ,onu ileri götüren iyidir. Öncüleri; </a:t>
            </a:r>
            <a:r>
              <a:rPr lang="tr-TR" dirty="0" err="1" smtClean="0"/>
              <a:t>C.S.Peirce</a:t>
            </a:r>
            <a:r>
              <a:rPr lang="tr-TR" dirty="0" smtClean="0"/>
              <a:t>, William James, </a:t>
            </a:r>
            <a:r>
              <a:rPr lang="tr-TR" dirty="0" err="1" smtClean="0"/>
              <a:t>Dewey</a:t>
            </a:r>
            <a:r>
              <a:rPr lang="tr-TR" dirty="0" smtClean="0"/>
              <a:t>, F.S. </a:t>
            </a:r>
            <a:r>
              <a:rPr lang="tr-TR" dirty="0" err="1" smtClean="0"/>
              <a:t>Schiller</a:t>
            </a:r>
            <a:endParaRPr lang="tr-TR" dirty="0" smtClean="0"/>
          </a:p>
          <a:p>
            <a:pPr marL="0" indent="0">
              <a:buNone/>
            </a:pPr>
            <a:r>
              <a:rPr lang="tr-TR" dirty="0"/>
              <a:t>	</a:t>
            </a:r>
            <a:r>
              <a:rPr lang="tr-TR" dirty="0" smtClean="0"/>
              <a:t>Uygulayıcılık, </a:t>
            </a:r>
            <a:r>
              <a:rPr lang="tr-TR" dirty="0" err="1" smtClean="0"/>
              <a:t>uygulamacılık</a:t>
            </a:r>
            <a:r>
              <a:rPr lang="tr-TR" dirty="0" smtClean="0"/>
              <a:t>, </a:t>
            </a:r>
            <a:r>
              <a:rPr lang="tr-TR" dirty="0" err="1" smtClean="0"/>
              <a:t>pragmacılık</a:t>
            </a:r>
            <a:r>
              <a:rPr lang="tr-TR" dirty="0" smtClean="0"/>
              <a:t>, </a:t>
            </a:r>
            <a:r>
              <a:rPr lang="tr-TR" dirty="0" err="1" smtClean="0"/>
              <a:t>fiîliyye</a:t>
            </a:r>
            <a:r>
              <a:rPr lang="tr-TR" dirty="0" smtClean="0"/>
              <a:t>, faydacılık, yararcılık gerçeğe ve eyleme yönelik olan, pratik sonuçlara yönelik düşünme temelleri üzerine kurulmuş olan felsefi akımdır.</a:t>
            </a:r>
            <a:endParaRPr lang="tr-TR" dirty="0"/>
          </a:p>
        </p:txBody>
      </p:sp>
    </p:spTree>
    <p:extLst>
      <p:ext uri="{BB962C8B-B14F-4D97-AF65-F5344CB8AC3E}">
        <p14:creationId xmlns:p14="http://schemas.microsoft.com/office/powerpoint/2010/main" val="2981963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fontScale="85000" lnSpcReduction="20000"/>
          </a:bodyPr>
          <a:lstStyle/>
          <a:p>
            <a:pPr marL="0" indent="0">
              <a:buNone/>
            </a:pPr>
            <a:r>
              <a:rPr lang="tr-TR" u="sng" dirty="0" smtClean="0">
                <a:solidFill>
                  <a:srgbClr val="C00000"/>
                </a:solidFill>
              </a:rPr>
              <a:t>İdealizm</a:t>
            </a:r>
          </a:p>
          <a:p>
            <a:pPr marL="0" indent="0">
              <a:buNone/>
            </a:pPr>
            <a:r>
              <a:rPr lang="tr-TR" dirty="0" err="1" smtClean="0">
                <a:solidFill>
                  <a:srgbClr val="C00000"/>
                </a:solidFill>
              </a:rPr>
              <a:t>Yun.İdea</a:t>
            </a:r>
            <a:r>
              <a:rPr lang="tr-TR" dirty="0" smtClean="0">
                <a:solidFill>
                  <a:srgbClr val="C00000"/>
                </a:solidFill>
              </a:rPr>
              <a:t>, </a:t>
            </a:r>
            <a:r>
              <a:rPr lang="tr-TR" dirty="0" err="1" smtClean="0">
                <a:solidFill>
                  <a:srgbClr val="C00000"/>
                </a:solidFill>
              </a:rPr>
              <a:t>idein:</a:t>
            </a:r>
            <a:r>
              <a:rPr lang="tr-TR" dirty="0" err="1" smtClean="0"/>
              <a:t>Görmek</a:t>
            </a:r>
            <a:r>
              <a:rPr lang="tr-TR" dirty="0" smtClean="0"/>
              <a:t>, fikir, misal</a:t>
            </a:r>
          </a:p>
          <a:p>
            <a:pPr marL="0" indent="0">
              <a:buNone/>
            </a:pPr>
            <a:r>
              <a:rPr lang="tr-TR" dirty="0" smtClean="0"/>
              <a:t>	Ülkücülük, Bir ülküyle belirlenmiş </a:t>
            </a:r>
            <a:r>
              <a:rPr lang="tr-TR" dirty="0" err="1" smtClean="0"/>
              <a:t>oolan</a:t>
            </a:r>
            <a:r>
              <a:rPr lang="tr-TR" dirty="0" smtClean="0"/>
              <a:t> ve bu ülküye çıkar gütmeden bağlı kalan yaşam biçimi ve dünya görüşü.</a:t>
            </a:r>
          </a:p>
          <a:p>
            <a:pPr marL="0" indent="0">
              <a:buNone/>
            </a:pPr>
            <a:r>
              <a:rPr lang="tr-TR" dirty="0" smtClean="0"/>
              <a:t>	Varlığın düşünceden bağımsız olarak var olduğunu kabul eder; bu bağlamda realizm, materyalizm ve natüralizm gibi felsefi anlayışların karşı kutbunda yer alır. Felsefede idealizm, dünyanın temellendirilmesinde en önemli görevin, bilince ya da maddesel olmayan zihne yönelik bir gerçeklik kuramı geliştirmek olduğu düşüncesi üstüne kurulmuştur.</a:t>
            </a:r>
          </a:p>
          <a:p>
            <a:pPr marL="0" indent="0">
              <a:buNone/>
            </a:pPr>
            <a:r>
              <a:rPr lang="tr-TR" dirty="0"/>
              <a:t>	</a:t>
            </a:r>
            <a:r>
              <a:rPr lang="tr-TR" dirty="0" smtClean="0"/>
              <a:t>Fikir babaları; Platon, Berkeley, </a:t>
            </a:r>
            <a:r>
              <a:rPr lang="tr-TR" dirty="0" err="1" smtClean="0"/>
              <a:t>Ksenophanes</a:t>
            </a:r>
            <a:r>
              <a:rPr lang="tr-TR" dirty="0" smtClean="0"/>
              <a:t> ayrıca Aristoteles, Farabi ve </a:t>
            </a:r>
            <a:r>
              <a:rPr lang="tr-TR" dirty="0" err="1" smtClean="0"/>
              <a:t>Hegel</a:t>
            </a:r>
            <a:r>
              <a:rPr lang="tr-TR" dirty="0" smtClean="0"/>
              <a:t> de İdealizmin önemli temsilcilerindendir. </a:t>
            </a:r>
            <a:endParaRPr lang="tr-TR" dirty="0"/>
          </a:p>
        </p:txBody>
      </p:sp>
    </p:spTree>
    <p:extLst>
      <p:ext uri="{BB962C8B-B14F-4D97-AF65-F5344CB8AC3E}">
        <p14:creationId xmlns:p14="http://schemas.microsoft.com/office/powerpoint/2010/main" val="1635551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0000" lnSpcReduction="20000"/>
          </a:bodyPr>
          <a:lstStyle/>
          <a:p>
            <a:pPr marL="0" indent="0">
              <a:buNone/>
            </a:pPr>
            <a:r>
              <a:rPr lang="tr-TR" u="sng" dirty="0" smtClean="0">
                <a:solidFill>
                  <a:srgbClr val="C00000"/>
                </a:solidFill>
              </a:rPr>
              <a:t>Realizm</a:t>
            </a:r>
          </a:p>
          <a:p>
            <a:pPr marL="0" indent="0">
              <a:buNone/>
            </a:pPr>
            <a:r>
              <a:rPr lang="tr-TR" dirty="0" err="1" smtClean="0"/>
              <a:t>Lat.realismus</a:t>
            </a:r>
            <a:r>
              <a:rPr lang="tr-TR" dirty="0" smtClean="0"/>
              <a:t>: Hakikiye, gerçekçilik.</a:t>
            </a:r>
          </a:p>
          <a:p>
            <a:pPr marL="0" indent="0">
              <a:buNone/>
            </a:pPr>
            <a:r>
              <a:rPr lang="tr-TR" dirty="0" smtClean="0"/>
              <a:t>	Düşünmenin temeli ve eylemin ölçüsü olarak gerçekliğe bağlanan görüş ve tutum. Sorunları yarar açısından ele alan tutum.</a:t>
            </a:r>
          </a:p>
          <a:p>
            <a:pPr marL="0" indent="0">
              <a:buNone/>
            </a:pPr>
            <a:r>
              <a:rPr lang="tr-TR" dirty="0" smtClean="0"/>
              <a:t>	Realizm felsefi olarak temelde Thomas </a:t>
            </a:r>
            <a:r>
              <a:rPr lang="tr-TR" dirty="0" err="1" smtClean="0"/>
              <a:t>Hobbes</a:t>
            </a:r>
            <a:r>
              <a:rPr lang="tr-TR" dirty="0" smtClean="0"/>
              <a:t> ve </a:t>
            </a:r>
            <a:r>
              <a:rPr lang="tr-TR" dirty="0" err="1" smtClean="0"/>
              <a:t>Niccolo</a:t>
            </a:r>
            <a:r>
              <a:rPr lang="tr-TR" dirty="0" smtClean="0"/>
              <a:t> </a:t>
            </a:r>
            <a:r>
              <a:rPr lang="tr-TR" dirty="0" err="1" smtClean="0"/>
              <a:t>Machiavelli'nin</a:t>
            </a:r>
            <a:r>
              <a:rPr lang="tr-TR" dirty="0" smtClean="0"/>
              <a:t> çalışmalarına dayanmaktadır. Klasik realizmin fikir babaları E. H. </a:t>
            </a:r>
            <a:r>
              <a:rPr lang="tr-TR" dirty="0" err="1" smtClean="0"/>
              <a:t>Carr</a:t>
            </a:r>
            <a:r>
              <a:rPr lang="tr-TR" dirty="0" smtClean="0"/>
              <a:t> ve </a:t>
            </a:r>
            <a:r>
              <a:rPr lang="tr-TR" dirty="0" err="1" smtClean="0"/>
              <a:t>Hans</a:t>
            </a:r>
            <a:r>
              <a:rPr lang="tr-TR" dirty="0" smtClean="0"/>
              <a:t> </a:t>
            </a:r>
            <a:r>
              <a:rPr lang="tr-TR" dirty="0" err="1" smtClean="0"/>
              <a:t>Morgenthau’dur</a:t>
            </a:r>
            <a:r>
              <a:rPr lang="tr-TR" dirty="0" smtClean="0"/>
              <a:t>. Buna karşılık olarak </a:t>
            </a:r>
            <a:r>
              <a:rPr lang="tr-TR" dirty="0" err="1" smtClean="0"/>
              <a:t>neorealizmin</a:t>
            </a:r>
            <a:r>
              <a:rPr lang="tr-TR" dirty="0" smtClean="0"/>
              <a:t> fikir babası </a:t>
            </a:r>
            <a:r>
              <a:rPr lang="tr-TR" dirty="0" err="1" smtClean="0"/>
              <a:t>Kenneth</a:t>
            </a:r>
            <a:r>
              <a:rPr lang="tr-TR" dirty="0" smtClean="0"/>
              <a:t> </a:t>
            </a:r>
            <a:r>
              <a:rPr lang="tr-TR" dirty="0" err="1" smtClean="0"/>
              <a:t>Waltz’dır</a:t>
            </a:r>
            <a:r>
              <a:rPr lang="tr-TR" dirty="0" smtClean="0"/>
              <a:t>.</a:t>
            </a:r>
          </a:p>
          <a:p>
            <a:pPr marL="0" indent="0">
              <a:buNone/>
            </a:pPr>
            <a:endParaRPr lang="tr-TR" dirty="0"/>
          </a:p>
          <a:p>
            <a:pPr marL="0" indent="0">
              <a:buNone/>
            </a:pPr>
            <a:r>
              <a:rPr lang="tr-TR" u="sng" dirty="0" smtClean="0">
                <a:solidFill>
                  <a:srgbClr val="C00000"/>
                </a:solidFill>
              </a:rPr>
              <a:t>Hümanizm (İnsancılık)</a:t>
            </a:r>
          </a:p>
          <a:p>
            <a:pPr marL="0" indent="0">
              <a:buNone/>
            </a:pPr>
            <a:r>
              <a:rPr lang="tr-TR" u="sng" dirty="0" err="1" smtClean="0">
                <a:solidFill>
                  <a:srgbClr val="C00000"/>
                </a:solidFill>
              </a:rPr>
              <a:t>Lat.humanus:İnsana</a:t>
            </a:r>
            <a:r>
              <a:rPr lang="tr-TR" u="sng" dirty="0" smtClean="0">
                <a:solidFill>
                  <a:srgbClr val="C00000"/>
                </a:solidFill>
              </a:rPr>
              <a:t> </a:t>
            </a:r>
            <a:r>
              <a:rPr lang="tr-TR" u="sng" dirty="0" err="1" smtClean="0">
                <a:solidFill>
                  <a:srgbClr val="C00000"/>
                </a:solidFill>
              </a:rPr>
              <a:t>özgü,insanca</a:t>
            </a:r>
            <a:r>
              <a:rPr lang="tr-TR" u="sng" dirty="0" smtClean="0">
                <a:solidFill>
                  <a:srgbClr val="C00000"/>
                </a:solidFill>
              </a:rPr>
              <a:t>, insana ilişkin.</a:t>
            </a:r>
          </a:p>
          <a:p>
            <a:pPr marL="0" indent="0">
              <a:buNone/>
            </a:pPr>
            <a:r>
              <a:rPr lang="tr-TR" dirty="0" smtClean="0"/>
              <a:t>	</a:t>
            </a:r>
            <a:r>
              <a:rPr lang="tr-TR" dirty="0" err="1" smtClean="0"/>
              <a:t>İnsanlığa,insana</a:t>
            </a:r>
            <a:r>
              <a:rPr lang="tr-TR" dirty="0" smtClean="0"/>
              <a:t> yaraşır bir yaşam ve düşünmeye ulaşmak için çabalamak. İnsanın değer ve saygınlığına, insan olmaya, insanlığa olan us inancı. »İnsan her şeyin ölçüsüdür. </a:t>
            </a:r>
            <a:r>
              <a:rPr lang="tr-TR" dirty="0" err="1" smtClean="0"/>
              <a:t>Protagoras</a:t>
            </a:r>
            <a:r>
              <a:rPr lang="tr-TR" dirty="0" smtClean="0"/>
              <a:t>»</a:t>
            </a:r>
          </a:p>
          <a:p>
            <a:pPr marL="0" indent="0">
              <a:buNone/>
            </a:pPr>
            <a:r>
              <a:rPr lang="tr-TR" dirty="0"/>
              <a:t>	</a:t>
            </a:r>
            <a:r>
              <a:rPr lang="tr-TR" dirty="0" err="1" smtClean="0"/>
              <a:t>Erasmus</a:t>
            </a:r>
            <a:r>
              <a:rPr lang="tr-TR" dirty="0" smtClean="0"/>
              <a:t>, </a:t>
            </a:r>
            <a:r>
              <a:rPr lang="tr-TR" dirty="0" err="1" smtClean="0"/>
              <a:t>Herder</a:t>
            </a:r>
            <a:r>
              <a:rPr lang="tr-TR" dirty="0" smtClean="0"/>
              <a:t>, </a:t>
            </a:r>
            <a:r>
              <a:rPr lang="tr-TR" dirty="0" err="1" smtClean="0"/>
              <a:t>Wincelmann</a:t>
            </a:r>
            <a:r>
              <a:rPr lang="tr-TR" dirty="0" smtClean="0"/>
              <a:t>, </a:t>
            </a:r>
            <a:r>
              <a:rPr lang="tr-TR" dirty="0" err="1" smtClean="0"/>
              <a:t>W.von</a:t>
            </a:r>
            <a:r>
              <a:rPr lang="tr-TR" dirty="0" smtClean="0"/>
              <a:t> </a:t>
            </a:r>
            <a:r>
              <a:rPr lang="tr-TR" dirty="0" err="1" smtClean="0"/>
              <a:t>Humboldt</a:t>
            </a:r>
            <a:r>
              <a:rPr lang="tr-TR" dirty="0" smtClean="0"/>
              <a:t>, Goethe, </a:t>
            </a:r>
            <a:r>
              <a:rPr lang="tr-TR" dirty="0" err="1" smtClean="0"/>
              <a:t>F.S.Schiller</a:t>
            </a:r>
            <a:r>
              <a:rPr lang="tr-TR" dirty="0" smtClean="0"/>
              <a:t> vb. öncüleridir.</a:t>
            </a:r>
          </a:p>
          <a:p>
            <a:pPr marL="0" indent="0">
              <a:buNone/>
            </a:pPr>
            <a:endParaRPr lang="tr-TR" u="sng" dirty="0" smtClean="0">
              <a:solidFill>
                <a:srgbClr val="C00000"/>
              </a:solidFill>
            </a:endParaRPr>
          </a:p>
          <a:p>
            <a:pPr marL="0" indent="0">
              <a:buNone/>
            </a:pPr>
            <a:endParaRPr lang="tr-TR" dirty="0"/>
          </a:p>
        </p:txBody>
      </p:sp>
    </p:spTree>
    <p:extLst>
      <p:ext uri="{BB962C8B-B14F-4D97-AF65-F5344CB8AC3E}">
        <p14:creationId xmlns:p14="http://schemas.microsoft.com/office/powerpoint/2010/main" val="400114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7500" lnSpcReduction="20000"/>
          </a:bodyPr>
          <a:lstStyle/>
          <a:p>
            <a:pPr marL="0" indent="0">
              <a:buNone/>
            </a:pPr>
            <a:r>
              <a:rPr lang="tr-TR" u="sng" dirty="0" smtClean="0">
                <a:solidFill>
                  <a:srgbClr val="C00000"/>
                </a:solidFill>
              </a:rPr>
              <a:t>Varoluşçuluk (</a:t>
            </a:r>
            <a:r>
              <a:rPr lang="tr-TR" u="sng" dirty="0" err="1" smtClean="0">
                <a:solidFill>
                  <a:srgbClr val="C00000"/>
                </a:solidFill>
              </a:rPr>
              <a:t>Existentialism</a:t>
            </a:r>
            <a:r>
              <a:rPr lang="tr-TR" dirty="0" smtClean="0"/>
              <a:t>)</a:t>
            </a:r>
          </a:p>
          <a:p>
            <a:pPr marL="0" indent="0">
              <a:buNone/>
            </a:pPr>
            <a:r>
              <a:rPr lang="tr-TR" dirty="0" smtClean="0"/>
              <a:t>	 Yakın ve çağımızın bir felsefe akımıdır. Varoluş felsefesinde, varlık sorunu insan olma sorunuyla bir bağlantı içine getirilir ; bunun yanında felsefe yapmanın kaynağı olan insan, varoluşu, sonluluğu , zamana bağlı oluşu ve tarihselliği içinde ,yeni bir düşünme biçimi ile ele alınır;  özellikle insan varoluşunun anlamı söz konusudur.</a:t>
            </a:r>
          </a:p>
          <a:p>
            <a:pPr marL="0" indent="0">
              <a:buNone/>
            </a:pPr>
            <a:r>
              <a:rPr lang="tr-TR" dirty="0" smtClean="0"/>
              <a:t>	19. yüzyıl sonları ile 20. yüzyılda kendi içlerindeki derin </a:t>
            </a:r>
            <a:r>
              <a:rPr lang="tr-TR" dirty="0" err="1" smtClean="0"/>
              <a:t>öğretisel</a:t>
            </a:r>
            <a:r>
              <a:rPr lang="tr-TR" dirty="0" smtClean="0"/>
              <a:t> farklılıklarına karşın felsefi düşüncenin salt düşünen özne ile değil eyleyen, duyumsayan, yaşayan bir birey olarak insan öznesi ile başladığı inancını paylaşan belli başlı Avrupalı filozofların çalışmalarına karşılık gelen terim. </a:t>
            </a:r>
          </a:p>
          <a:p>
            <a:pPr marL="0" indent="0">
              <a:buNone/>
            </a:pPr>
            <a:r>
              <a:rPr lang="tr-TR" dirty="0" smtClean="0"/>
              <a:t>	</a:t>
            </a:r>
            <a:r>
              <a:rPr lang="tr-TR" dirty="0" err="1" smtClean="0"/>
              <a:t>Kierkegaard</a:t>
            </a:r>
            <a:r>
              <a:rPr lang="tr-TR" dirty="0" smtClean="0"/>
              <a:t>, </a:t>
            </a:r>
            <a:r>
              <a:rPr lang="tr-TR" dirty="0" err="1" smtClean="0"/>
              <a:t>J.Paul</a:t>
            </a:r>
            <a:r>
              <a:rPr lang="tr-TR" dirty="0" smtClean="0"/>
              <a:t> Sartre, </a:t>
            </a:r>
            <a:r>
              <a:rPr lang="tr-TR" dirty="0" err="1" smtClean="0"/>
              <a:t>A.Camus</a:t>
            </a:r>
            <a:r>
              <a:rPr lang="tr-TR" dirty="0" smtClean="0"/>
              <a:t>, </a:t>
            </a:r>
            <a:r>
              <a:rPr lang="tr-TR" dirty="0" err="1" smtClean="0"/>
              <a:t>G.Marcel</a:t>
            </a:r>
            <a:r>
              <a:rPr lang="tr-TR" dirty="0" smtClean="0"/>
              <a:t>, </a:t>
            </a:r>
            <a:r>
              <a:rPr lang="tr-TR" dirty="0" err="1" smtClean="0"/>
              <a:t>M.Heidegger</a:t>
            </a:r>
            <a:r>
              <a:rPr lang="tr-TR" dirty="0" smtClean="0"/>
              <a:t>,  S.de  </a:t>
            </a:r>
            <a:r>
              <a:rPr lang="tr-TR" dirty="0" err="1" smtClean="0"/>
              <a:t>Beauvoir</a:t>
            </a:r>
            <a:r>
              <a:rPr lang="tr-TR" dirty="0" smtClean="0"/>
              <a:t>, </a:t>
            </a:r>
            <a:r>
              <a:rPr lang="tr-TR" dirty="0" err="1" smtClean="0"/>
              <a:t>K.Jarpers</a:t>
            </a:r>
            <a:r>
              <a:rPr lang="tr-TR" dirty="0" smtClean="0"/>
              <a:t> vb. öncüleri ve temsilcileridir.</a:t>
            </a:r>
            <a:endParaRPr lang="tr-TR" dirty="0"/>
          </a:p>
        </p:txBody>
      </p:sp>
    </p:spTree>
    <p:extLst>
      <p:ext uri="{BB962C8B-B14F-4D97-AF65-F5344CB8AC3E}">
        <p14:creationId xmlns:p14="http://schemas.microsoft.com/office/powerpoint/2010/main" val="928283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fontScale="92500" lnSpcReduction="20000"/>
          </a:bodyPr>
          <a:lstStyle/>
          <a:p>
            <a:pPr marL="0" indent="0">
              <a:buNone/>
            </a:pPr>
            <a:r>
              <a:rPr lang="tr-TR" u="sng" dirty="0" smtClean="0">
                <a:solidFill>
                  <a:srgbClr val="C00000"/>
                </a:solidFill>
              </a:rPr>
              <a:t>Materyalizm (Özdekçilik)</a:t>
            </a:r>
          </a:p>
          <a:p>
            <a:pPr marL="0" indent="0">
              <a:buNone/>
            </a:pPr>
            <a:r>
              <a:rPr lang="tr-TR" dirty="0" err="1" smtClean="0">
                <a:solidFill>
                  <a:srgbClr val="C00000"/>
                </a:solidFill>
              </a:rPr>
              <a:t>Lat.materia</a:t>
            </a:r>
            <a:r>
              <a:rPr lang="tr-TR" dirty="0" smtClean="0">
                <a:solidFill>
                  <a:srgbClr val="C00000"/>
                </a:solidFill>
              </a:rPr>
              <a:t>, </a:t>
            </a:r>
            <a:r>
              <a:rPr lang="tr-TR" dirty="0" err="1" smtClean="0">
                <a:solidFill>
                  <a:srgbClr val="C00000"/>
                </a:solidFill>
              </a:rPr>
              <a:t>materies</a:t>
            </a:r>
            <a:r>
              <a:rPr lang="tr-TR" dirty="0" smtClean="0"/>
              <a:t>: Madde</a:t>
            </a:r>
          </a:p>
          <a:p>
            <a:pPr marL="0" indent="0">
              <a:buNone/>
            </a:pPr>
            <a:r>
              <a:rPr lang="tr-TR" dirty="0" smtClean="0"/>
              <a:t>	Her türlü gerçekliğin- yalnızca nesnel değil, ruhsal ve tinsel olan gerçekliğin de-özünü ve temelini özdekte gören , özdekten başka hiçbir cevherin bulunmadığını öne süren dünya görüşü.</a:t>
            </a:r>
          </a:p>
          <a:p>
            <a:pPr marL="0" indent="0">
              <a:buNone/>
            </a:pPr>
            <a:r>
              <a:rPr lang="tr-TR" dirty="0" smtClean="0"/>
              <a:t>	Her şeyin maddeden oluştuğunu ve bilinç de dahil olmak üzere bütün görüngülerin maddi etkileşimler sonucu oluştuğunu öne süren, a </a:t>
            </a:r>
            <a:r>
              <a:rPr lang="tr-TR" dirty="0" err="1" smtClean="0"/>
              <a:t>priori</a:t>
            </a:r>
            <a:r>
              <a:rPr lang="tr-TR" dirty="0" smtClean="0"/>
              <a:t> olan hiçbir metafiziksel kavramı kabul etmeyen felsefe kuramıdır.</a:t>
            </a:r>
          </a:p>
          <a:p>
            <a:pPr marL="0" indent="0">
              <a:buNone/>
            </a:pPr>
            <a:r>
              <a:rPr lang="tr-TR" dirty="0" smtClean="0"/>
              <a:t>	</a:t>
            </a:r>
            <a:r>
              <a:rPr lang="tr-TR" dirty="0" err="1" smtClean="0"/>
              <a:t>Leukippos</a:t>
            </a:r>
            <a:r>
              <a:rPr lang="tr-TR" dirty="0" smtClean="0"/>
              <a:t>, </a:t>
            </a:r>
            <a:r>
              <a:rPr lang="tr-TR" dirty="0" err="1" smtClean="0"/>
              <a:t>Hobbes</a:t>
            </a:r>
            <a:r>
              <a:rPr lang="tr-TR" dirty="0" smtClean="0"/>
              <a:t>, </a:t>
            </a:r>
            <a:r>
              <a:rPr lang="tr-TR" dirty="0" err="1" smtClean="0"/>
              <a:t>Hollbach</a:t>
            </a:r>
            <a:r>
              <a:rPr lang="tr-TR" dirty="0" smtClean="0"/>
              <a:t>, </a:t>
            </a:r>
            <a:r>
              <a:rPr lang="tr-TR" dirty="0" err="1" smtClean="0"/>
              <a:t>L.Büchner</a:t>
            </a:r>
            <a:r>
              <a:rPr lang="tr-TR" dirty="0" smtClean="0"/>
              <a:t> öncüleridir.</a:t>
            </a:r>
            <a:endParaRPr lang="tr-TR" dirty="0"/>
          </a:p>
        </p:txBody>
      </p:sp>
    </p:spTree>
    <p:extLst>
      <p:ext uri="{BB962C8B-B14F-4D97-AF65-F5344CB8AC3E}">
        <p14:creationId xmlns:p14="http://schemas.microsoft.com/office/powerpoint/2010/main" val="2087125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501</Words>
  <Application>Microsoft Office PowerPoint</Application>
  <PresentationFormat>Ekran Gösterisi (4:3)</PresentationFormat>
  <Paragraphs>122</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Calibri</vt:lpstr>
      <vt:lpstr>Ofis Teması</vt:lpstr>
      <vt:lpstr>10.Hafta</vt:lpstr>
      <vt:lpstr>Rekreasyonda Program Geliştirme</vt:lpstr>
      <vt:lpstr>Rekreasyonda Program Geliştirmeye Tarihsel Bakış</vt:lpstr>
      <vt:lpstr>Rekreasyonda Program Felsefesi</vt:lpstr>
      <vt:lpstr>PowerPoint Sunusu</vt:lpstr>
      <vt:lpstr>PowerPoint Sunusu</vt:lpstr>
      <vt:lpstr>PowerPoint Sunusu</vt:lpstr>
      <vt:lpstr>PowerPoint Sunusu</vt:lpstr>
      <vt:lpstr>PowerPoint Sunusu</vt:lpstr>
      <vt:lpstr>Rekreasyon Programlarında Hizmet Sistemleri</vt:lpstr>
      <vt:lpstr>Başlıca Program Geliştirme Yaklaşımları</vt:lpstr>
      <vt:lpstr>Başlıca Program Geliştirme Yaklaşımları</vt:lpstr>
      <vt:lpstr>Rekreasyonda Program Geliştirme Bileşenleri</vt:lpstr>
      <vt:lpstr>PowerPoint Sunusu</vt:lpstr>
      <vt:lpstr>Program Alanları</vt:lpstr>
      <vt:lpstr>Program Formatları</vt:lpstr>
      <vt:lpstr>Program Değerlendirme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10.Hafta</dc:title>
  <dc:creator>ASUS</dc:creator>
  <cp:lastModifiedBy>seyitAliçelik</cp:lastModifiedBy>
  <cp:revision>13</cp:revision>
  <dcterms:created xsi:type="dcterms:W3CDTF">2024-04-21T08:47:24Z</dcterms:created>
  <dcterms:modified xsi:type="dcterms:W3CDTF">2024-04-22T09:09:38Z</dcterms:modified>
</cp:coreProperties>
</file>