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70" r:id="rId6"/>
    <p:sldId id="271" r:id="rId7"/>
    <p:sldId id="272" r:id="rId8"/>
    <p:sldId id="273" r:id="rId9"/>
    <p:sldId id="274" r:id="rId10"/>
    <p:sldId id="275" r:id="rId11"/>
    <p:sldId id="276" r:id="rId12"/>
    <p:sldId id="277" r:id="rId13"/>
    <p:sldId id="278" r:id="rId14"/>
    <p:sldId id="280" r:id="rId15"/>
    <p:sldId id="279"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0803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69730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72134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21.03.2024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39298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5C942E1-C673-493C-B048-32A990A1D78E}" type="datetimeFigureOut">
              <a:rPr lang="tr-TR" smtClean="0"/>
              <a:t>21.03.2024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6919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5C942E1-C673-493C-B048-32A990A1D78E}" type="datetimeFigureOut">
              <a:rPr lang="tr-TR" smtClean="0"/>
              <a:t>21.03.2024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417270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5C942E1-C673-493C-B048-32A990A1D78E}" type="datetimeFigureOut">
              <a:rPr lang="tr-TR" smtClean="0"/>
              <a:t>21.03.2024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2545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5C942E1-C673-493C-B048-32A990A1D78E}" type="datetimeFigureOut">
              <a:rPr lang="tr-TR" smtClean="0"/>
              <a:t>21.03.2024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82324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C942E1-C673-493C-B048-32A990A1D78E}" type="datetimeFigureOut">
              <a:rPr lang="tr-TR" smtClean="0"/>
              <a:t>21.03.2024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56434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21.03.2024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91177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21.03.2024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03062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942E1-C673-493C-B048-32A990A1D78E}" type="datetimeFigureOut">
              <a:rPr lang="tr-TR" smtClean="0"/>
              <a:t>21.03.2024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48B51-29BD-4F31-854E-72AE50C0DB92}" type="slidenum">
              <a:rPr lang="tr-TR" smtClean="0"/>
              <a:t>‹#›</a:t>
            </a:fld>
            <a:endParaRPr lang="tr-TR"/>
          </a:p>
        </p:txBody>
      </p:sp>
    </p:spTree>
    <p:extLst>
      <p:ext uri="{BB962C8B-B14F-4D97-AF65-F5344CB8AC3E}">
        <p14:creationId xmlns:p14="http://schemas.microsoft.com/office/powerpoint/2010/main" val="5338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solidFill>
                  <a:srgbClr val="FF0000"/>
                </a:solidFill>
              </a:rPr>
              <a:t>5.HAFTA</a:t>
            </a:r>
          </a:p>
          <a:p>
            <a:pPr algn="l"/>
            <a:r>
              <a:rPr lang="tr-TR" dirty="0" smtClean="0">
                <a:solidFill>
                  <a:srgbClr val="FF0000"/>
                </a:solidFill>
              </a:rPr>
              <a:t>-AKTİF TATİLLER VE AMAÇLI TURİZM İLİŞKİSİ</a:t>
            </a:r>
          </a:p>
          <a:p>
            <a:pPr algn="l"/>
            <a:r>
              <a:rPr lang="tr-TR" dirty="0" smtClean="0">
                <a:solidFill>
                  <a:srgbClr val="FF0000"/>
                </a:solidFill>
              </a:rPr>
              <a:t>-REKREASYONDA YÖNETİMİN FONKSİYONLARI</a:t>
            </a:r>
            <a:endParaRPr lang="tr-TR" dirty="0">
              <a:solidFill>
                <a:srgbClr val="FF0000"/>
              </a:solidFill>
            </a:endParaRPr>
          </a:p>
        </p:txBody>
      </p:sp>
      <p:sp>
        <p:nvSpPr>
          <p:cNvPr id="4" name="Unvan 1"/>
          <p:cNvSpPr>
            <a:spLocks noGrp="1"/>
          </p:cNvSpPr>
          <p:nvPr/>
        </p:nvSpPr>
        <p:spPr>
          <a:xfrm>
            <a:off x="1524000" y="3466267"/>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
        <p:nvSpPr>
          <p:cNvPr id="5" name="Unvan 1"/>
          <p:cNvSpPr>
            <a:spLocks noGrp="1"/>
          </p:cNvSpPr>
          <p:nvPr/>
        </p:nvSpPr>
        <p:spPr>
          <a:xfrm>
            <a:off x="1676400" y="3531219"/>
            <a:ext cx="9144000" cy="10036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b="1" dirty="0">
              <a:solidFill>
                <a:srgbClr val="FF0000"/>
              </a:solidFill>
            </a:endParaRPr>
          </a:p>
        </p:txBody>
      </p:sp>
    </p:spTree>
    <p:extLst>
      <p:ext uri="{BB962C8B-B14F-4D97-AF65-F5344CB8AC3E}">
        <p14:creationId xmlns:p14="http://schemas.microsoft.com/office/powerpoint/2010/main" val="4835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93519"/>
          </a:xfrm>
        </p:spPr>
        <p:txBody>
          <a:bodyPr/>
          <a:lstStyle/>
          <a:p>
            <a:r>
              <a:rPr lang="tr-TR" sz="2400" dirty="0">
                <a:solidFill>
                  <a:srgbClr val="FF0000"/>
                </a:solidFill>
              </a:rPr>
              <a:t>REKREASYON YÖNETİMİNDE PLANLAMA</a:t>
            </a:r>
            <a:endParaRPr lang="tr-TR" dirty="0"/>
          </a:p>
        </p:txBody>
      </p:sp>
      <p:sp>
        <p:nvSpPr>
          <p:cNvPr id="3" name="İçerik Yer Tutucusu 2"/>
          <p:cNvSpPr>
            <a:spLocks noGrp="1"/>
          </p:cNvSpPr>
          <p:nvPr>
            <p:ph idx="1"/>
          </p:nvPr>
        </p:nvSpPr>
        <p:spPr>
          <a:xfrm>
            <a:off x="838200" y="713678"/>
            <a:ext cx="10515600" cy="5463285"/>
          </a:xfrm>
        </p:spPr>
        <p:txBody>
          <a:bodyPr/>
          <a:lstStyle/>
          <a:p>
            <a:pPr marL="0" indent="0">
              <a:buNone/>
            </a:pPr>
            <a:r>
              <a:rPr lang="tr-TR" dirty="0">
                <a:solidFill>
                  <a:srgbClr val="C00000"/>
                </a:solidFill>
              </a:rPr>
              <a:t>Rekreasyon planlaması temel olarak dört aşamadan </a:t>
            </a:r>
            <a:r>
              <a:rPr lang="tr-TR" dirty="0" smtClean="0">
                <a:solidFill>
                  <a:srgbClr val="C00000"/>
                </a:solidFill>
              </a:rPr>
              <a:t>oluşmaktadır;</a:t>
            </a:r>
            <a:endParaRPr lang="tr-TR" dirty="0">
              <a:solidFill>
                <a:srgbClr val="C00000"/>
              </a:solidFill>
            </a:endParaRPr>
          </a:p>
          <a:p>
            <a:pPr marL="0" indent="0">
              <a:buNone/>
            </a:pPr>
            <a:r>
              <a:rPr lang="tr-TR" dirty="0"/>
              <a:t>1. Aşama: Ön planlama,</a:t>
            </a:r>
          </a:p>
          <a:p>
            <a:pPr marL="0" indent="0">
              <a:buNone/>
            </a:pPr>
            <a:r>
              <a:rPr lang="tr-TR" dirty="0"/>
              <a:t>2. Aşama: Detaylı planlama,</a:t>
            </a:r>
          </a:p>
          <a:p>
            <a:pPr marL="0" indent="0">
              <a:buNone/>
            </a:pPr>
            <a:r>
              <a:rPr lang="tr-TR" dirty="0"/>
              <a:t>3. Aşama: Uygulama,</a:t>
            </a:r>
          </a:p>
          <a:p>
            <a:pPr marL="0" indent="0">
              <a:buNone/>
            </a:pPr>
            <a:r>
              <a:rPr lang="tr-TR" dirty="0"/>
              <a:t>4. Aşama: Proje sonrası değerlendirme</a:t>
            </a:r>
            <a:r>
              <a:rPr lang="tr-TR" dirty="0" smtClean="0"/>
              <a:t>.</a:t>
            </a: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724579018"/>
              </p:ext>
            </p:extLst>
          </p:nvPr>
        </p:nvGraphicFramePr>
        <p:xfrm>
          <a:off x="1037061" y="3256155"/>
          <a:ext cx="10316738" cy="2926080"/>
        </p:xfrm>
        <a:graphic>
          <a:graphicData uri="http://schemas.openxmlformats.org/drawingml/2006/table">
            <a:tbl>
              <a:tblPr firstRow="1" bandRow="1">
                <a:tableStyleId>{5940675A-B579-460E-94D1-54222C63F5DA}</a:tableStyleId>
              </a:tblPr>
              <a:tblGrid>
                <a:gridCol w="5158369">
                  <a:extLst>
                    <a:ext uri="{9D8B030D-6E8A-4147-A177-3AD203B41FA5}">
                      <a16:colId xmlns:a16="http://schemas.microsoft.com/office/drawing/2014/main" val="1253643367"/>
                    </a:ext>
                  </a:extLst>
                </a:gridCol>
                <a:gridCol w="5158369">
                  <a:extLst>
                    <a:ext uri="{9D8B030D-6E8A-4147-A177-3AD203B41FA5}">
                      <a16:colId xmlns:a16="http://schemas.microsoft.com/office/drawing/2014/main" val="3057626636"/>
                    </a:ext>
                  </a:extLst>
                </a:gridCol>
              </a:tblGrid>
              <a:tr h="299517">
                <a:tc>
                  <a:txBody>
                    <a:bodyPr/>
                    <a:lstStyle/>
                    <a:p>
                      <a:r>
                        <a:rPr lang="tr-TR" dirty="0" smtClean="0">
                          <a:solidFill>
                            <a:schemeClr val="accent1">
                              <a:lumMod val="50000"/>
                            </a:schemeClr>
                          </a:solidFill>
                        </a:rPr>
                        <a:t>1.Aşama</a:t>
                      </a:r>
                      <a:endParaRPr lang="tr-TR" dirty="0">
                        <a:solidFill>
                          <a:schemeClr val="accent1">
                            <a:lumMod val="50000"/>
                          </a:schemeClr>
                        </a:solidFill>
                      </a:endParaRPr>
                    </a:p>
                  </a:txBody>
                  <a:tcPr/>
                </a:tc>
                <a:tc>
                  <a:txBody>
                    <a:bodyPr/>
                    <a:lstStyle/>
                    <a:p>
                      <a:r>
                        <a:rPr lang="tr-TR" dirty="0" smtClean="0">
                          <a:solidFill>
                            <a:schemeClr val="accent1">
                              <a:lumMod val="50000"/>
                            </a:schemeClr>
                          </a:solidFill>
                        </a:rPr>
                        <a:t>Planlama faaliyetleri</a:t>
                      </a:r>
                      <a:endParaRPr lang="tr-TR" dirty="0">
                        <a:solidFill>
                          <a:schemeClr val="accent1">
                            <a:lumMod val="50000"/>
                          </a:schemeClr>
                        </a:solidFill>
                      </a:endParaRPr>
                    </a:p>
                  </a:txBody>
                  <a:tcPr/>
                </a:tc>
                <a:extLst>
                  <a:ext uri="{0D108BD9-81ED-4DB2-BD59-A6C34878D82A}">
                    <a16:rowId xmlns:a16="http://schemas.microsoft.com/office/drawing/2014/main" val="1944345442"/>
                  </a:ext>
                </a:extLst>
              </a:tr>
              <a:tr h="299517">
                <a:tc>
                  <a:txBody>
                    <a:bodyPr/>
                    <a:lstStyle/>
                    <a:p>
                      <a:r>
                        <a:rPr lang="tr-TR" dirty="0" smtClean="0"/>
                        <a:t>Ön Planlama (Kapsam ve Fizibilite)</a:t>
                      </a:r>
                      <a:endParaRPr lang="tr-TR" dirty="0"/>
                    </a:p>
                  </a:txBody>
                  <a:tcPr/>
                </a:tc>
                <a:tc>
                  <a:txBody>
                    <a:bodyPr/>
                    <a:lstStyle/>
                    <a:p>
                      <a:r>
                        <a:rPr lang="tr-TR" dirty="0" smtClean="0"/>
                        <a:t>• Projenin kapsama alanının tanımlanması</a:t>
                      </a:r>
                    </a:p>
                    <a:p>
                      <a:r>
                        <a:rPr lang="tr-TR" dirty="0" smtClean="0"/>
                        <a:t>• Önemli paydaşların tanımlanması</a:t>
                      </a:r>
                    </a:p>
                    <a:p>
                      <a:r>
                        <a:rPr lang="tr-TR" dirty="0" smtClean="0"/>
                        <a:t>• Destek sisteminin geliştirilmesi</a:t>
                      </a:r>
                    </a:p>
                    <a:p>
                      <a:r>
                        <a:rPr lang="tr-TR" dirty="0" smtClean="0"/>
                        <a:t>• Fizibilite raporunun hazırlanması</a:t>
                      </a:r>
                    </a:p>
                    <a:p>
                      <a:r>
                        <a:rPr lang="tr-TR" dirty="0" smtClean="0"/>
                        <a:t>• Görevler</a:t>
                      </a:r>
                    </a:p>
                    <a:p>
                      <a:r>
                        <a:rPr lang="tr-TR" dirty="0" smtClean="0"/>
                        <a:t>• Kapsam</a:t>
                      </a:r>
                    </a:p>
                    <a:p>
                      <a:r>
                        <a:rPr lang="tr-TR" dirty="0" smtClean="0"/>
                        <a:t>• Kaynaklar</a:t>
                      </a:r>
                    </a:p>
                    <a:p>
                      <a:r>
                        <a:rPr lang="tr-TR" dirty="0" smtClean="0"/>
                        <a:t>• Yönetim</a:t>
                      </a:r>
                    </a:p>
                    <a:p>
                      <a:r>
                        <a:rPr lang="tr-TR" dirty="0" smtClean="0"/>
                        <a:t>• İlerlemek için onay alınması</a:t>
                      </a:r>
                      <a:endParaRPr lang="tr-TR" dirty="0"/>
                    </a:p>
                  </a:txBody>
                  <a:tcPr/>
                </a:tc>
                <a:extLst>
                  <a:ext uri="{0D108BD9-81ED-4DB2-BD59-A6C34878D82A}">
                    <a16:rowId xmlns:a16="http://schemas.microsoft.com/office/drawing/2014/main" val="2684954977"/>
                  </a:ext>
                </a:extLst>
              </a:tr>
            </a:tbl>
          </a:graphicData>
        </a:graphic>
      </p:graphicFrame>
    </p:spTree>
    <p:extLst>
      <p:ext uri="{BB962C8B-B14F-4D97-AF65-F5344CB8AC3E}">
        <p14:creationId xmlns:p14="http://schemas.microsoft.com/office/powerpoint/2010/main" val="666335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48914"/>
          </a:xfrm>
        </p:spPr>
        <p:txBody>
          <a:bodyPr/>
          <a:lstStyle/>
          <a:p>
            <a:r>
              <a:rPr lang="tr-TR" sz="2400" dirty="0">
                <a:solidFill>
                  <a:srgbClr val="FF0000"/>
                </a:solidFill>
              </a:rPr>
              <a:t>REKREASYON YÖNETİMİNDE PLANLAMA</a:t>
            </a:r>
            <a:endParaRPr lang="tr-TR" dirty="0"/>
          </a:p>
        </p:txBody>
      </p:sp>
      <p:sp>
        <p:nvSpPr>
          <p:cNvPr id="3" name="İçerik Yer Tutucusu 2"/>
          <p:cNvSpPr>
            <a:spLocks noGrp="1"/>
          </p:cNvSpPr>
          <p:nvPr>
            <p:ph idx="1"/>
          </p:nvPr>
        </p:nvSpPr>
        <p:spPr>
          <a:xfrm>
            <a:off x="838200" y="814040"/>
            <a:ext cx="10515600" cy="5362923"/>
          </a:xfrm>
        </p:spPr>
        <p:txBody>
          <a:bodyPr/>
          <a:lstStyle/>
          <a:p>
            <a:pPr marL="0" indent="0">
              <a:buNone/>
            </a:pPr>
            <a:r>
              <a:rPr lang="tr-TR" dirty="0">
                <a:solidFill>
                  <a:srgbClr val="C00000"/>
                </a:solidFill>
              </a:rPr>
              <a:t>Rekreasyon planlaması temel olarak dört aşamadan oluşmaktadır</a:t>
            </a:r>
            <a:r>
              <a:rPr lang="tr-TR" dirty="0" smtClean="0">
                <a:solidFill>
                  <a:srgbClr val="C00000"/>
                </a:solidFill>
              </a:rPr>
              <a:t>;</a:t>
            </a: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472589012"/>
              </p:ext>
            </p:extLst>
          </p:nvPr>
        </p:nvGraphicFramePr>
        <p:xfrm>
          <a:off x="947854" y="1262954"/>
          <a:ext cx="10405946" cy="1833880"/>
        </p:xfrm>
        <a:graphic>
          <a:graphicData uri="http://schemas.openxmlformats.org/drawingml/2006/table">
            <a:tbl>
              <a:tblPr firstRow="1" bandRow="1">
                <a:tableStyleId>{5940675A-B579-460E-94D1-54222C63F5DA}</a:tableStyleId>
              </a:tblPr>
              <a:tblGrid>
                <a:gridCol w="4650058">
                  <a:extLst>
                    <a:ext uri="{9D8B030D-6E8A-4147-A177-3AD203B41FA5}">
                      <a16:colId xmlns:a16="http://schemas.microsoft.com/office/drawing/2014/main" val="1323481337"/>
                    </a:ext>
                  </a:extLst>
                </a:gridCol>
                <a:gridCol w="5755888">
                  <a:extLst>
                    <a:ext uri="{9D8B030D-6E8A-4147-A177-3AD203B41FA5}">
                      <a16:colId xmlns:a16="http://schemas.microsoft.com/office/drawing/2014/main" val="2438080113"/>
                    </a:ext>
                  </a:extLst>
                </a:gridCol>
              </a:tblGrid>
              <a:tr h="370840">
                <a:tc>
                  <a:txBody>
                    <a:bodyPr/>
                    <a:lstStyle/>
                    <a:p>
                      <a:r>
                        <a:rPr lang="tr-TR" dirty="0" smtClean="0">
                          <a:solidFill>
                            <a:schemeClr val="accent1">
                              <a:lumMod val="50000"/>
                            </a:schemeClr>
                          </a:solidFill>
                        </a:rPr>
                        <a:t>2.Aşama</a:t>
                      </a:r>
                      <a:endParaRPr lang="tr-TR" dirty="0">
                        <a:solidFill>
                          <a:schemeClr val="accent1">
                            <a:lumMod val="50000"/>
                          </a:schemeClr>
                        </a:solidFill>
                      </a:endParaRPr>
                    </a:p>
                  </a:txBody>
                  <a:tcPr/>
                </a:tc>
                <a:tc>
                  <a:txBody>
                    <a:bodyPr/>
                    <a:lstStyle/>
                    <a:p>
                      <a:r>
                        <a:rPr lang="tr-TR" dirty="0" smtClean="0">
                          <a:solidFill>
                            <a:schemeClr val="accent1">
                              <a:lumMod val="50000"/>
                            </a:schemeClr>
                          </a:solidFill>
                        </a:rPr>
                        <a:t>Planlama faaliyetleri</a:t>
                      </a:r>
                      <a:endParaRPr lang="tr-TR" dirty="0">
                        <a:solidFill>
                          <a:schemeClr val="accent1">
                            <a:lumMod val="50000"/>
                          </a:schemeClr>
                        </a:solidFill>
                      </a:endParaRPr>
                    </a:p>
                  </a:txBody>
                  <a:tcPr/>
                </a:tc>
                <a:extLst>
                  <a:ext uri="{0D108BD9-81ED-4DB2-BD59-A6C34878D82A}">
                    <a16:rowId xmlns:a16="http://schemas.microsoft.com/office/drawing/2014/main" val="432356888"/>
                  </a:ext>
                </a:extLst>
              </a:tr>
              <a:tr h="370840">
                <a:tc>
                  <a:txBody>
                    <a:bodyPr/>
                    <a:lstStyle/>
                    <a:p>
                      <a:r>
                        <a:rPr lang="tr-TR" dirty="0" smtClean="0"/>
                        <a:t>Detaylı Planlama (Kısa Anlatım ve Yönetim)</a:t>
                      </a:r>
                      <a:endParaRPr lang="tr-TR" dirty="0"/>
                    </a:p>
                  </a:txBody>
                  <a:tcPr/>
                </a:tc>
                <a:tc>
                  <a:txBody>
                    <a:bodyPr/>
                    <a:lstStyle/>
                    <a:p>
                      <a:r>
                        <a:rPr lang="tr-TR" dirty="0" smtClean="0"/>
                        <a:t>• Kaynakların güvence altına alınması</a:t>
                      </a:r>
                    </a:p>
                    <a:p>
                      <a:r>
                        <a:rPr lang="tr-TR" dirty="0" smtClean="0"/>
                        <a:t>• Proje yönetim takımının atanması</a:t>
                      </a:r>
                    </a:p>
                    <a:p>
                      <a:r>
                        <a:rPr lang="tr-TR" dirty="0" smtClean="0"/>
                        <a:t>• Rekreasyon planı brifingi düzenlemesi</a:t>
                      </a:r>
                    </a:p>
                    <a:p>
                      <a:r>
                        <a:rPr lang="tr-TR" dirty="0" smtClean="0"/>
                        <a:t>• Proje danışmanlarının belirlenmesi ve yetkilendirilmesi</a:t>
                      </a:r>
                    </a:p>
                    <a:p>
                      <a:r>
                        <a:rPr lang="tr-TR" dirty="0" smtClean="0"/>
                        <a:t>• Metodolojinin sonlandırılması ve performans ölçümü</a:t>
                      </a:r>
                      <a:endParaRPr lang="tr-TR" dirty="0"/>
                    </a:p>
                  </a:txBody>
                  <a:tcPr/>
                </a:tc>
                <a:extLst>
                  <a:ext uri="{0D108BD9-81ED-4DB2-BD59-A6C34878D82A}">
                    <a16:rowId xmlns:a16="http://schemas.microsoft.com/office/drawing/2014/main" val="3395681639"/>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826172946"/>
              </p:ext>
            </p:extLst>
          </p:nvPr>
        </p:nvGraphicFramePr>
        <p:xfrm>
          <a:off x="947851" y="3340203"/>
          <a:ext cx="10405948" cy="2931160"/>
        </p:xfrm>
        <a:graphic>
          <a:graphicData uri="http://schemas.openxmlformats.org/drawingml/2006/table">
            <a:tbl>
              <a:tblPr firstRow="1" bandRow="1">
                <a:tableStyleId>{5940675A-B579-460E-94D1-54222C63F5DA}</a:tableStyleId>
              </a:tblPr>
              <a:tblGrid>
                <a:gridCol w="4672364">
                  <a:extLst>
                    <a:ext uri="{9D8B030D-6E8A-4147-A177-3AD203B41FA5}">
                      <a16:colId xmlns:a16="http://schemas.microsoft.com/office/drawing/2014/main" val="1606428813"/>
                    </a:ext>
                  </a:extLst>
                </a:gridCol>
                <a:gridCol w="5733584">
                  <a:extLst>
                    <a:ext uri="{9D8B030D-6E8A-4147-A177-3AD203B41FA5}">
                      <a16:colId xmlns:a16="http://schemas.microsoft.com/office/drawing/2014/main" val="387077671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50000"/>
                            </a:srgbClr>
                          </a:solidFill>
                          <a:effectLst/>
                          <a:uLnTx/>
                          <a:uFillTx/>
                          <a:latin typeface="+mn-lt"/>
                          <a:ea typeface="+mn-ea"/>
                          <a:cs typeface="+mn-cs"/>
                        </a:rPr>
                        <a:t>3.Aşama</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50000"/>
                            </a:srgbClr>
                          </a:solidFill>
                          <a:effectLst/>
                          <a:uLnTx/>
                          <a:uFillTx/>
                          <a:latin typeface="+mn-lt"/>
                          <a:ea typeface="+mn-ea"/>
                          <a:cs typeface="+mn-cs"/>
                        </a:rPr>
                        <a:t>Planlama faaliyetleri</a:t>
                      </a:r>
                      <a:endParaRPr lang="tr-TR" dirty="0"/>
                    </a:p>
                  </a:txBody>
                  <a:tcPr/>
                </a:tc>
                <a:extLst>
                  <a:ext uri="{0D108BD9-81ED-4DB2-BD59-A6C34878D82A}">
                    <a16:rowId xmlns:a16="http://schemas.microsoft.com/office/drawing/2014/main" val="364811650"/>
                  </a:ext>
                </a:extLst>
              </a:tr>
              <a:tr h="370840">
                <a:tc>
                  <a:txBody>
                    <a:bodyPr/>
                    <a:lstStyle/>
                    <a:p>
                      <a:r>
                        <a:rPr lang="tr-TR" dirty="0" smtClean="0"/>
                        <a:t>Uygulama (Projeyi Hayata Geçirmek)</a:t>
                      </a:r>
                      <a:endParaRPr lang="tr-TR" dirty="0"/>
                    </a:p>
                  </a:txBody>
                  <a:tcPr/>
                </a:tc>
                <a:tc>
                  <a:txBody>
                    <a:bodyPr/>
                    <a:lstStyle/>
                    <a:p>
                      <a:r>
                        <a:rPr lang="tr-TR" dirty="0" smtClean="0"/>
                        <a:t>• Danışmanın projeye başlaması</a:t>
                      </a:r>
                    </a:p>
                    <a:p>
                      <a:r>
                        <a:rPr lang="tr-TR" dirty="0" smtClean="0"/>
                        <a:t>• Paydaşlarla bilgi alışverişi</a:t>
                      </a:r>
                    </a:p>
                    <a:p>
                      <a:r>
                        <a:rPr lang="tr-TR" dirty="0" smtClean="0"/>
                        <a:t>• Araştırma ve inceleme</a:t>
                      </a:r>
                    </a:p>
                    <a:p>
                      <a:r>
                        <a:rPr lang="tr-TR" dirty="0" smtClean="0"/>
                        <a:t>• Diğer planlama ve teslim süreçleri ile bütünleşme</a:t>
                      </a:r>
                    </a:p>
                    <a:p>
                      <a:r>
                        <a:rPr lang="tr-TR" dirty="0" smtClean="0"/>
                        <a:t>• Bütçe ve hizmet planı</a:t>
                      </a:r>
                    </a:p>
                    <a:p>
                      <a:r>
                        <a:rPr lang="tr-TR" dirty="0" smtClean="0"/>
                        <a:t>• Özellikler</a:t>
                      </a:r>
                    </a:p>
                    <a:p>
                      <a:r>
                        <a:rPr lang="tr-TR" dirty="0" smtClean="0"/>
                        <a:t>• İş planı</a:t>
                      </a:r>
                    </a:p>
                    <a:p>
                      <a:r>
                        <a:rPr lang="tr-TR" dirty="0" smtClean="0"/>
                        <a:t>• Taslak aşaması</a:t>
                      </a:r>
                    </a:p>
                    <a:p>
                      <a:r>
                        <a:rPr lang="tr-TR" dirty="0" smtClean="0"/>
                        <a:t>• Sorumluluk dağıtımı ve raporların hazırlanması</a:t>
                      </a:r>
                      <a:endParaRPr lang="tr-TR" dirty="0"/>
                    </a:p>
                  </a:txBody>
                  <a:tcPr/>
                </a:tc>
                <a:extLst>
                  <a:ext uri="{0D108BD9-81ED-4DB2-BD59-A6C34878D82A}">
                    <a16:rowId xmlns:a16="http://schemas.microsoft.com/office/drawing/2014/main" val="2913795011"/>
                  </a:ext>
                </a:extLst>
              </a:tr>
            </a:tbl>
          </a:graphicData>
        </a:graphic>
      </p:graphicFrame>
    </p:spTree>
    <p:extLst>
      <p:ext uri="{BB962C8B-B14F-4D97-AF65-F5344CB8AC3E}">
        <p14:creationId xmlns:p14="http://schemas.microsoft.com/office/powerpoint/2010/main" val="99106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60426"/>
          </a:xfrm>
        </p:spPr>
        <p:txBody>
          <a:bodyPr/>
          <a:lstStyle/>
          <a:p>
            <a:r>
              <a:rPr lang="tr-TR" sz="2400" dirty="0">
                <a:solidFill>
                  <a:srgbClr val="FF0000"/>
                </a:solidFill>
              </a:rPr>
              <a:t>REKREASYON YÖNETİMİNDE PLANLAMA</a:t>
            </a:r>
            <a:endParaRPr lang="tr-TR" dirty="0"/>
          </a:p>
        </p:txBody>
      </p:sp>
      <p:sp>
        <p:nvSpPr>
          <p:cNvPr id="3" name="İçerik Yer Tutucusu 2"/>
          <p:cNvSpPr>
            <a:spLocks noGrp="1"/>
          </p:cNvSpPr>
          <p:nvPr>
            <p:ph idx="1"/>
          </p:nvPr>
        </p:nvSpPr>
        <p:spPr>
          <a:xfrm>
            <a:off x="838200" y="925552"/>
            <a:ext cx="10515600" cy="5251411"/>
          </a:xfrm>
        </p:spPr>
        <p:txBody>
          <a:bodyPr>
            <a:normAutofit fontScale="92500" lnSpcReduction="20000"/>
          </a:bodyPr>
          <a:lstStyle/>
          <a:p>
            <a:pPr marL="0" lvl="0" indent="0">
              <a:buNone/>
            </a:pPr>
            <a:r>
              <a:rPr lang="tr-TR" dirty="0">
                <a:solidFill>
                  <a:srgbClr val="C00000"/>
                </a:solidFill>
              </a:rPr>
              <a:t>Rekreasyon planlaması temel olarak dört aşamadan oluşmaktadır</a:t>
            </a:r>
            <a:r>
              <a:rPr lang="tr-TR" dirty="0" smtClean="0">
                <a:solidFill>
                  <a:srgbClr val="C00000"/>
                </a:solidFill>
              </a:rPr>
              <a:t>;</a:t>
            </a:r>
          </a:p>
          <a:p>
            <a:pPr marL="0" lvl="0" indent="0">
              <a:buNone/>
            </a:pPr>
            <a:endParaRPr lang="tr-TR" dirty="0" smtClean="0">
              <a:solidFill>
                <a:srgbClr val="C00000"/>
              </a:solidFill>
            </a:endParaRPr>
          </a:p>
          <a:p>
            <a:pPr marL="0" lvl="0" indent="0">
              <a:buNone/>
            </a:pPr>
            <a:endParaRPr lang="tr-TR" dirty="0">
              <a:solidFill>
                <a:srgbClr val="C00000"/>
              </a:solidFill>
            </a:endParaRPr>
          </a:p>
          <a:p>
            <a:pPr marL="0" lvl="0" indent="0">
              <a:buNone/>
            </a:pPr>
            <a:endParaRPr lang="tr-TR" dirty="0" smtClean="0">
              <a:solidFill>
                <a:srgbClr val="C00000"/>
              </a:solidFill>
            </a:endParaRPr>
          </a:p>
          <a:p>
            <a:pPr marL="0" lvl="0" indent="0">
              <a:buNone/>
            </a:pPr>
            <a:endParaRPr lang="tr-TR" dirty="0">
              <a:solidFill>
                <a:srgbClr val="C00000"/>
              </a:solidFill>
            </a:endParaRPr>
          </a:p>
          <a:p>
            <a:pPr marL="0" lvl="0" indent="0">
              <a:buNone/>
            </a:pPr>
            <a:endParaRPr lang="tr-TR" dirty="0" smtClean="0">
              <a:solidFill>
                <a:srgbClr val="C00000"/>
              </a:solidFill>
            </a:endParaRPr>
          </a:p>
          <a:p>
            <a:pPr marL="0" lvl="0" indent="0">
              <a:buNone/>
            </a:pPr>
            <a:r>
              <a:rPr lang="tr-TR" dirty="0" smtClean="0">
                <a:solidFill>
                  <a:srgbClr val="C00000"/>
                </a:solidFill>
              </a:rPr>
              <a:t>	</a:t>
            </a:r>
            <a:r>
              <a:rPr lang="tr-TR" dirty="0" smtClean="0"/>
              <a:t>Rekreasyon </a:t>
            </a:r>
            <a:r>
              <a:rPr lang="tr-TR" dirty="0"/>
              <a:t>ve turizmde planlama sürecinde görev alan kişiler, </a:t>
            </a:r>
            <a:r>
              <a:rPr lang="tr-TR" dirty="0" err="1"/>
              <a:t>rekreasyonel</a:t>
            </a:r>
            <a:r>
              <a:rPr lang="tr-TR" dirty="0"/>
              <a:t> ve </a:t>
            </a:r>
            <a:r>
              <a:rPr lang="tr-TR" dirty="0" smtClean="0"/>
              <a:t>turistik katılımcı </a:t>
            </a:r>
            <a:r>
              <a:rPr lang="tr-TR" dirty="0"/>
              <a:t>ve ziyaretçilere daha önceden tecrübe edilmiş hizmetleri sunarlar. Bu bağlamda</a:t>
            </a:r>
            <a:r>
              <a:rPr lang="tr-TR" dirty="0" smtClean="0"/>
              <a:t>, amaçların </a:t>
            </a:r>
            <a:r>
              <a:rPr lang="tr-TR" dirty="0"/>
              <a:t>belirlemesi ve bireyin memnuniyetinin sağlanması açısından katılımcı veya </a:t>
            </a:r>
            <a:r>
              <a:rPr lang="tr-TR" dirty="0" smtClean="0"/>
              <a:t>turistin davranışları</a:t>
            </a:r>
            <a:r>
              <a:rPr lang="tr-TR" dirty="0"/>
              <a:t>, beklentileri ve tutumu, planlama sürecinde kullanılabilecek </a:t>
            </a:r>
            <a:r>
              <a:rPr lang="tr-TR" dirty="0" smtClean="0"/>
              <a:t>önemli değişkenlerdir</a:t>
            </a:r>
            <a:r>
              <a:rPr lang="tr-TR" dirty="0"/>
              <a:t>. Etkinlikten sağlanan tatminin maksimum kılınabilmesi için, planlayıcılar</a:t>
            </a:r>
            <a:r>
              <a:rPr lang="tr-TR" dirty="0" smtClean="0"/>
              <a:t>, katılımcıların </a:t>
            </a:r>
            <a:r>
              <a:rPr lang="tr-TR" dirty="0"/>
              <a:t>istek ve tercihlerini analiz ederek, etkinliğin özellikleriyle eşleştirme </a:t>
            </a:r>
            <a:r>
              <a:rPr lang="tr-TR" dirty="0" smtClean="0"/>
              <a:t>yapmak durumundadırlar</a:t>
            </a:r>
            <a:r>
              <a:rPr lang="tr-TR" dirty="0"/>
              <a:t>.</a:t>
            </a: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852237653"/>
              </p:ext>
            </p:extLst>
          </p:nvPr>
        </p:nvGraphicFramePr>
        <p:xfrm>
          <a:off x="970156" y="1399891"/>
          <a:ext cx="9723864" cy="1559560"/>
        </p:xfrm>
        <a:graphic>
          <a:graphicData uri="http://schemas.openxmlformats.org/drawingml/2006/table">
            <a:tbl>
              <a:tblPr firstRow="1" bandRow="1">
                <a:tableStyleId>{5940675A-B579-460E-94D1-54222C63F5DA}</a:tableStyleId>
              </a:tblPr>
              <a:tblGrid>
                <a:gridCol w="4861932">
                  <a:extLst>
                    <a:ext uri="{9D8B030D-6E8A-4147-A177-3AD203B41FA5}">
                      <a16:colId xmlns:a16="http://schemas.microsoft.com/office/drawing/2014/main" val="1814868682"/>
                    </a:ext>
                  </a:extLst>
                </a:gridCol>
                <a:gridCol w="4861932">
                  <a:extLst>
                    <a:ext uri="{9D8B030D-6E8A-4147-A177-3AD203B41FA5}">
                      <a16:colId xmlns:a16="http://schemas.microsoft.com/office/drawing/2014/main" val="3105856890"/>
                    </a:ext>
                  </a:extLst>
                </a:gridCol>
              </a:tblGrid>
              <a:tr h="370840">
                <a:tc>
                  <a:txBody>
                    <a:bodyPr/>
                    <a:lstStyle/>
                    <a:p>
                      <a:r>
                        <a:rPr lang="tr-TR" dirty="0" smtClean="0">
                          <a:solidFill>
                            <a:schemeClr val="accent1">
                              <a:lumMod val="50000"/>
                            </a:schemeClr>
                          </a:solidFill>
                        </a:rPr>
                        <a:t>4.Aşama</a:t>
                      </a:r>
                      <a:endParaRPr lang="tr-TR" dirty="0">
                        <a:solidFill>
                          <a:schemeClr val="accent1">
                            <a:lumMod val="50000"/>
                          </a:schemeClr>
                        </a:solidFill>
                      </a:endParaRPr>
                    </a:p>
                  </a:txBody>
                  <a:tcPr/>
                </a:tc>
                <a:tc>
                  <a:txBody>
                    <a:bodyPr/>
                    <a:lstStyle/>
                    <a:p>
                      <a:r>
                        <a:rPr lang="tr-TR" dirty="0" smtClean="0">
                          <a:solidFill>
                            <a:schemeClr val="accent1">
                              <a:lumMod val="50000"/>
                            </a:schemeClr>
                          </a:solidFill>
                        </a:rPr>
                        <a:t>Planlanan faaliyetler</a:t>
                      </a:r>
                      <a:endParaRPr lang="tr-TR" dirty="0">
                        <a:solidFill>
                          <a:schemeClr val="accent1">
                            <a:lumMod val="50000"/>
                          </a:schemeClr>
                        </a:solidFill>
                      </a:endParaRPr>
                    </a:p>
                  </a:txBody>
                  <a:tcPr/>
                </a:tc>
                <a:extLst>
                  <a:ext uri="{0D108BD9-81ED-4DB2-BD59-A6C34878D82A}">
                    <a16:rowId xmlns:a16="http://schemas.microsoft.com/office/drawing/2014/main" val="455919138"/>
                  </a:ext>
                </a:extLst>
              </a:tr>
              <a:tr h="370840">
                <a:tc>
                  <a:txBody>
                    <a:bodyPr/>
                    <a:lstStyle/>
                    <a:p>
                      <a:r>
                        <a:rPr lang="tr-TR" dirty="0" smtClean="0"/>
                        <a:t>Proje Sonrası Değerlendirme</a:t>
                      </a:r>
                      <a:endParaRPr lang="tr-TR" dirty="0"/>
                    </a:p>
                  </a:txBody>
                  <a:tcPr/>
                </a:tc>
                <a:tc>
                  <a:txBody>
                    <a:bodyPr/>
                    <a:lstStyle/>
                    <a:p>
                      <a:r>
                        <a:rPr lang="tr-TR" dirty="0" smtClean="0"/>
                        <a:t>• Projenin soruşturulması</a:t>
                      </a:r>
                    </a:p>
                    <a:p>
                      <a:r>
                        <a:rPr lang="tr-TR" dirty="0" smtClean="0"/>
                        <a:t>• Raporun değerlendirilmesi</a:t>
                      </a:r>
                    </a:p>
                    <a:p>
                      <a:r>
                        <a:rPr lang="tr-TR" dirty="0" smtClean="0"/>
                        <a:t>• Kayıt işleminin tamamlanması</a:t>
                      </a:r>
                    </a:p>
                    <a:p>
                      <a:r>
                        <a:rPr lang="tr-TR" dirty="0" smtClean="0"/>
                        <a:t>• Projenin tamamlanması</a:t>
                      </a:r>
                      <a:endParaRPr lang="tr-TR" dirty="0"/>
                    </a:p>
                  </a:txBody>
                  <a:tcPr/>
                </a:tc>
                <a:extLst>
                  <a:ext uri="{0D108BD9-81ED-4DB2-BD59-A6C34878D82A}">
                    <a16:rowId xmlns:a16="http://schemas.microsoft.com/office/drawing/2014/main" val="2227543916"/>
                  </a:ext>
                </a:extLst>
              </a:tr>
            </a:tbl>
          </a:graphicData>
        </a:graphic>
      </p:graphicFrame>
    </p:spTree>
    <p:extLst>
      <p:ext uri="{BB962C8B-B14F-4D97-AF65-F5344CB8AC3E}">
        <p14:creationId xmlns:p14="http://schemas.microsoft.com/office/powerpoint/2010/main" val="2741199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49275"/>
          </a:xfrm>
        </p:spPr>
        <p:txBody>
          <a:bodyPr/>
          <a:lstStyle/>
          <a:p>
            <a:r>
              <a:rPr lang="tr-TR" sz="2400" dirty="0">
                <a:solidFill>
                  <a:srgbClr val="FF0000"/>
                </a:solidFill>
              </a:rPr>
              <a:t>REKREASYON YÖNETİMİNDE PLANLAMA</a:t>
            </a:r>
            <a:endParaRPr lang="tr-TR" dirty="0"/>
          </a:p>
        </p:txBody>
      </p:sp>
      <p:sp>
        <p:nvSpPr>
          <p:cNvPr id="3" name="İçerik Yer Tutucusu 2"/>
          <p:cNvSpPr>
            <a:spLocks noGrp="1"/>
          </p:cNvSpPr>
          <p:nvPr>
            <p:ph idx="1"/>
          </p:nvPr>
        </p:nvSpPr>
        <p:spPr>
          <a:xfrm>
            <a:off x="838200" y="914400"/>
            <a:ext cx="10515600" cy="5262563"/>
          </a:xfrm>
        </p:spPr>
        <p:txBody>
          <a:bodyPr>
            <a:normAutofit fontScale="92500" lnSpcReduction="10000"/>
          </a:bodyPr>
          <a:lstStyle/>
          <a:p>
            <a:pPr marL="0" indent="0">
              <a:buNone/>
            </a:pPr>
            <a:r>
              <a:rPr lang="tr-TR" dirty="0">
                <a:solidFill>
                  <a:srgbClr val="C00000"/>
                </a:solidFill>
              </a:rPr>
              <a:t>Rekreasyon planlama sürecinin başarısızlıkla sonuçlanmasını önleyebilecek faktörler </a:t>
            </a:r>
            <a:r>
              <a:rPr lang="tr-TR" dirty="0" smtClean="0">
                <a:solidFill>
                  <a:srgbClr val="C00000"/>
                </a:solidFill>
              </a:rPr>
              <a:t>şu şekilde </a:t>
            </a:r>
            <a:r>
              <a:rPr lang="tr-TR" dirty="0">
                <a:solidFill>
                  <a:srgbClr val="C00000"/>
                </a:solidFill>
              </a:rPr>
              <a:t>sıralanabilir:</a:t>
            </a:r>
          </a:p>
          <a:p>
            <a:pPr marL="0" indent="0">
              <a:buNone/>
            </a:pPr>
            <a:r>
              <a:rPr lang="tr-TR" dirty="0" smtClean="0"/>
              <a:t>*Projenin </a:t>
            </a:r>
            <a:r>
              <a:rPr lang="tr-TR" dirty="0"/>
              <a:t>sonuçlarının neler getireceği tahmin edilmeden ve projedeki unsur ve </a:t>
            </a:r>
            <a:r>
              <a:rPr lang="tr-TR" dirty="0" smtClean="0"/>
              <a:t>etkenler ifade </a:t>
            </a:r>
            <a:r>
              <a:rPr lang="tr-TR" dirty="0"/>
              <a:t>edilmeden projeye başlanmaması,</a:t>
            </a:r>
          </a:p>
          <a:p>
            <a:pPr marL="0" indent="0">
              <a:buNone/>
            </a:pPr>
            <a:r>
              <a:rPr lang="tr-TR" dirty="0" smtClean="0"/>
              <a:t>* </a:t>
            </a:r>
            <a:r>
              <a:rPr lang="tr-TR" dirty="0"/>
              <a:t>Projenin tamamlanması için gerçekçi bir zaman hedeflenmesi,</a:t>
            </a:r>
          </a:p>
          <a:p>
            <a:pPr marL="0" indent="0">
              <a:buNone/>
            </a:pPr>
            <a:r>
              <a:rPr lang="tr-TR" dirty="0" smtClean="0"/>
              <a:t>*Bir </a:t>
            </a:r>
            <a:r>
              <a:rPr lang="tr-TR" dirty="0"/>
              <a:t>proje komitesinin oluşturulması ve bireylerin tamamının projeye konsantre </a:t>
            </a:r>
            <a:r>
              <a:rPr lang="tr-TR" dirty="0" smtClean="0"/>
              <a:t>olmalarının sağlanması,</a:t>
            </a:r>
          </a:p>
          <a:p>
            <a:pPr marL="0" indent="0">
              <a:buNone/>
            </a:pPr>
            <a:r>
              <a:rPr lang="tr-TR" dirty="0"/>
              <a:t>*</a:t>
            </a:r>
            <a:r>
              <a:rPr lang="tr-TR" dirty="0" smtClean="0"/>
              <a:t>Projede </a:t>
            </a:r>
            <a:r>
              <a:rPr lang="tr-TR" dirty="0"/>
              <a:t>görev alacak insanlarla projenin iş bölümlerinin doğru bir şekilde eşleştirilmesi,</a:t>
            </a:r>
          </a:p>
          <a:p>
            <a:pPr marL="0" indent="0">
              <a:buNone/>
            </a:pPr>
            <a:r>
              <a:rPr lang="tr-TR" dirty="0"/>
              <a:t>*</a:t>
            </a:r>
            <a:r>
              <a:rPr lang="tr-TR" dirty="0" smtClean="0"/>
              <a:t>Projenin </a:t>
            </a:r>
            <a:r>
              <a:rPr lang="tr-TR" dirty="0"/>
              <a:t>iş bölümünde verilen görevde tecrübesiz kişilerin çalışmasının önlenmesi, </a:t>
            </a:r>
            <a:r>
              <a:rPr lang="tr-TR" dirty="0" smtClean="0"/>
              <a:t>herkese uygun </a:t>
            </a:r>
            <a:r>
              <a:rPr lang="tr-TR" dirty="0"/>
              <a:t>bir iş bölümünün yapılması,</a:t>
            </a:r>
          </a:p>
          <a:p>
            <a:pPr marL="0" indent="0">
              <a:buNone/>
            </a:pPr>
            <a:r>
              <a:rPr lang="tr-TR" dirty="0" smtClean="0"/>
              <a:t>Proje </a:t>
            </a:r>
            <a:r>
              <a:rPr lang="tr-TR" dirty="0"/>
              <a:t>dokümanlarını tanımlarken unutulabilecek kısımların oluşabileceğinin öngörülüp </a:t>
            </a:r>
            <a:r>
              <a:rPr lang="tr-TR" dirty="0" smtClean="0"/>
              <a:t>o kısımların </a:t>
            </a:r>
            <a:r>
              <a:rPr lang="tr-TR" dirty="0"/>
              <a:t>açığa çıkarılması.</a:t>
            </a:r>
          </a:p>
        </p:txBody>
      </p:sp>
    </p:spTree>
    <p:extLst>
      <p:ext uri="{BB962C8B-B14F-4D97-AF65-F5344CB8AC3E}">
        <p14:creationId xmlns:p14="http://schemas.microsoft.com/office/powerpoint/2010/main" val="3217198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1938"/>
          </a:xfrm>
        </p:spPr>
        <p:txBody>
          <a:bodyPr>
            <a:normAutofit/>
          </a:bodyPr>
          <a:lstStyle/>
          <a:p>
            <a:r>
              <a:rPr lang="tr-TR" sz="2800" dirty="0">
                <a:solidFill>
                  <a:srgbClr val="C00000"/>
                </a:solidFill>
              </a:rPr>
              <a:t>REKREASYON YÖNETİMİNDE ÖRGÜTLEME</a:t>
            </a:r>
          </a:p>
        </p:txBody>
      </p:sp>
      <p:sp>
        <p:nvSpPr>
          <p:cNvPr id="3" name="İçerik Yer Tutucusu 2"/>
          <p:cNvSpPr>
            <a:spLocks noGrp="1"/>
          </p:cNvSpPr>
          <p:nvPr>
            <p:ph idx="1"/>
          </p:nvPr>
        </p:nvSpPr>
        <p:spPr>
          <a:xfrm>
            <a:off x="838200" y="1037064"/>
            <a:ext cx="10515600" cy="5139899"/>
          </a:xfrm>
        </p:spPr>
        <p:txBody>
          <a:bodyPr>
            <a:normAutofit fontScale="85000" lnSpcReduction="10000"/>
          </a:bodyPr>
          <a:lstStyle/>
          <a:p>
            <a:pPr marL="0" indent="0">
              <a:buNone/>
            </a:pPr>
            <a:r>
              <a:rPr lang="tr-TR" dirty="0">
                <a:solidFill>
                  <a:srgbClr val="C00000"/>
                </a:solidFill>
              </a:rPr>
              <a:t>Örgütleme</a:t>
            </a:r>
            <a:r>
              <a:rPr lang="tr-TR" dirty="0"/>
              <a:t>, bireylerin tek başına başaramayacakları işleri, iş birliği yaparak gerçekleştirmelerini sağlamaktadır. Bu aşamada örgütün biçimsel yapısı, diğer bir ifade ile örgütün iskeleti oluşturulmaktadır. Yapı, yetki ve sorumlulukların dağılımını, ast üst ilişkilerini ve iletişim ağını gösterir</a:t>
            </a:r>
            <a:r>
              <a:rPr lang="tr-TR" dirty="0" smtClean="0"/>
              <a:t>.</a:t>
            </a:r>
          </a:p>
          <a:p>
            <a:pPr marL="0" indent="0">
              <a:buNone/>
            </a:pPr>
            <a:r>
              <a:rPr lang="tr-TR" dirty="0" smtClean="0"/>
              <a:t>	Örgütleme</a:t>
            </a:r>
            <a:r>
              <a:rPr lang="tr-TR" dirty="0"/>
              <a:t>, ideallerin ve amaçların gerçeğe dönüşmesini sağlamak amacıyla kullanılan bir yoldur. Her organizasyonun bir var olma nedeni vardır ve nedenler çok çeşitli olabilmektedir. Rekreasyonda ise örgütlemenin tek ve temel bir amacı vardır. Bu amaç, kaliteli bir hizmet sunarak etkinliği başarıyla gerçekleştirmektir</a:t>
            </a:r>
            <a:r>
              <a:rPr lang="tr-TR" dirty="0" smtClean="0"/>
              <a:t>.</a:t>
            </a:r>
          </a:p>
          <a:p>
            <a:pPr marL="0" indent="0">
              <a:buNone/>
            </a:pPr>
            <a:r>
              <a:rPr lang="tr-TR" dirty="0"/>
              <a:t>	Görevlerin, tüm görevliler tarafından anlaşılır, kabul edilir ve tanımlanmış olması çok önemlidir. Bu görevlerin başarılacağı katılan herkes tarafından taahhüt edilmelidir. Verilecek görevlerin kesin bir şekilde tanımlanması organizasyon yapısının kurulmasını önemli derecede kolaylaştırmaktadır ve görevde aktif rol üstlenen bireyler ve komitenin sorumlu oldukları hedeflerin net bir şekilde ifade edilmesini sağlamaktadır. Rekreasyon yönetiminde örgütleme, yapılacak çalışmalar için birimler arasında gerekli iş bölümünün ve iş birliğinin yapılabilmesi için yetki ve sorumlulukların belirlenmesidir.</a:t>
            </a:r>
          </a:p>
        </p:txBody>
      </p:sp>
    </p:spTree>
    <p:extLst>
      <p:ext uri="{BB962C8B-B14F-4D97-AF65-F5344CB8AC3E}">
        <p14:creationId xmlns:p14="http://schemas.microsoft.com/office/powerpoint/2010/main" val="364351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27333"/>
          </a:xfrm>
        </p:spPr>
        <p:txBody>
          <a:bodyPr/>
          <a:lstStyle/>
          <a:p>
            <a:r>
              <a:rPr lang="tr-TR" sz="2800" dirty="0">
                <a:solidFill>
                  <a:srgbClr val="C00000"/>
                </a:solidFill>
              </a:rPr>
              <a:t>REKREASYON YÖNETİMİNDE ÖRGÜTLEME</a:t>
            </a:r>
            <a:endParaRPr lang="tr-TR" dirty="0"/>
          </a:p>
        </p:txBody>
      </p:sp>
      <p:sp>
        <p:nvSpPr>
          <p:cNvPr id="3" name="İçerik Yer Tutucusu 2"/>
          <p:cNvSpPr>
            <a:spLocks noGrp="1"/>
          </p:cNvSpPr>
          <p:nvPr>
            <p:ph idx="1"/>
          </p:nvPr>
        </p:nvSpPr>
        <p:spPr>
          <a:xfrm>
            <a:off x="838200" y="880946"/>
            <a:ext cx="10515600" cy="5296017"/>
          </a:xfrm>
        </p:spPr>
        <p:txBody>
          <a:bodyPr>
            <a:normAutofit fontScale="92500" lnSpcReduction="20000"/>
          </a:bodyPr>
          <a:lstStyle/>
          <a:p>
            <a:pPr marL="0" indent="0">
              <a:buNone/>
            </a:pPr>
            <a:r>
              <a:rPr lang="tr-TR" dirty="0" smtClean="0"/>
              <a:t>	Rekreasyon </a:t>
            </a:r>
            <a:r>
              <a:rPr lang="tr-TR" dirty="0"/>
              <a:t>yönetiminde yürütülmesi gereken işlerin çok çeşitli ve değişken olduğu kabul edilmektedir. Ancak temel işlevlerin belirlendiği bir örgütleme modeline gidilmesi, çalışanların disipline edilmesi ve amaçlara ulaşılması açısından önemlidir. </a:t>
            </a:r>
            <a:endParaRPr lang="tr-TR" dirty="0" smtClean="0"/>
          </a:p>
          <a:p>
            <a:pPr marL="0" indent="0">
              <a:buNone/>
            </a:pPr>
            <a:r>
              <a:rPr lang="tr-TR" dirty="0" smtClean="0">
                <a:solidFill>
                  <a:srgbClr val="C00000"/>
                </a:solidFill>
              </a:rPr>
              <a:t>Bunun </a:t>
            </a:r>
            <a:r>
              <a:rPr lang="tr-TR" dirty="0">
                <a:solidFill>
                  <a:srgbClr val="C00000"/>
                </a:solidFill>
              </a:rPr>
              <a:t>için gerekli işlevler şu şekilde sıralanabilir: </a:t>
            </a:r>
            <a:endParaRPr lang="tr-TR" dirty="0" smtClean="0">
              <a:solidFill>
                <a:srgbClr val="C00000"/>
              </a:solidFill>
            </a:endParaRPr>
          </a:p>
          <a:p>
            <a:pPr marL="0" indent="0">
              <a:buNone/>
            </a:pPr>
            <a:r>
              <a:rPr lang="tr-TR" dirty="0" smtClean="0"/>
              <a:t>1.Program</a:t>
            </a:r>
            <a:r>
              <a:rPr lang="tr-TR" dirty="0"/>
              <a:t>: Örgütün etkinliklerinin belirlenmesi ve </a:t>
            </a:r>
            <a:r>
              <a:rPr lang="tr-TR" dirty="0" smtClean="0"/>
              <a:t>bölümlendirilmesidir</a:t>
            </a:r>
            <a:r>
              <a:rPr lang="tr-TR" dirty="0"/>
              <a:t>. </a:t>
            </a:r>
            <a:endParaRPr lang="tr-TR" dirty="0" smtClean="0"/>
          </a:p>
          <a:p>
            <a:pPr marL="0" indent="0">
              <a:buNone/>
            </a:pPr>
            <a:r>
              <a:rPr lang="tr-TR" dirty="0" smtClean="0"/>
              <a:t>2. </a:t>
            </a:r>
            <a:r>
              <a:rPr lang="tr-TR" dirty="0"/>
              <a:t>Yapılandırma ve Bakım: Bu işlev genellikle “parklar”, “planlama ve geliştirme” ya da “inşa ve bakım” olarak </a:t>
            </a:r>
            <a:r>
              <a:rPr lang="tr-TR" dirty="0" smtClean="0"/>
              <a:t>tanımlanmaktadır.</a:t>
            </a:r>
          </a:p>
          <a:p>
            <a:pPr marL="0" indent="0">
              <a:buNone/>
            </a:pPr>
            <a:r>
              <a:rPr lang="tr-TR" dirty="0"/>
              <a:t>3. Özel Servisler (Hizmetler): Özel alanların belirlenerek niteliklere ayrılması işlemidir. Örneğin; kamplar, marinalar, golf kursları, su servisleri, stadyumlar, müzeler, hayvanat bahçeleri vb</a:t>
            </a:r>
            <a:r>
              <a:rPr lang="tr-TR" dirty="0" smtClean="0"/>
              <a:t>.</a:t>
            </a:r>
          </a:p>
          <a:p>
            <a:pPr marL="0" indent="0">
              <a:buNone/>
            </a:pPr>
            <a:r>
              <a:rPr lang="tr-TR" dirty="0" smtClean="0"/>
              <a:t>4</a:t>
            </a:r>
            <a:r>
              <a:rPr lang="tr-TR" dirty="0"/>
              <a:t>. Finans ve Muhasebe: Finansal kayıtların tutulması ve organizasyonun farklı birimlerinin bütçelerinin hesaplanması için gereklidir. </a:t>
            </a:r>
            <a:endParaRPr lang="tr-TR" dirty="0" smtClean="0"/>
          </a:p>
          <a:p>
            <a:pPr marL="0" indent="0">
              <a:buNone/>
            </a:pPr>
            <a:r>
              <a:rPr lang="tr-TR" dirty="0" smtClean="0"/>
              <a:t>5</a:t>
            </a:r>
            <a:r>
              <a:rPr lang="tr-TR" dirty="0"/>
              <a:t>. Personel: Bu işlev çalışmaların etkili ve verimli olarak yürütülmesi için birimlerde çalışacak personelin niteliklerinin, sayısının ve yapacakları işlerin belirlenmesidir. </a:t>
            </a:r>
          </a:p>
        </p:txBody>
      </p:sp>
    </p:spTree>
    <p:extLst>
      <p:ext uri="{BB962C8B-B14F-4D97-AF65-F5344CB8AC3E}">
        <p14:creationId xmlns:p14="http://schemas.microsoft.com/office/powerpoint/2010/main" val="353600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93880"/>
          </a:xfrm>
        </p:spPr>
        <p:txBody>
          <a:bodyPr/>
          <a:lstStyle/>
          <a:p>
            <a:r>
              <a:rPr lang="tr-TR" sz="2800" dirty="0">
                <a:solidFill>
                  <a:srgbClr val="C00000"/>
                </a:solidFill>
              </a:rPr>
              <a:t>REKREASYON YÖNETİMİNDE ÖRGÜTLEME</a:t>
            </a:r>
            <a:endParaRPr lang="tr-TR" dirty="0"/>
          </a:p>
        </p:txBody>
      </p:sp>
      <p:sp>
        <p:nvSpPr>
          <p:cNvPr id="3" name="İçerik Yer Tutucusu 2"/>
          <p:cNvSpPr>
            <a:spLocks noGrp="1"/>
          </p:cNvSpPr>
          <p:nvPr>
            <p:ph idx="1"/>
          </p:nvPr>
        </p:nvSpPr>
        <p:spPr>
          <a:xfrm>
            <a:off x="838200" y="869795"/>
            <a:ext cx="10515600" cy="5307168"/>
          </a:xfrm>
        </p:spPr>
        <p:txBody>
          <a:bodyPr>
            <a:normAutofit fontScale="92500" lnSpcReduction="10000"/>
          </a:bodyPr>
          <a:lstStyle/>
          <a:p>
            <a:pPr marL="0" indent="0">
              <a:buNone/>
            </a:pPr>
            <a:r>
              <a:rPr lang="tr-TR" dirty="0" smtClean="0"/>
              <a:t>	Birimlere </a:t>
            </a:r>
            <a:r>
              <a:rPr lang="tr-TR" dirty="0"/>
              <a:t>ayırma, rekreasyon yönetiminde örgütleme fonksiyonunun en önemli öğesidir. Amaçları ve hedefleri belirleyerek planlama yapan rekreasyon yöneticisinin yapması gereken en öncelikli iş, kimlerin hangi çalışmaları yürüteceğini belirleyerek bir organizasyon biçimi oluşturmaktır. </a:t>
            </a:r>
            <a:endParaRPr lang="tr-TR" dirty="0" smtClean="0"/>
          </a:p>
          <a:p>
            <a:pPr marL="0" indent="0">
              <a:buNone/>
            </a:pPr>
            <a:r>
              <a:rPr lang="tr-TR" dirty="0"/>
              <a:t>	</a:t>
            </a:r>
            <a:r>
              <a:rPr lang="tr-TR" dirty="0" smtClean="0"/>
              <a:t>Yönetim </a:t>
            </a:r>
            <a:r>
              <a:rPr lang="tr-TR" dirty="0"/>
              <a:t>faaliyetinde amaçların gerçekleştirilmesi için, insan ve malzeme kaynaklarının koordine edilmesi gerektirmektedir. Organizasyon, birden fazla kişi veya grubun, ortak bir çalışma düzeni ile belirlenmiş amaçlara ulaşmak üzere oluşturdukları yapılanma şekli olarak ifade edilebilir. </a:t>
            </a:r>
            <a:endParaRPr lang="tr-TR" dirty="0" smtClean="0"/>
          </a:p>
          <a:p>
            <a:pPr marL="0" indent="0">
              <a:buNone/>
            </a:pPr>
            <a:r>
              <a:rPr lang="tr-TR" dirty="0" smtClean="0"/>
              <a:t>	Rekreasyon </a:t>
            </a:r>
            <a:r>
              <a:rPr lang="tr-TR" dirty="0"/>
              <a:t>endüstrisi oldukça karmaşık bir yapıya sahiptir. Ancak bu yapı içerisinde, rekreasyon alanlarının ve rekreasyon aktivitelerinin teminini sağlayan üç tip organizasyondan bahsedilebilir. Bu organizasyonlar kendi içinde yerel ve ulusal olarak ayrılan </a:t>
            </a:r>
            <a:r>
              <a:rPr lang="tr-TR" dirty="0">
                <a:solidFill>
                  <a:schemeClr val="accent1">
                    <a:lumMod val="50000"/>
                  </a:schemeClr>
                </a:solidFill>
              </a:rPr>
              <a:t>kamu organizasyonları, özel sektör organizasyonları ve kâr amacı gütmeyen diğer bir ifadeyle gönüllü organizasyonlardır.</a:t>
            </a:r>
          </a:p>
        </p:txBody>
      </p:sp>
    </p:spTree>
    <p:extLst>
      <p:ext uri="{BB962C8B-B14F-4D97-AF65-F5344CB8AC3E}">
        <p14:creationId xmlns:p14="http://schemas.microsoft.com/office/powerpoint/2010/main" val="415967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93880"/>
          </a:xfrm>
        </p:spPr>
        <p:txBody>
          <a:bodyPr>
            <a:normAutofit/>
          </a:bodyPr>
          <a:lstStyle/>
          <a:p>
            <a:r>
              <a:rPr lang="tr-TR" sz="2800" dirty="0">
                <a:solidFill>
                  <a:srgbClr val="C00000"/>
                </a:solidFill>
              </a:rPr>
              <a:t>REKREASYON YÖNETİMİNDE YÖNELTME</a:t>
            </a:r>
          </a:p>
        </p:txBody>
      </p:sp>
      <p:sp>
        <p:nvSpPr>
          <p:cNvPr id="3" name="İçerik Yer Tutucusu 2"/>
          <p:cNvSpPr>
            <a:spLocks noGrp="1"/>
          </p:cNvSpPr>
          <p:nvPr>
            <p:ph idx="1"/>
          </p:nvPr>
        </p:nvSpPr>
        <p:spPr>
          <a:xfrm>
            <a:off x="838200" y="880946"/>
            <a:ext cx="10515600" cy="5296017"/>
          </a:xfrm>
        </p:spPr>
        <p:txBody>
          <a:bodyPr>
            <a:normAutofit lnSpcReduction="10000"/>
          </a:bodyPr>
          <a:lstStyle/>
          <a:p>
            <a:pPr marL="0" indent="0">
              <a:buNone/>
            </a:pPr>
            <a:r>
              <a:rPr lang="tr-TR" dirty="0">
                <a:solidFill>
                  <a:srgbClr val="C00000"/>
                </a:solidFill>
              </a:rPr>
              <a:t>Yöneltme (yürütme), </a:t>
            </a:r>
            <a:r>
              <a:rPr lang="tr-TR" dirty="0"/>
              <a:t>yöneticinin astlarının faaliyetlerini etkilemesi ve onlara ne </a:t>
            </a:r>
            <a:r>
              <a:rPr lang="tr-TR" dirty="0" smtClean="0"/>
              <a:t>yapmaları gerektiğini </a:t>
            </a:r>
            <a:r>
              <a:rPr lang="tr-TR" dirty="0"/>
              <a:t>bildirmesiyle ilgili bir yönetsel faaliyettir. Yöneltme süreci bazı </a:t>
            </a:r>
            <a:r>
              <a:rPr lang="tr-TR" dirty="0" smtClean="0"/>
              <a:t>faaliyetlerden oluşmaktadır</a:t>
            </a:r>
            <a:r>
              <a:rPr lang="tr-TR" dirty="0"/>
              <a:t>. Bunlar;</a:t>
            </a:r>
          </a:p>
          <a:p>
            <a:pPr marL="0" indent="0">
              <a:buNone/>
            </a:pPr>
            <a:r>
              <a:rPr lang="tr-TR" dirty="0"/>
              <a:t>• Faaliyetlerin başlatılması ve yürütülmesi,</a:t>
            </a:r>
          </a:p>
          <a:p>
            <a:pPr marL="0" indent="0">
              <a:buNone/>
            </a:pPr>
            <a:r>
              <a:rPr lang="tr-TR" dirty="0"/>
              <a:t>• Emir ve talimatlar,</a:t>
            </a:r>
          </a:p>
          <a:p>
            <a:pPr marL="0" indent="0">
              <a:buNone/>
            </a:pPr>
            <a:r>
              <a:rPr lang="tr-TR" dirty="0"/>
              <a:t>• Liderlik,</a:t>
            </a:r>
          </a:p>
          <a:p>
            <a:pPr marL="0" indent="0">
              <a:buNone/>
            </a:pPr>
            <a:r>
              <a:rPr lang="tr-TR" dirty="0"/>
              <a:t>• Astların teşvik edilmesi ve etkileyici bir iletişimdir</a:t>
            </a:r>
            <a:r>
              <a:rPr lang="tr-TR" dirty="0" smtClean="0"/>
              <a:t>.</a:t>
            </a:r>
          </a:p>
          <a:p>
            <a:pPr marL="0" indent="0">
              <a:buNone/>
            </a:pPr>
            <a:r>
              <a:rPr lang="tr-TR" dirty="0" smtClean="0"/>
              <a:t>	Yukarıda </a:t>
            </a:r>
            <a:r>
              <a:rPr lang="tr-TR" dirty="0"/>
              <a:t>sıralanan faaliyetler göz önüne alındığında rekreasyon yönetimi açısından yöneltme fonksiyonunun üst ve orta düzey yöneticilerin sorumluluğunda olduğu görülmektedir. Gönüllü organizasyonlar açısından bakıldığında ise söz konusu fonksiyonun yürütücü gönüllüler ve yönetici gönüllülerin yetkisi dahilinde olduğu görülmektedir.</a:t>
            </a:r>
          </a:p>
        </p:txBody>
      </p:sp>
    </p:spTree>
    <p:extLst>
      <p:ext uri="{BB962C8B-B14F-4D97-AF65-F5344CB8AC3E}">
        <p14:creationId xmlns:p14="http://schemas.microsoft.com/office/powerpoint/2010/main" val="2591561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49275"/>
          </a:xfrm>
        </p:spPr>
        <p:txBody>
          <a:bodyPr/>
          <a:lstStyle/>
          <a:p>
            <a:r>
              <a:rPr lang="tr-TR" sz="2800" dirty="0">
                <a:solidFill>
                  <a:srgbClr val="C00000"/>
                </a:solidFill>
              </a:rPr>
              <a:t>REKREASYON YÖNETİMİNDE YÖNELTME</a:t>
            </a:r>
            <a:endParaRPr lang="tr-TR" dirty="0"/>
          </a:p>
        </p:txBody>
      </p:sp>
      <p:sp>
        <p:nvSpPr>
          <p:cNvPr id="3" name="İçerik Yer Tutucusu 2"/>
          <p:cNvSpPr>
            <a:spLocks noGrp="1"/>
          </p:cNvSpPr>
          <p:nvPr>
            <p:ph idx="1"/>
          </p:nvPr>
        </p:nvSpPr>
        <p:spPr>
          <a:xfrm>
            <a:off x="838200" y="914400"/>
            <a:ext cx="10515600" cy="5262563"/>
          </a:xfrm>
        </p:spPr>
        <p:txBody>
          <a:bodyPr>
            <a:normAutofit fontScale="85000" lnSpcReduction="20000"/>
          </a:bodyPr>
          <a:lstStyle/>
          <a:p>
            <a:pPr marL="0" indent="0">
              <a:buNone/>
            </a:pPr>
            <a:r>
              <a:rPr lang="tr-TR" dirty="0">
                <a:solidFill>
                  <a:srgbClr val="C00000"/>
                </a:solidFill>
              </a:rPr>
              <a:t>Etkin bir yöneltme sisteminin kurulabilmesi için ise bazı şartların yerine </a:t>
            </a:r>
            <a:r>
              <a:rPr lang="tr-TR" dirty="0" smtClean="0">
                <a:solidFill>
                  <a:srgbClr val="C00000"/>
                </a:solidFill>
              </a:rPr>
              <a:t>getirilmesi </a:t>
            </a:r>
            <a:r>
              <a:rPr lang="tr-TR" dirty="0">
                <a:solidFill>
                  <a:srgbClr val="C00000"/>
                </a:solidFill>
              </a:rPr>
              <a:t>gerekmektedir. Bu şartlar şunlardır</a:t>
            </a:r>
            <a:r>
              <a:rPr lang="tr-TR" dirty="0" smtClean="0">
                <a:solidFill>
                  <a:srgbClr val="C00000"/>
                </a:solidFill>
              </a:rPr>
              <a:t>;</a:t>
            </a:r>
          </a:p>
          <a:p>
            <a:pPr marL="0" indent="0">
              <a:buNone/>
            </a:pPr>
            <a:r>
              <a:rPr lang="tr-TR" dirty="0" smtClean="0">
                <a:solidFill>
                  <a:schemeClr val="accent1">
                    <a:lumMod val="50000"/>
                  </a:schemeClr>
                </a:solidFill>
              </a:rPr>
              <a:t>1.Takım </a:t>
            </a:r>
            <a:r>
              <a:rPr lang="tr-TR" dirty="0">
                <a:solidFill>
                  <a:schemeClr val="accent1">
                    <a:lumMod val="50000"/>
                  </a:schemeClr>
                </a:solidFill>
              </a:rPr>
              <a:t>ruhunu gerçekleştirmek gerekmektedir. </a:t>
            </a:r>
            <a:endParaRPr lang="tr-TR" dirty="0" smtClean="0">
              <a:solidFill>
                <a:schemeClr val="accent1">
                  <a:lumMod val="50000"/>
                </a:schemeClr>
              </a:solidFill>
            </a:endParaRPr>
          </a:p>
          <a:p>
            <a:pPr marL="0" indent="0">
              <a:buNone/>
            </a:pPr>
            <a:r>
              <a:rPr lang="tr-TR" dirty="0" smtClean="0"/>
              <a:t>Yönetici </a:t>
            </a:r>
            <a:r>
              <a:rPr lang="tr-TR" dirty="0"/>
              <a:t>başka kişilerin aracılığı ve yardımıyla iş başaran kişidir. Özellikle araç olarak insanları kullanma zorunluluğu, yöneticiliği zorlaştıran bir faktördür. Bireyler örgüt içinde örgütün amaçlarına hizmet edici yönde çalışırlarsa örgüt başarılı olabilir. Bu ancak bireyin istekleri, arzuları ve hedefleri dikkatli biçimde dikkate alınırsa iyi olur. Örgüt içinde bireyler tek tek çalışma yerine gruplar halinde çalışırlar. Bu bakımdan bireyleri aynı zamanda gruplar halinde düşünmek gerekir</a:t>
            </a:r>
            <a:r>
              <a:rPr lang="tr-TR" dirty="0" smtClean="0"/>
              <a:t>.</a:t>
            </a:r>
          </a:p>
          <a:p>
            <a:pPr marL="0" indent="0">
              <a:buNone/>
            </a:pPr>
            <a:r>
              <a:rPr lang="tr-TR" dirty="0"/>
              <a:t>2. </a:t>
            </a:r>
            <a:r>
              <a:rPr lang="tr-TR" dirty="0">
                <a:solidFill>
                  <a:schemeClr val="accent1">
                    <a:lumMod val="50000"/>
                  </a:schemeClr>
                </a:solidFill>
              </a:rPr>
              <a:t>Personeli iyi tanımak gerekmektedir. </a:t>
            </a:r>
            <a:endParaRPr lang="tr-TR" dirty="0" smtClean="0">
              <a:solidFill>
                <a:schemeClr val="accent1">
                  <a:lumMod val="50000"/>
                </a:schemeClr>
              </a:solidFill>
            </a:endParaRPr>
          </a:p>
          <a:p>
            <a:pPr marL="0" indent="0">
              <a:buNone/>
            </a:pPr>
            <a:r>
              <a:rPr lang="tr-TR" dirty="0" smtClean="0"/>
              <a:t>Yönetici </a:t>
            </a:r>
            <a:r>
              <a:rPr lang="tr-TR" dirty="0"/>
              <a:t>başarılı olmak istiyorsa birlikte çalıştığı kişilerden en yüksek verimi almak zorundadır. Bunu yapabilmesi için çalıştırdığı personelini yetenekleri ve nitelikleri bakımından çok iyi tanımak zorundadır</a:t>
            </a:r>
            <a:r>
              <a:rPr lang="tr-TR" dirty="0" smtClean="0"/>
              <a:t>.</a:t>
            </a:r>
          </a:p>
          <a:p>
            <a:pPr marL="0" indent="0">
              <a:buNone/>
            </a:pPr>
            <a:r>
              <a:rPr lang="tr-TR" dirty="0" smtClean="0"/>
              <a:t> </a:t>
            </a:r>
            <a:r>
              <a:rPr lang="tr-TR" dirty="0"/>
              <a:t>3. </a:t>
            </a:r>
            <a:r>
              <a:rPr lang="tr-TR" dirty="0">
                <a:solidFill>
                  <a:schemeClr val="accent1">
                    <a:lumMod val="50000"/>
                  </a:schemeClr>
                </a:solidFill>
              </a:rPr>
              <a:t>Görev kişiliği gelişmemiş kişiler örgütten uzaklaştırılmalıdır. </a:t>
            </a:r>
            <a:endParaRPr lang="tr-TR" dirty="0" smtClean="0">
              <a:solidFill>
                <a:schemeClr val="accent1">
                  <a:lumMod val="50000"/>
                </a:schemeClr>
              </a:solidFill>
            </a:endParaRPr>
          </a:p>
          <a:p>
            <a:pPr marL="0" indent="0">
              <a:buNone/>
            </a:pPr>
            <a:r>
              <a:rPr lang="tr-TR" dirty="0" smtClean="0"/>
              <a:t>Örgütte </a:t>
            </a:r>
            <a:r>
              <a:rPr lang="tr-TR" dirty="0"/>
              <a:t>diğer personele kötü örnek olan, zihni ve manevi nitelikleri bakımından uygun olmayanları kuruluştan uzaklaştırmak gerekir</a:t>
            </a:r>
          </a:p>
        </p:txBody>
      </p:sp>
    </p:spTree>
    <p:extLst>
      <p:ext uri="{BB962C8B-B14F-4D97-AF65-F5344CB8AC3E}">
        <p14:creationId xmlns:p14="http://schemas.microsoft.com/office/powerpoint/2010/main" val="3172052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93519"/>
          </a:xfrm>
        </p:spPr>
        <p:txBody>
          <a:bodyPr/>
          <a:lstStyle/>
          <a:p>
            <a:r>
              <a:rPr lang="tr-TR" sz="2800" dirty="0">
                <a:solidFill>
                  <a:srgbClr val="C00000"/>
                </a:solidFill>
              </a:rPr>
              <a:t>REKREASYON YÖNETİMİNDE YÖNELTME</a:t>
            </a:r>
            <a:endParaRPr lang="tr-TR" dirty="0"/>
          </a:p>
        </p:txBody>
      </p:sp>
      <p:sp>
        <p:nvSpPr>
          <p:cNvPr id="3" name="İçerik Yer Tutucusu 2"/>
          <p:cNvSpPr>
            <a:spLocks noGrp="1"/>
          </p:cNvSpPr>
          <p:nvPr>
            <p:ph idx="1"/>
          </p:nvPr>
        </p:nvSpPr>
        <p:spPr>
          <a:xfrm>
            <a:off x="838200" y="858644"/>
            <a:ext cx="10515600" cy="5318319"/>
          </a:xfrm>
        </p:spPr>
        <p:txBody>
          <a:bodyPr>
            <a:normAutofit fontScale="70000" lnSpcReduction="20000"/>
          </a:bodyPr>
          <a:lstStyle/>
          <a:p>
            <a:pPr marL="0" indent="0">
              <a:buNone/>
            </a:pPr>
            <a:r>
              <a:rPr lang="tr-TR" dirty="0"/>
              <a:t>4. </a:t>
            </a:r>
            <a:r>
              <a:rPr lang="tr-TR" dirty="0">
                <a:solidFill>
                  <a:schemeClr val="accent1">
                    <a:lumMod val="50000"/>
                  </a:schemeClr>
                </a:solidFill>
              </a:rPr>
              <a:t>Personel ile kurum arasındaki ilişkileri yakından tanımak gerekmektedir. </a:t>
            </a:r>
            <a:r>
              <a:rPr lang="tr-TR" dirty="0"/>
              <a:t>Personel kuruma bir anlaşma ile bağlanmıştır. Yöneticiler; personel ve işverenin birbirine karşı hak ve çıkarlarını savunmada tarafsız olmalıdır. </a:t>
            </a:r>
            <a:endParaRPr lang="tr-TR" dirty="0" smtClean="0"/>
          </a:p>
          <a:p>
            <a:pPr marL="0" indent="0">
              <a:buNone/>
            </a:pPr>
            <a:r>
              <a:rPr lang="tr-TR" dirty="0" smtClean="0"/>
              <a:t>5</a:t>
            </a:r>
            <a:r>
              <a:rPr lang="tr-TR" dirty="0"/>
              <a:t>. </a:t>
            </a:r>
            <a:r>
              <a:rPr lang="tr-TR" dirty="0">
                <a:solidFill>
                  <a:schemeClr val="accent1">
                    <a:lumMod val="50000"/>
                  </a:schemeClr>
                </a:solidFill>
              </a:rPr>
              <a:t>Yönetici çevresine iyi bir örnek teşkil etmelidir. </a:t>
            </a:r>
            <a:endParaRPr lang="tr-TR" dirty="0" smtClean="0">
              <a:solidFill>
                <a:schemeClr val="accent1">
                  <a:lumMod val="50000"/>
                </a:schemeClr>
              </a:solidFill>
            </a:endParaRPr>
          </a:p>
          <a:p>
            <a:pPr marL="0" indent="0">
              <a:buNone/>
            </a:pPr>
            <a:r>
              <a:rPr lang="tr-TR" dirty="0" smtClean="0"/>
              <a:t>Örgüt </a:t>
            </a:r>
            <a:r>
              <a:rPr lang="tr-TR" dirty="0"/>
              <a:t>içinde disiplinli ve düzenli bir çalışma ortamı sağlamak için yönetici iyi bir örnek teşkil etmelidir. Astların işine dikkat etmesi, özenli çalışması gibi durumların sağlanması için yöneticinin bu niteliklere kendisinin sahip olması gerekir. </a:t>
            </a:r>
            <a:endParaRPr lang="tr-TR" dirty="0" smtClean="0"/>
          </a:p>
          <a:p>
            <a:pPr marL="0" indent="0">
              <a:buNone/>
            </a:pPr>
            <a:r>
              <a:rPr lang="tr-TR" dirty="0"/>
              <a:t>6. </a:t>
            </a:r>
            <a:r>
              <a:rPr lang="tr-TR" dirty="0">
                <a:solidFill>
                  <a:schemeClr val="accent1">
                    <a:lumMod val="50000"/>
                  </a:schemeClr>
                </a:solidFill>
              </a:rPr>
              <a:t>Personeli devamlı teftiş ve denetim altında tutmalıdır. </a:t>
            </a:r>
            <a:endParaRPr lang="tr-TR" dirty="0" smtClean="0">
              <a:solidFill>
                <a:schemeClr val="accent1">
                  <a:lumMod val="50000"/>
                </a:schemeClr>
              </a:solidFill>
            </a:endParaRPr>
          </a:p>
          <a:p>
            <a:pPr marL="0" indent="0">
              <a:buNone/>
            </a:pPr>
            <a:r>
              <a:rPr lang="tr-TR" dirty="0" smtClean="0"/>
              <a:t>Yönetimde </a:t>
            </a:r>
            <a:r>
              <a:rPr lang="tr-TR" dirty="0"/>
              <a:t>genellikle benimsenen bir ilke, verilen kararların uygulanıp uygulanmadığını veya değiştirilmelerinin gerekip gerekmediğini saptamak üzere ilgililerin izlenmeleri şeklindedir. Yönetici verdiği kararların yerine getirilip getirilmediğini izlemek zorundadır. </a:t>
            </a:r>
            <a:endParaRPr lang="tr-TR" dirty="0" smtClean="0"/>
          </a:p>
          <a:p>
            <a:pPr marL="0" indent="0">
              <a:buNone/>
            </a:pPr>
            <a:r>
              <a:rPr lang="tr-TR" dirty="0" smtClean="0"/>
              <a:t>7</a:t>
            </a:r>
            <a:r>
              <a:rPr lang="tr-TR" dirty="0"/>
              <a:t>. </a:t>
            </a:r>
            <a:r>
              <a:rPr lang="tr-TR" dirty="0">
                <a:solidFill>
                  <a:schemeClr val="accent1">
                    <a:lumMod val="50000"/>
                  </a:schemeClr>
                </a:solidFill>
              </a:rPr>
              <a:t>Yönetimde danışma sisteminin kurulması gerekmektedir. </a:t>
            </a:r>
            <a:r>
              <a:rPr lang="tr-TR" dirty="0"/>
              <a:t>Yönetici üst düzeyde faaliyet gösterdiğinden her konu hakkında yeterli bilgiye sahip olmayabilir. Konular hakkında bilgi sahibi olabilmesi veya yerine karar verebilmesi astlarına veya yardımcılarına danışmakla olur. Danışmalı yönetim sonunda planlanan hedeflerin gerçekleşmesi </a:t>
            </a:r>
            <a:r>
              <a:rPr lang="tr-TR" dirty="0" smtClean="0"/>
              <a:t>sağlanır.</a:t>
            </a:r>
          </a:p>
          <a:p>
            <a:pPr marL="0" indent="0">
              <a:buNone/>
            </a:pPr>
            <a:r>
              <a:rPr lang="tr-TR" dirty="0"/>
              <a:t>8. </a:t>
            </a:r>
            <a:r>
              <a:rPr lang="tr-TR" dirty="0">
                <a:solidFill>
                  <a:schemeClr val="accent1">
                    <a:lumMod val="50000"/>
                  </a:schemeClr>
                </a:solidFill>
              </a:rPr>
              <a:t>Yönetici ayrıntı içinde boğulmamaya dikkat etmelidir. </a:t>
            </a:r>
            <a:endParaRPr lang="tr-TR" dirty="0" smtClean="0">
              <a:solidFill>
                <a:schemeClr val="accent1">
                  <a:lumMod val="50000"/>
                </a:schemeClr>
              </a:solidFill>
            </a:endParaRPr>
          </a:p>
          <a:p>
            <a:pPr marL="0" indent="0">
              <a:buNone/>
            </a:pPr>
            <a:r>
              <a:rPr lang="tr-TR" dirty="0" smtClean="0"/>
              <a:t>Yönetici </a:t>
            </a:r>
            <a:r>
              <a:rPr lang="tr-TR" dirty="0"/>
              <a:t>kurumun gelecekteki durumunu dikkate alan ileriye dönük faaliyetleri yürüten temel unsurdur. Yönetici ayrıntıya boğulursa kurumun beyni olarak yapması gereken işleri gereği gibi yürütemez. </a:t>
            </a:r>
          </a:p>
        </p:txBody>
      </p:sp>
    </p:spTree>
    <p:extLst>
      <p:ext uri="{BB962C8B-B14F-4D97-AF65-F5344CB8AC3E}">
        <p14:creationId xmlns:p14="http://schemas.microsoft.com/office/powerpoint/2010/main" val="3480501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05392"/>
          </a:xfrm>
        </p:spPr>
        <p:txBody>
          <a:bodyPr>
            <a:normAutofit/>
          </a:bodyPr>
          <a:lstStyle/>
          <a:p>
            <a:pPr lvl="0">
              <a:spcBef>
                <a:spcPts val="1000"/>
              </a:spcBef>
            </a:pPr>
            <a:r>
              <a:rPr lang="tr-TR" sz="2400" dirty="0">
                <a:solidFill>
                  <a:srgbClr val="FF0000"/>
                </a:solidFill>
                <a:latin typeface="Calibri" panose="020F0502020204030204"/>
                <a:ea typeface="+mn-ea"/>
                <a:cs typeface="+mn-cs"/>
              </a:rPr>
              <a:t>AKTİF TATİLLER VE AMAÇLI TURİZM İLİŞKİSİ</a:t>
            </a:r>
          </a:p>
        </p:txBody>
      </p:sp>
      <p:sp>
        <p:nvSpPr>
          <p:cNvPr id="3" name="İçerik Yer Tutucusu 2"/>
          <p:cNvSpPr>
            <a:spLocks noGrp="1"/>
          </p:cNvSpPr>
          <p:nvPr>
            <p:ph idx="1"/>
          </p:nvPr>
        </p:nvSpPr>
        <p:spPr>
          <a:xfrm>
            <a:off x="838200" y="1110662"/>
            <a:ext cx="10515600" cy="5475249"/>
          </a:xfrm>
        </p:spPr>
        <p:txBody>
          <a:bodyPr>
            <a:normAutofit/>
          </a:bodyPr>
          <a:lstStyle/>
          <a:p>
            <a:pPr marL="0" indent="0">
              <a:lnSpc>
                <a:spcPct val="107000"/>
              </a:lnSpc>
              <a:spcAft>
                <a:spcPts val="800"/>
              </a:spcAft>
              <a:buNone/>
            </a:pPr>
            <a:r>
              <a:rPr lang="tr-TR" sz="2000" dirty="0" smtClean="0">
                <a:latin typeface="Calibri" panose="020F0502020204030204" pitchFamily="34" charset="0"/>
                <a:ea typeface="Calibri" panose="020F0502020204030204" pitchFamily="34" charset="0"/>
                <a:cs typeface="Times New Roman" panose="02020603050405020304" pitchFamily="18" charset="0"/>
              </a:rPr>
              <a:t>	</a:t>
            </a:r>
            <a:r>
              <a:rPr lang="tr-TR" sz="1800" dirty="0" smtClean="0">
                <a:latin typeface="Calibri" panose="020F0502020204030204" pitchFamily="34" charset="0"/>
                <a:ea typeface="Calibri" panose="020F0502020204030204" pitchFamily="34" charset="0"/>
                <a:cs typeface="Times New Roman" panose="02020603050405020304" pitchFamily="18" charset="0"/>
              </a:rPr>
              <a:t>Aktif tatil ve amaçlı turizm tanımı henüz kesinleşmemiş terimlerdir.</a:t>
            </a:r>
          </a:p>
          <a:p>
            <a:pPr marL="0" indent="0">
              <a:lnSpc>
                <a:spcPct val="107000"/>
              </a:lnSpc>
              <a:spcAft>
                <a:spcPts val="800"/>
              </a:spcAft>
              <a:buNone/>
            </a:pPr>
            <a:r>
              <a:rPr lang="tr-TR" sz="1800" b="1" u="sng"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Aktif tatil: </a:t>
            </a:r>
            <a:r>
              <a:rPr lang="tr-TR" sz="1800" dirty="0" smtClean="0">
                <a:latin typeface="Calibri" panose="020F0502020204030204" pitchFamily="34" charset="0"/>
                <a:ea typeface="Calibri" panose="020F0502020204030204" pitchFamily="34" charset="0"/>
                <a:cs typeface="Times New Roman" panose="02020603050405020304" pitchFamily="18" charset="0"/>
              </a:rPr>
              <a:t>Daha çok kendi kendini yetiştirmek ve daha iyi bir şekilde şahsiyetini ortaya koymak amacıyla spor, eğlence , sanat veya kültür faaliyetlerinde bulunmak isteğinin yer aldığı bir tatil olarak tanımlanabilir.</a:t>
            </a:r>
          </a:p>
          <a:p>
            <a:pPr marL="0" indent="0">
              <a:lnSpc>
                <a:spcPct val="107000"/>
              </a:lnSpc>
              <a:spcAft>
                <a:spcPts val="800"/>
              </a:spcAft>
              <a:buNone/>
            </a:pPr>
            <a:r>
              <a:rPr lang="tr-TR" sz="1800" b="1" u="sng"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Amaçlı turizm:</a:t>
            </a:r>
            <a:r>
              <a:rPr lang="tr-TR" sz="1800" dirty="0" smtClean="0">
                <a:latin typeface="Calibri" panose="020F0502020204030204" pitchFamily="34" charset="0"/>
                <a:ea typeface="Calibri" panose="020F0502020204030204" pitchFamily="34" charset="0"/>
                <a:cs typeface="Times New Roman" panose="02020603050405020304" pitchFamily="18" charset="0"/>
              </a:rPr>
              <a:t> özel turizmdir. Bu tip turizmde kişisel veya grup olarak belli bir konuya ilgi gösteren kimseler; bu ilgilerini tatmin etmek amacıyla belli yerleri ziyaret ederler veya özel geziler düzenlerler.</a:t>
            </a:r>
          </a:p>
          <a:p>
            <a:pPr marL="0" indent="0" algn="ctr">
              <a:lnSpc>
                <a:spcPct val="107000"/>
              </a:lnSpc>
              <a:spcAft>
                <a:spcPts val="800"/>
              </a:spcAft>
              <a:buNone/>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Kişilik –rekreasyon katılım ilişkisi</a:t>
            </a:r>
          </a:p>
          <a:p>
            <a:pPr marL="0" indent="0">
              <a:lnSpc>
                <a:spcPct val="107000"/>
              </a:lnSpc>
              <a:spcAft>
                <a:spcPts val="800"/>
              </a:spcAft>
              <a:buNone/>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3583307191"/>
              </p:ext>
            </p:extLst>
          </p:nvPr>
        </p:nvGraphicFramePr>
        <p:xfrm>
          <a:off x="2032000" y="3624148"/>
          <a:ext cx="8128000" cy="2961763"/>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1234498210"/>
                    </a:ext>
                  </a:extLst>
                </a:gridCol>
                <a:gridCol w="4064000">
                  <a:extLst>
                    <a:ext uri="{9D8B030D-6E8A-4147-A177-3AD203B41FA5}">
                      <a16:colId xmlns:a16="http://schemas.microsoft.com/office/drawing/2014/main" val="1650308657"/>
                    </a:ext>
                  </a:extLst>
                </a:gridCol>
              </a:tblGrid>
              <a:tr h="423109">
                <a:tc>
                  <a:txBody>
                    <a:bodyPr/>
                    <a:lstStyle/>
                    <a:p>
                      <a:r>
                        <a:rPr lang="tr-TR" sz="1600" b="1" dirty="0" err="1" smtClean="0">
                          <a:solidFill>
                            <a:srgbClr val="C00000"/>
                          </a:solidFill>
                        </a:rPr>
                        <a:t>Rekreasyonel</a:t>
                      </a:r>
                      <a:r>
                        <a:rPr lang="tr-TR" sz="1600" b="1" dirty="0" smtClean="0">
                          <a:solidFill>
                            <a:srgbClr val="C00000"/>
                          </a:solidFill>
                        </a:rPr>
                        <a:t> katılım</a:t>
                      </a:r>
                      <a:endParaRPr lang="tr-TR" sz="1600" b="1" dirty="0">
                        <a:solidFill>
                          <a:srgbClr val="C00000"/>
                        </a:solidFill>
                      </a:endParaRPr>
                    </a:p>
                  </a:txBody>
                  <a:tcPr/>
                </a:tc>
                <a:tc>
                  <a:txBody>
                    <a:bodyPr/>
                    <a:lstStyle/>
                    <a:p>
                      <a:r>
                        <a:rPr lang="tr-TR" sz="1600" b="1" dirty="0" smtClean="0">
                          <a:solidFill>
                            <a:srgbClr val="C00000"/>
                          </a:solidFill>
                        </a:rPr>
                        <a:t>Kişilik tipi</a:t>
                      </a:r>
                      <a:endParaRPr lang="tr-TR" sz="1600" b="1" dirty="0">
                        <a:solidFill>
                          <a:srgbClr val="C00000"/>
                        </a:solidFill>
                      </a:endParaRPr>
                    </a:p>
                  </a:txBody>
                  <a:tcPr/>
                </a:tc>
                <a:extLst>
                  <a:ext uri="{0D108BD9-81ED-4DB2-BD59-A6C34878D82A}">
                    <a16:rowId xmlns:a16="http://schemas.microsoft.com/office/drawing/2014/main" val="1870825968"/>
                  </a:ext>
                </a:extLst>
              </a:tr>
              <a:tr h="423109">
                <a:tc>
                  <a:txBody>
                    <a:bodyPr/>
                    <a:lstStyle/>
                    <a:p>
                      <a:r>
                        <a:rPr lang="tr-TR" sz="1600" dirty="0" smtClean="0"/>
                        <a:t>Oturarak yapılan ve kültüre yönelik katılım</a:t>
                      </a:r>
                      <a:endParaRPr lang="tr-TR" sz="1600" dirty="0"/>
                    </a:p>
                  </a:txBody>
                  <a:tcPr/>
                </a:tc>
                <a:tc>
                  <a:txBody>
                    <a:bodyPr/>
                    <a:lstStyle/>
                    <a:p>
                      <a:r>
                        <a:rPr lang="tr-TR" sz="1600" dirty="0" smtClean="0"/>
                        <a:t>Edilgen</a:t>
                      </a:r>
                      <a:endParaRPr lang="tr-TR" sz="1600" dirty="0"/>
                    </a:p>
                  </a:txBody>
                  <a:tcPr/>
                </a:tc>
                <a:extLst>
                  <a:ext uri="{0D108BD9-81ED-4DB2-BD59-A6C34878D82A}">
                    <a16:rowId xmlns:a16="http://schemas.microsoft.com/office/drawing/2014/main" val="2958474895"/>
                  </a:ext>
                </a:extLst>
              </a:tr>
              <a:tr h="423109">
                <a:tc>
                  <a:txBody>
                    <a:bodyPr/>
                    <a:lstStyle/>
                    <a:p>
                      <a:r>
                        <a:rPr lang="tr-TR" sz="1600" dirty="0" smtClean="0"/>
                        <a:t>Hareketlere ve faaliyetlere pasif katılım</a:t>
                      </a:r>
                      <a:endParaRPr lang="tr-TR" sz="1600" dirty="0"/>
                    </a:p>
                  </a:txBody>
                  <a:tcPr/>
                </a:tc>
                <a:tc>
                  <a:txBody>
                    <a:bodyPr/>
                    <a:lstStyle/>
                    <a:p>
                      <a:r>
                        <a:rPr lang="tr-TR" sz="1600" dirty="0" smtClean="0"/>
                        <a:t>Yüksek sosyal sınıftan</a:t>
                      </a:r>
                      <a:endParaRPr lang="tr-TR" sz="1600" dirty="0"/>
                    </a:p>
                  </a:txBody>
                  <a:tcPr/>
                </a:tc>
                <a:extLst>
                  <a:ext uri="{0D108BD9-81ED-4DB2-BD59-A6C34878D82A}">
                    <a16:rowId xmlns:a16="http://schemas.microsoft.com/office/drawing/2014/main" val="2918136245"/>
                  </a:ext>
                </a:extLst>
              </a:tr>
              <a:tr h="423109">
                <a:tc>
                  <a:txBody>
                    <a:bodyPr/>
                    <a:lstStyle/>
                    <a:p>
                      <a:r>
                        <a:rPr lang="tr-TR" sz="1600" dirty="0" smtClean="0"/>
                        <a:t>Şiddet içermeyen faaliyetlere katılım</a:t>
                      </a:r>
                      <a:endParaRPr lang="tr-TR" sz="1600" dirty="0"/>
                    </a:p>
                  </a:txBody>
                  <a:tcPr/>
                </a:tc>
                <a:tc>
                  <a:txBody>
                    <a:bodyPr/>
                    <a:lstStyle/>
                    <a:p>
                      <a:r>
                        <a:rPr lang="tr-TR" sz="1600" dirty="0" smtClean="0"/>
                        <a:t>Nazik</a:t>
                      </a:r>
                      <a:endParaRPr lang="tr-TR" sz="1600" dirty="0"/>
                    </a:p>
                  </a:txBody>
                  <a:tcPr/>
                </a:tc>
                <a:extLst>
                  <a:ext uri="{0D108BD9-81ED-4DB2-BD59-A6C34878D82A}">
                    <a16:rowId xmlns:a16="http://schemas.microsoft.com/office/drawing/2014/main" val="676766460"/>
                  </a:ext>
                </a:extLst>
              </a:tr>
              <a:tr h="423109">
                <a:tc>
                  <a:txBody>
                    <a:bodyPr/>
                    <a:lstStyle/>
                    <a:p>
                      <a:r>
                        <a:rPr lang="tr-TR" sz="1600" dirty="0" smtClean="0"/>
                        <a:t>Fiziksel gelişim sporlarına katılan</a:t>
                      </a:r>
                      <a:endParaRPr lang="tr-TR" sz="1600" dirty="0"/>
                    </a:p>
                  </a:txBody>
                  <a:tcPr/>
                </a:tc>
                <a:tc>
                  <a:txBody>
                    <a:bodyPr/>
                    <a:lstStyle/>
                    <a:p>
                      <a:r>
                        <a:rPr lang="tr-TR" sz="1600" dirty="0" smtClean="0"/>
                        <a:t>Çevik ve yenilikçi</a:t>
                      </a:r>
                      <a:endParaRPr lang="tr-TR" sz="1600" dirty="0"/>
                    </a:p>
                  </a:txBody>
                  <a:tcPr/>
                </a:tc>
                <a:extLst>
                  <a:ext uri="{0D108BD9-81ED-4DB2-BD59-A6C34878D82A}">
                    <a16:rowId xmlns:a16="http://schemas.microsoft.com/office/drawing/2014/main" val="1394090644"/>
                  </a:ext>
                </a:extLst>
              </a:tr>
              <a:tr h="423109">
                <a:tc>
                  <a:txBody>
                    <a:bodyPr/>
                    <a:lstStyle/>
                    <a:p>
                      <a:r>
                        <a:rPr lang="tr-TR" sz="1600" dirty="0" smtClean="0"/>
                        <a:t>Su ile ilgili sporlara katılan </a:t>
                      </a:r>
                      <a:endParaRPr lang="tr-TR" sz="1600" dirty="0"/>
                    </a:p>
                  </a:txBody>
                  <a:tcPr/>
                </a:tc>
                <a:tc>
                  <a:txBody>
                    <a:bodyPr/>
                    <a:lstStyle/>
                    <a:p>
                      <a:r>
                        <a:rPr lang="tr-TR" sz="1600" dirty="0" smtClean="0"/>
                        <a:t>Kolaycı</a:t>
                      </a:r>
                      <a:endParaRPr lang="tr-TR" sz="1600" dirty="0"/>
                    </a:p>
                  </a:txBody>
                  <a:tcPr/>
                </a:tc>
                <a:extLst>
                  <a:ext uri="{0D108BD9-81ED-4DB2-BD59-A6C34878D82A}">
                    <a16:rowId xmlns:a16="http://schemas.microsoft.com/office/drawing/2014/main" val="2263479506"/>
                  </a:ext>
                </a:extLst>
              </a:tr>
              <a:tr h="423109">
                <a:tc>
                  <a:txBody>
                    <a:bodyPr/>
                    <a:lstStyle/>
                    <a:p>
                      <a:r>
                        <a:rPr lang="tr-TR" sz="1600" dirty="0" smtClean="0"/>
                        <a:t>Kış sporlarına katılım</a:t>
                      </a:r>
                      <a:endParaRPr lang="tr-TR" sz="1600" dirty="0"/>
                    </a:p>
                  </a:txBody>
                  <a:tcPr/>
                </a:tc>
                <a:tc>
                  <a:txBody>
                    <a:bodyPr/>
                    <a:lstStyle/>
                    <a:p>
                      <a:r>
                        <a:rPr lang="tr-TR" sz="1600" dirty="0" smtClean="0"/>
                        <a:t>Özgürlüğünü koruyan</a:t>
                      </a:r>
                      <a:endParaRPr lang="tr-TR" sz="1600" dirty="0"/>
                    </a:p>
                  </a:txBody>
                  <a:tcPr/>
                </a:tc>
                <a:extLst>
                  <a:ext uri="{0D108BD9-81ED-4DB2-BD59-A6C34878D82A}">
                    <a16:rowId xmlns:a16="http://schemas.microsoft.com/office/drawing/2014/main" val="1030502537"/>
                  </a:ext>
                </a:extLst>
              </a:tr>
            </a:tbl>
          </a:graphicData>
        </a:graphic>
      </p:graphicFrame>
    </p:spTree>
    <p:extLst>
      <p:ext uri="{BB962C8B-B14F-4D97-AF65-F5344CB8AC3E}">
        <p14:creationId xmlns:p14="http://schemas.microsoft.com/office/powerpoint/2010/main" val="347665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60065"/>
          </a:xfrm>
        </p:spPr>
        <p:txBody>
          <a:bodyPr>
            <a:normAutofit/>
          </a:bodyPr>
          <a:lstStyle/>
          <a:p>
            <a:r>
              <a:rPr lang="tr-TR" sz="2400" dirty="0">
                <a:solidFill>
                  <a:srgbClr val="C00000"/>
                </a:solidFill>
              </a:rPr>
              <a:t>REKREASYON YÖNETİMİNDE KOORDİNASYON</a:t>
            </a:r>
          </a:p>
        </p:txBody>
      </p:sp>
      <p:sp>
        <p:nvSpPr>
          <p:cNvPr id="3" name="İçerik Yer Tutucusu 2"/>
          <p:cNvSpPr>
            <a:spLocks noGrp="1"/>
          </p:cNvSpPr>
          <p:nvPr>
            <p:ph idx="1"/>
          </p:nvPr>
        </p:nvSpPr>
        <p:spPr>
          <a:xfrm>
            <a:off x="838200" y="825190"/>
            <a:ext cx="10515600" cy="5351773"/>
          </a:xfrm>
        </p:spPr>
        <p:txBody>
          <a:bodyPr>
            <a:normAutofit fontScale="77500" lnSpcReduction="20000"/>
          </a:bodyPr>
          <a:lstStyle/>
          <a:p>
            <a:pPr marL="0" indent="0">
              <a:buNone/>
            </a:pPr>
            <a:r>
              <a:rPr lang="tr-TR" dirty="0">
                <a:solidFill>
                  <a:srgbClr val="C00000"/>
                </a:solidFill>
              </a:rPr>
              <a:t>Koordinasyon</a:t>
            </a:r>
            <a:r>
              <a:rPr lang="tr-TR" dirty="0"/>
              <a:t>, ortak amaçları gerçekleştirebilmek için, organizasyonun farklı birimlerini birbirine bağlamak ve bütünleşmiş bir hale getirmek anlamına gelmektedir. </a:t>
            </a:r>
            <a:endParaRPr lang="tr-TR" dirty="0" smtClean="0"/>
          </a:p>
          <a:p>
            <a:pPr marL="0" indent="0">
              <a:buNone/>
            </a:pPr>
            <a:r>
              <a:rPr lang="tr-TR" dirty="0"/>
              <a:t>	</a:t>
            </a:r>
            <a:r>
              <a:rPr lang="tr-TR" dirty="0" smtClean="0"/>
              <a:t>Koordinasyon </a:t>
            </a:r>
            <a:r>
              <a:rPr lang="tr-TR" dirty="0"/>
              <a:t>ya da diğer adıyla eş güdümleme, işletmenin bölümleri arasında, bu bölümlerin kendi içinde ve işletmenin içinde yaşadığı çevreyle uyumun sağlanmasına yöneliktir. Koordinasyon rekreasyon yöneticisi için karmaşık bir görevdir ve oldukça yüksek bir yönetim becerisi gerektirir. Koordinasyondan her düzeydeki yöneticilerin sorumlu olduğu unutulmamalıdır. Bununla birlikte bütün rekreasyon sistemleri belli bir forma ve yapıya sahiptir. </a:t>
            </a:r>
            <a:endParaRPr lang="tr-TR" dirty="0" smtClean="0"/>
          </a:p>
          <a:p>
            <a:pPr marL="0" indent="0">
              <a:buNone/>
            </a:pPr>
            <a:r>
              <a:rPr lang="tr-TR" dirty="0"/>
              <a:t>Koordinasyon, çalışanların karar verme sürecine katılımlarının sağlanmasıyla en üst düzeyde başarıya ulaşır. </a:t>
            </a:r>
            <a:endParaRPr lang="tr-TR" dirty="0" smtClean="0"/>
          </a:p>
          <a:p>
            <a:pPr marL="0" indent="0">
              <a:buNone/>
            </a:pPr>
            <a:r>
              <a:rPr lang="tr-TR" dirty="0" smtClean="0">
                <a:solidFill>
                  <a:srgbClr val="C00000"/>
                </a:solidFill>
              </a:rPr>
              <a:t>Rekreasyon </a:t>
            </a:r>
            <a:r>
              <a:rPr lang="tr-TR" dirty="0">
                <a:solidFill>
                  <a:srgbClr val="C00000"/>
                </a:solidFill>
              </a:rPr>
              <a:t>sistemleri için ileri sürülen koordinasyon yöntemleri şunlardır:</a:t>
            </a:r>
            <a:r>
              <a:rPr lang="tr-TR" dirty="0"/>
              <a:t> </a:t>
            </a:r>
            <a:endParaRPr lang="tr-TR" dirty="0" smtClean="0"/>
          </a:p>
          <a:p>
            <a:pPr marL="0" indent="0">
              <a:buNone/>
            </a:pPr>
            <a:r>
              <a:rPr lang="tr-TR" dirty="0" smtClean="0"/>
              <a:t>• </a:t>
            </a:r>
            <a:r>
              <a:rPr lang="tr-TR" dirty="0"/>
              <a:t>Etkili Koordinasyon </a:t>
            </a:r>
            <a:endParaRPr lang="tr-TR" dirty="0" smtClean="0"/>
          </a:p>
          <a:p>
            <a:pPr marL="0" indent="0">
              <a:buNone/>
            </a:pPr>
            <a:r>
              <a:rPr lang="tr-TR" dirty="0" smtClean="0"/>
              <a:t>• </a:t>
            </a:r>
            <a:r>
              <a:rPr lang="tr-TR" dirty="0"/>
              <a:t>Gönüllü Koordinasyon </a:t>
            </a:r>
            <a:endParaRPr lang="tr-TR" dirty="0" smtClean="0"/>
          </a:p>
          <a:p>
            <a:pPr marL="0" indent="0">
              <a:buNone/>
            </a:pPr>
            <a:r>
              <a:rPr lang="tr-TR" dirty="0" smtClean="0"/>
              <a:t>• </a:t>
            </a:r>
            <a:r>
              <a:rPr lang="tr-TR" dirty="0"/>
              <a:t>Personel Bağlantıları </a:t>
            </a:r>
            <a:endParaRPr lang="tr-TR" dirty="0" smtClean="0"/>
          </a:p>
          <a:p>
            <a:pPr marL="0" indent="0">
              <a:buNone/>
            </a:pPr>
            <a:r>
              <a:rPr lang="tr-TR" dirty="0" smtClean="0"/>
              <a:t>• </a:t>
            </a:r>
            <a:r>
              <a:rPr lang="tr-TR" dirty="0"/>
              <a:t>Komitelerin Kullanımı </a:t>
            </a:r>
            <a:endParaRPr lang="tr-TR" dirty="0" smtClean="0"/>
          </a:p>
          <a:p>
            <a:pPr marL="0" indent="0">
              <a:buNone/>
            </a:pPr>
            <a:r>
              <a:rPr lang="tr-TR" dirty="0" smtClean="0"/>
              <a:t>• </a:t>
            </a:r>
            <a:r>
              <a:rPr lang="tr-TR" dirty="0"/>
              <a:t>Personel Toplantıları</a:t>
            </a:r>
          </a:p>
        </p:txBody>
      </p:sp>
    </p:spTree>
    <p:extLst>
      <p:ext uri="{BB962C8B-B14F-4D97-AF65-F5344CB8AC3E}">
        <p14:creationId xmlns:p14="http://schemas.microsoft.com/office/powerpoint/2010/main" val="284253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49636"/>
          </a:xfrm>
        </p:spPr>
        <p:txBody>
          <a:bodyPr/>
          <a:lstStyle/>
          <a:p>
            <a:r>
              <a:rPr lang="tr-TR" sz="2400" dirty="0">
                <a:solidFill>
                  <a:srgbClr val="C00000"/>
                </a:solidFill>
              </a:rPr>
              <a:t>REKREASYON YÖNETİMİNDE KOORDİNASYON</a:t>
            </a:r>
            <a:endParaRPr lang="tr-TR" dirty="0"/>
          </a:p>
        </p:txBody>
      </p:sp>
      <p:sp>
        <p:nvSpPr>
          <p:cNvPr id="3" name="İçerik Yer Tutucusu 2"/>
          <p:cNvSpPr>
            <a:spLocks noGrp="1"/>
          </p:cNvSpPr>
          <p:nvPr>
            <p:ph idx="1"/>
          </p:nvPr>
        </p:nvSpPr>
        <p:spPr>
          <a:xfrm>
            <a:off x="838200" y="936702"/>
            <a:ext cx="10515600" cy="5240261"/>
          </a:xfrm>
        </p:spPr>
        <p:txBody>
          <a:bodyPr>
            <a:normAutofit fontScale="77500" lnSpcReduction="20000"/>
          </a:bodyPr>
          <a:lstStyle/>
          <a:p>
            <a:pPr marL="0" indent="0">
              <a:buNone/>
            </a:pPr>
            <a:r>
              <a:rPr lang="tr-TR" dirty="0" smtClean="0"/>
              <a:t>	Rekreasyon </a:t>
            </a:r>
            <a:r>
              <a:rPr lang="tr-TR" dirty="0"/>
              <a:t>yönetiminde koordinasyon fonksiyonunun tam olarak yerine getirilememesi, bağlantıların yetersiz kalmasına, iletişim hatalarına, gereğinden fazla efor harcanmasına ve yetersiz kontrol süreçlerine neden olabilir. </a:t>
            </a:r>
            <a:endParaRPr lang="tr-TR" dirty="0" smtClean="0"/>
          </a:p>
          <a:p>
            <a:pPr marL="0" indent="0">
              <a:buNone/>
            </a:pPr>
            <a:r>
              <a:rPr lang="tr-TR" dirty="0"/>
              <a:t>	</a:t>
            </a:r>
            <a:r>
              <a:rPr lang="tr-TR" dirty="0" smtClean="0"/>
              <a:t>Her </a:t>
            </a:r>
            <a:r>
              <a:rPr lang="tr-TR" dirty="0"/>
              <a:t>geçen gün büyüyen ve karmaşıklaşan işletmeler, koordinasyon fonksiyonunun öneminin artmasına neden olmuştur. Koordinasyon fonksiyonunun düzgün ve etkin bir şekilde işleyebilmesi için birtakım ilkelere uyulması zorunludur. </a:t>
            </a:r>
            <a:endParaRPr lang="tr-TR" dirty="0" smtClean="0"/>
          </a:p>
          <a:p>
            <a:pPr marL="0" indent="0">
              <a:buNone/>
            </a:pPr>
            <a:r>
              <a:rPr lang="tr-TR" dirty="0" smtClean="0">
                <a:solidFill>
                  <a:srgbClr val="C00000"/>
                </a:solidFill>
              </a:rPr>
              <a:t>Bu </a:t>
            </a:r>
            <a:r>
              <a:rPr lang="tr-TR" dirty="0">
                <a:solidFill>
                  <a:srgbClr val="C00000"/>
                </a:solidFill>
              </a:rPr>
              <a:t>ilkeler şu şekilde sıralanabilir</a:t>
            </a:r>
            <a:r>
              <a:rPr lang="tr-TR" dirty="0" smtClean="0">
                <a:solidFill>
                  <a:srgbClr val="C00000"/>
                </a:solidFill>
              </a:rPr>
              <a:t>:</a:t>
            </a:r>
          </a:p>
          <a:p>
            <a:pPr marL="0" indent="0">
              <a:buNone/>
            </a:pPr>
            <a:r>
              <a:rPr lang="tr-TR" dirty="0"/>
              <a:t> İlgili sorumlu kişiler arasında doğrudan görüşme ile koordinasyon sağlanmalıdır.</a:t>
            </a:r>
          </a:p>
          <a:p>
            <a:pPr marL="0" indent="0">
              <a:buNone/>
            </a:pPr>
            <a:r>
              <a:rPr lang="tr-TR" dirty="0"/>
              <a:t> Planlama yapılırken ve politikalar kararlaştırılırken özellikle başlangıçta iş birliği</a:t>
            </a:r>
          </a:p>
          <a:p>
            <a:pPr marL="0" indent="0">
              <a:buNone/>
            </a:pPr>
            <a:r>
              <a:rPr lang="tr-TR" dirty="0"/>
              <a:t>sağlanmalıdır.</a:t>
            </a:r>
          </a:p>
          <a:p>
            <a:pPr marL="0" indent="0">
              <a:buNone/>
            </a:pPr>
            <a:r>
              <a:rPr lang="tr-TR" dirty="0"/>
              <a:t> Bir sorun ile ilgili bütün etkenlerin karşılıklı olarak birbirleri üzerine olan etkileri göz önüne</a:t>
            </a:r>
          </a:p>
          <a:p>
            <a:pPr marL="0" indent="0">
              <a:buNone/>
            </a:pPr>
            <a:r>
              <a:rPr lang="tr-TR" dirty="0"/>
              <a:t>alınarak koordinasyon yapılmalıdır.</a:t>
            </a:r>
          </a:p>
          <a:p>
            <a:pPr marL="0" indent="0">
              <a:buNone/>
            </a:pPr>
            <a:r>
              <a:rPr lang="tr-TR" dirty="0"/>
              <a:t> Uyum ve süreklilik açısından iyi düzenlenmiş haberleşme yöntemlerinin kullanılması</a:t>
            </a:r>
          </a:p>
          <a:p>
            <a:pPr marL="0" indent="0">
              <a:buNone/>
            </a:pPr>
            <a:r>
              <a:rPr lang="tr-TR" dirty="0"/>
              <a:t>gereklidir.</a:t>
            </a:r>
          </a:p>
          <a:p>
            <a:pPr marL="0" indent="0">
              <a:buNone/>
            </a:pPr>
            <a:r>
              <a:rPr lang="tr-TR" dirty="0"/>
              <a:t> Koordinasyon sürekli bir işlem olarak düşünülmelidir.</a:t>
            </a:r>
          </a:p>
          <a:p>
            <a:pPr marL="0" indent="0">
              <a:buNone/>
            </a:pPr>
            <a:endParaRPr lang="tr-TR" dirty="0">
              <a:solidFill>
                <a:srgbClr val="C00000"/>
              </a:solidFill>
            </a:endParaRPr>
          </a:p>
        </p:txBody>
      </p:sp>
    </p:spTree>
    <p:extLst>
      <p:ext uri="{BB962C8B-B14F-4D97-AF65-F5344CB8AC3E}">
        <p14:creationId xmlns:p14="http://schemas.microsoft.com/office/powerpoint/2010/main" val="1446499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15821"/>
          </a:xfrm>
        </p:spPr>
        <p:txBody>
          <a:bodyPr/>
          <a:lstStyle/>
          <a:p>
            <a:r>
              <a:rPr lang="tr-TR" sz="2400" dirty="0">
                <a:solidFill>
                  <a:srgbClr val="C00000"/>
                </a:solidFill>
              </a:rPr>
              <a:t>REKREASYON YÖNETİMİNDE KOORDİNASYON</a:t>
            </a:r>
            <a:endParaRPr lang="tr-TR" dirty="0"/>
          </a:p>
        </p:txBody>
      </p:sp>
      <p:sp>
        <p:nvSpPr>
          <p:cNvPr id="3" name="İçerik Yer Tutucusu 2"/>
          <p:cNvSpPr>
            <a:spLocks noGrp="1"/>
          </p:cNvSpPr>
          <p:nvPr>
            <p:ph idx="1"/>
          </p:nvPr>
        </p:nvSpPr>
        <p:spPr>
          <a:xfrm>
            <a:off x="838200" y="1059366"/>
            <a:ext cx="10515600" cy="5117597"/>
          </a:xfrm>
        </p:spPr>
        <p:txBody>
          <a:bodyPr/>
          <a:lstStyle/>
          <a:p>
            <a:pPr marL="0" indent="0">
              <a:buNone/>
            </a:pPr>
            <a:r>
              <a:rPr lang="tr-TR" dirty="0" smtClean="0"/>
              <a:t>	Belirtilen </a:t>
            </a:r>
            <a:r>
              <a:rPr lang="tr-TR" dirty="0"/>
              <a:t>ilkelere göre ilgililer, birbirlerinin ne düşündüklerini bilemedikçe ve kendi davranış ve çabalarının diğer kişiler üzerindeki etkilerini kavrayamadıkça, koordinasyonun sağlanması oldukça zordur. Ayrıca bir planın başlangıcından sonuna kadar nelerin yapılıp yapılmayacağının ilgililer tarafından belirlenmesi de koordinasyon için önemlidir.</a:t>
            </a:r>
          </a:p>
        </p:txBody>
      </p:sp>
    </p:spTree>
    <p:extLst>
      <p:ext uri="{BB962C8B-B14F-4D97-AF65-F5344CB8AC3E}">
        <p14:creationId xmlns:p14="http://schemas.microsoft.com/office/powerpoint/2010/main" val="2925475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71576"/>
          </a:xfrm>
        </p:spPr>
        <p:txBody>
          <a:bodyPr>
            <a:normAutofit/>
          </a:bodyPr>
          <a:lstStyle/>
          <a:p>
            <a:r>
              <a:rPr lang="tr-TR" sz="2800" dirty="0">
                <a:solidFill>
                  <a:srgbClr val="C00000"/>
                </a:solidFill>
              </a:rPr>
              <a:t>REKREASYON YÖNETİMİNDE KONTROL</a:t>
            </a:r>
          </a:p>
        </p:txBody>
      </p:sp>
      <p:sp>
        <p:nvSpPr>
          <p:cNvPr id="3" name="İçerik Yer Tutucusu 2"/>
          <p:cNvSpPr>
            <a:spLocks noGrp="1"/>
          </p:cNvSpPr>
          <p:nvPr>
            <p:ph idx="1"/>
          </p:nvPr>
        </p:nvSpPr>
        <p:spPr>
          <a:xfrm>
            <a:off x="838200" y="936702"/>
            <a:ext cx="10515600" cy="5240261"/>
          </a:xfrm>
        </p:spPr>
        <p:txBody>
          <a:bodyPr>
            <a:normAutofit fontScale="85000" lnSpcReduction="20000"/>
          </a:bodyPr>
          <a:lstStyle/>
          <a:p>
            <a:pPr marL="0" indent="0">
              <a:buNone/>
            </a:pPr>
            <a:r>
              <a:rPr lang="tr-TR" dirty="0"/>
              <a:t>Yönetim sürecinin son aşamasını kontrol (denetim) fonksiyonu oluşturmaktadır. </a:t>
            </a:r>
            <a:r>
              <a:rPr lang="tr-TR" dirty="0">
                <a:solidFill>
                  <a:srgbClr val="C00000"/>
                </a:solidFill>
              </a:rPr>
              <a:t>Kontrol</a:t>
            </a:r>
            <a:r>
              <a:rPr lang="tr-TR" dirty="0"/>
              <a:t>, hazırlanan plan çerçevesinde alınan kararların ne ölçüde başarıya ulaştığını göstermektedir. </a:t>
            </a:r>
            <a:endParaRPr lang="tr-TR" dirty="0" smtClean="0"/>
          </a:p>
          <a:p>
            <a:pPr marL="0" indent="0">
              <a:buNone/>
            </a:pPr>
            <a:r>
              <a:rPr lang="tr-TR" dirty="0" smtClean="0">
                <a:solidFill>
                  <a:srgbClr val="C00000"/>
                </a:solidFill>
              </a:rPr>
              <a:t>Bu </a:t>
            </a:r>
            <a:r>
              <a:rPr lang="tr-TR" dirty="0">
                <a:solidFill>
                  <a:srgbClr val="C00000"/>
                </a:solidFill>
              </a:rPr>
              <a:t>açıdan kontrol</a:t>
            </a:r>
            <a:r>
              <a:rPr lang="tr-TR" dirty="0"/>
              <a:t>; ne yaptığımızı, nereye ulaştığımızı ve nerede bulunduğumuzu belirlemeye yarayan bir fonksiyondur. </a:t>
            </a:r>
            <a:endParaRPr lang="tr-TR" dirty="0" smtClean="0"/>
          </a:p>
          <a:p>
            <a:pPr marL="0" indent="0">
              <a:buNone/>
            </a:pPr>
            <a:r>
              <a:rPr lang="tr-TR" dirty="0"/>
              <a:t>	</a:t>
            </a:r>
            <a:r>
              <a:rPr lang="tr-TR" dirty="0" smtClean="0"/>
              <a:t>Planlama </a:t>
            </a:r>
            <a:r>
              <a:rPr lang="tr-TR" dirty="0"/>
              <a:t>ve kontrol fonksiyonu arasında sıkı bir ilişki vardır. Çünkü amaçlar ve istenilen sonuçlar planlama sürecinde belirlenirken, bu amaç ve sonuçlara ulaşılıp ulaşılamadığı kontrol sürecinde tespit edilir</a:t>
            </a:r>
            <a:r>
              <a:rPr lang="tr-TR" dirty="0" smtClean="0"/>
              <a:t>.</a:t>
            </a:r>
          </a:p>
          <a:p>
            <a:pPr marL="0" indent="0">
              <a:buNone/>
            </a:pPr>
            <a:r>
              <a:rPr lang="tr-TR" dirty="0" smtClean="0"/>
              <a:t>	Kontrol</a:t>
            </a:r>
            <a:r>
              <a:rPr lang="tr-TR" dirty="0"/>
              <a:t>, belirlenen amaçları gerçekleştirmek için sahip olunan kaynak, imkan ve koşulların mevcut esas ve ilkelere uygun kullanılıp kullanılmadığını belirlemek ve hata ve eksiklikler varsa bunların düzeltilmesini sağlamak için yapılan aktif bir eylemdir. </a:t>
            </a:r>
            <a:endParaRPr lang="tr-TR" dirty="0" smtClean="0"/>
          </a:p>
          <a:p>
            <a:pPr marL="0" indent="0">
              <a:buNone/>
            </a:pPr>
            <a:r>
              <a:rPr lang="tr-TR" dirty="0"/>
              <a:t>	</a:t>
            </a:r>
            <a:r>
              <a:rPr lang="tr-TR" dirty="0" smtClean="0"/>
              <a:t>Kontrol</a:t>
            </a:r>
            <a:r>
              <a:rPr lang="tr-TR" dirty="0"/>
              <a:t>; planlama, örgütleme, yöneltme ve koordinasyon çalışmalarının tamamen bitirilmesinden sonra yapmak yerine, sürekli yapılması gereken bir süreç olmalıdır. </a:t>
            </a:r>
            <a:endParaRPr lang="tr-TR" dirty="0" smtClean="0"/>
          </a:p>
          <a:p>
            <a:pPr marL="0" indent="0">
              <a:buNone/>
            </a:pPr>
            <a:r>
              <a:rPr lang="tr-TR" dirty="0" smtClean="0">
                <a:solidFill>
                  <a:srgbClr val="C00000"/>
                </a:solidFill>
              </a:rPr>
              <a:t>Kontrol </a:t>
            </a:r>
            <a:r>
              <a:rPr lang="tr-TR" dirty="0">
                <a:solidFill>
                  <a:srgbClr val="C00000"/>
                </a:solidFill>
              </a:rPr>
              <a:t>çalışmaları şu bileşenlerden oluşmaktadır: </a:t>
            </a:r>
            <a:r>
              <a:rPr lang="tr-TR" dirty="0"/>
              <a:t>Raporlar, Ölçümler, Doğrudan Gözlem, Personel Konferansları ve Bağımsız Araştırmalar.</a:t>
            </a:r>
          </a:p>
        </p:txBody>
      </p:sp>
    </p:spTree>
    <p:extLst>
      <p:ext uri="{BB962C8B-B14F-4D97-AF65-F5344CB8AC3E}">
        <p14:creationId xmlns:p14="http://schemas.microsoft.com/office/powerpoint/2010/main" val="961205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49275"/>
          </a:xfrm>
        </p:spPr>
        <p:txBody>
          <a:bodyPr/>
          <a:lstStyle/>
          <a:p>
            <a:r>
              <a:rPr lang="tr-TR" sz="2800" dirty="0">
                <a:solidFill>
                  <a:srgbClr val="C00000"/>
                </a:solidFill>
              </a:rPr>
              <a:t>REKREASYON YÖNETİMİNDE KONTROL</a:t>
            </a:r>
            <a:endParaRPr lang="tr-TR" dirty="0"/>
          </a:p>
        </p:txBody>
      </p:sp>
      <p:sp>
        <p:nvSpPr>
          <p:cNvPr id="3" name="İçerik Yer Tutucusu 2"/>
          <p:cNvSpPr>
            <a:spLocks noGrp="1"/>
          </p:cNvSpPr>
          <p:nvPr>
            <p:ph idx="1"/>
          </p:nvPr>
        </p:nvSpPr>
        <p:spPr>
          <a:xfrm>
            <a:off x="838200" y="914400"/>
            <a:ext cx="10515600" cy="5262563"/>
          </a:xfrm>
        </p:spPr>
        <p:txBody>
          <a:bodyPr>
            <a:normAutofit fontScale="92500" lnSpcReduction="10000"/>
          </a:bodyPr>
          <a:lstStyle/>
          <a:p>
            <a:pPr marL="0" indent="0">
              <a:buNone/>
            </a:pPr>
            <a:r>
              <a:rPr lang="tr-TR" dirty="0" smtClean="0"/>
              <a:t>	Rekreasyon </a:t>
            </a:r>
            <a:r>
              <a:rPr lang="tr-TR" dirty="0"/>
              <a:t>yönetiminde denetim fonksiyonu diğer işletmelerle benzer nitelik taşımaktadır. Bütün rekreasyon sistemleri çalışmaların bitiminde sınanmalıdır. Bu, sistemlerin daha etkili ve ekonomik çalışmalarına yardımcı olur. </a:t>
            </a:r>
            <a:endParaRPr lang="tr-TR" dirty="0" smtClean="0"/>
          </a:p>
          <a:p>
            <a:pPr marL="0" indent="0">
              <a:buNone/>
            </a:pPr>
            <a:r>
              <a:rPr lang="tr-TR" dirty="0"/>
              <a:t>	</a:t>
            </a:r>
            <a:r>
              <a:rPr lang="tr-TR" dirty="0" smtClean="0">
                <a:solidFill>
                  <a:srgbClr val="C00000"/>
                </a:solidFill>
              </a:rPr>
              <a:t>Denetim</a:t>
            </a:r>
            <a:r>
              <a:rPr lang="tr-TR" dirty="0"/>
              <a:t>; rekreasyon sistemlerinin belirlenen plana göre çalışıp çalışmadığının, hedeflere ulaşıp ulaşılmadığının, görev ve sorumlulukların gereğince yerine getirilip getirilmediğinin ve kalite standartlarına ulaşılıp </a:t>
            </a:r>
            <a:r>
              <a:rPr lang="tr-TR" dirty="0" smtClean="0"/>
              <a:t>ulaşılmadığının </a:t>
            </a:r>
            <a:r>
              <a:rPr lang="tr-TR" dirty="0"/>
              <a:t>kontrol edilmesidir</a:t>
            </a:r>
            <a:r>
              <a:rPr lang="tr-TR" dirty="0" smtClean="0"/>
              <a:t>.</a:t>
            </a:r>
          </a:p>
          <a:p>
            <a:pPr marL="0" indent="0">
              <a:buNone/>
            </a:pPr>
            <a:r>
              <a:rPr lang="tr-TR" dirty="0" smtClean="0"/>
              <a:t>	Kontrol </a:t>
            </a:r>
            <a:r>
              <a:rPr lang="tr-TR" dirty="0"/>
              <a:t>süreci sonunda bir değerlendirme yapılmalıdır. Değerlendirmenin amacı belirlenen hedef ve amaçlara ulaşılıp ulaşılmadığının tespit edilmesi ve rekreasyon etkinliklerinin sonuçlarının değerlendirilmesidir. Bazı araştırmacılar değerlendirme sürecini ayrı bir yönetim fonksiyonu olarak ele alırken, bazı araştırmacılar değerlendirmenin kontrol süreci içinde yer alan bir faaliyet olduğu konusunda fikir birliği içerisindedir.</a:t>
            </a:r>
          </a:p>
        </p:txBody>
      </p:sp>
    </p:spTree>
    <p:extLst>
      <p:ext uri="{BB962C8B-B14F-4D97-AF65-F5344CB8AC3E}">
        <p14:creationId xmlns:p14="http://schemas.microsoft.com/office/powerpoint/2010/main" val="1340535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5031"/>
          </a:xfrm>
        </p:spPr>
        <p:txBody>
          <a:bodyPr>
            <a:normAutofit/>
          </a:bodyPr>
          <a:lstStyle/>
          <a:p>
            <a:r>
              <a:rPr lang="tr-TR" sz="2800" dirty="0">
                <a:solidFill>
                  <a:srgbClr val="C00000"/>
                </a:solidFill>
              </a:rPr>
              <a:t>REKREASYON YÖNETİMİNDE KAYNAKLARIN YÖNETİMİ</a:t>
            </a:r>
          </a:p>
        </p:txBody>
      </p:sp>
      <p:sp>
        <p:nvSpPr>
          <p:cNvPr id="3" name="İçerik Yer Tutucusu 2"/>
          <p:cNvSpPr>
            <a:spLocks noGrp="1"/>
          </p:cNvSpPr>
          <p:nvPr>
            <p:ph idx="1"/>
          </p:nvPr>
        </p:nvSpPr>
        <p:spPr>
          <a:xfrm>
            <a:off x="838200" y="869795"/>
            <a:ext cx="10515600" cy="5307168"/>
          </a:xfrm>
        </p:spPr>
        <p:txBody>
          <a:bodyPr>
            <a:normAutofit fontScale="92500"/>
          </a:bodyPr>
          <a:lstStyle/>
          <a:p>
            <a:pPr marL="0" indent="0">
              <a:buNone/>
            </a:pPr>
            <a:r>
              <a:rPr lang="tr-TR" dirty="0" smtClean="0"/>
              <a:t>	Rekreasyon </a:t>
            </a:r>
            <a:r>
              <a:rPr lang="tr-TR" dirty="0"/>
              <a:t>yöneticileri planlama, örgütleme, yöneltme, koordinasyon ve denetleme fonksiyonlarını gerçekleştirirken birtakım kaynaklara ihtiyaç duyarlar. Yönetim sürecinde kullanılan bu kaynakların yönetimi de rekreasyon yöneticisinin görevleri arasındadır. Rekreasyon yöneticileri, farklı sorumluluk ve yetkiler dahilinde rekreasyon organizasyonu içerisinde yer alan finansal, beşeri, fiziksel ve teknolojik kaynakların yönetiminden sorumludur. Bu sorumluluklar yalnızca üst düzey yöneticilerinin değil, aynı zamanda orta düzey yöneticilerinin ve alan yöneticilerinin de sorumlulukları dahilindedir</a:t>
            </a:r>
            <a:r>
              <a:rPr lang="tr-TR" dirty="0" smtClean="0"/>
              <a:t>.</a:t>
            </a:r>
          </a:p>
          <a:p>
            <a:pPr marL="0" indent="0">
              <a:buNone/>
            </a:pPr>
            <a:r>
              <a:rPr lang="tr-TR" dirty="0" smtClean="0">
                <a:solidFill>
                  <a:srgbClr val="C00000"/>
                </a:solidFill>
              </a:rPr>
              <a:t>	Finansal </a:t>
            </a:r>
            <a:r>
              <a:rPr lang="tr-TR" dirty="0">
                <a:solidFill>
                  <a:srgbClr val="C00000"/>
                </a:solidFill>
              </a:rPr>
              <a:t>kaynaklar</a:t>
            </a:r>
            <a:r>
              <a:rPr lang="tr-TR" dirty="0"/>
              <a:t>, hemen hemen yöneticilerin aldığı tüm kararlarda etkilidir. Bütçe kısıtları ve ulaşılabilir sermaye, yöneticinin karar alma sürecini doğrudan etkilemektedir. Bir rekreasyon yöneticisi, gelecek yıl içerisinde ne kadar finansal kaynağa ihtiyaç duyulacağını, hangi program ya da etkinliğin ne kadar sermaye ile uygulanabilir olduğunu, hangi ekipmanların satın alınması gerektiğini belirleyebilmelidir. </a:t>
            </a:r>
          </a:p>
        </p:txBody>
      </p:sp>
    </p:spTree>
    <p:extLst>
      <p:ext uri="{BB962C8B-B14F-4D97-AF65-F5344CB8AC3E}">
        <p14:creationId xmlns:p14="http://schemas.microsoft.com/office/powerpoint/2010/main" val="1654770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71577"/>
          </a:xfrm>
        </p:spPr>
        <p:txBody>
          <a:bodyPr/>
          <a:lstStyle/>
          <a:p>
            <a:r>
              <a:rPr lang="tr-TR" sz="2800" dirty="0">
                <a:solidFill>
                  <a:srgbClr val="C00000"/>
                </a:solidFill>
              </a:rPr>
              <a:t>REKREASYON YÖNETİMİNDE KAYNAKLARIN YÖNETİMİ</a:t>
            </a:r>
            <a:endParaRPr lang="tr-TR" dirty="0"/>
          </a:p>
        </p:txBody>
      </p:sp>
      <p:sp>
        <p:nvSpPr>
          <p:cNvPr id="3" name="İçerik Yer Tutucusu 2"/>
          <p:cNvSpPr>
            <a:spLocks noGrp="1"/>
          </p:cNvSpPr>
          <p:nvPr>
            <p:ph idx="1"/>
          </p:nvPr>
        </p:nvSpPr>
        <p:spPr>
          <a:xfrm>
            <a:off x="838200" y="791737"/>
            <a:ext cx="10515600" cy="5385226"/>
          </a:xfrm>
        </p:spPr>
        <p:txBody>
          <a:bodyPr>
            <a:normAutofit fontScale="92500" lnSpcReduction="20000"/>
          </a:bodyPr>
          <a:lstStyle/>
          <a:p>
            <a:pPr marL="0" indent="0">
              <a:buNone/>
            </a:pPr>
            <a:r>
              <a:rPr lang="tr-TR" dirty="0" smtClean="0"/>
              <a:t>	Ayrıca </a:t>
            </a:r>
            <a:r>
              <a:rPr lang="tr-TR" dirty="0"/>
              <a:t>gelecek yılda elde edilecek gelirlerin tahmin edilmesi ve gelirlerde beklenmedik düşüşler yaşanması durumunda yapılması gerekenlerin belirlenmesi de yine rekreasyon yöneticilerinin sorumluluğundadır. Rekreasyon yöneticileri potansiyel katılımcıların beklentilerini analiz ederek farklı katılımcı gruplarının talepleri doğrultusunda, ihtiyaçlarına cevap verebilecek hizmetler </a:t>
            </a:r>
            <a:r>
              <a:rPr lang="tr-TR" dirty="0" smtClean="0"/>
              <a:t>sunmalıdırlar.</a:t>
            </a:r>
          </a:p>
          <a:p>
            <a:pPr marL="0" indent="0">
              <a:buNone/>
            </a:pPr>
            <a:r>
              <a:rPr lang="tr-TR" dirty="0" smtClean="0">
                <a:solidFill>
                  <a:srgbClr val="C00000"/>
                </a:solidFill>
              </a:rPr>
              <a:t>	Rekreasyon </a:t>
            </a:r>
            <a:r>
              <a:rPr lang="tr-TR" dirty="0">
                <a:solidFill>
                  <a:srgbClr val="C00000"/>
                </a:solidFill>
              </a:rPr>
              <a:t>alanındaki fiziksel kaynaklar</a:t>
            </a:r>
            <a:r>
              <a:rPr lang="tr-TR" dirty="0"/>
              <a:t>; ekipmanlardan, doğal alanlara ve büyük tesislere kadar uzanan geniş bir yelpazede çeşitlenmektedir. Bu farklı fiziksel kaynakların korunması ve ihtiyaç duyulan fiziksel kaynakların temin edilmesi, rekreasyon yöneticilerinin görevleri arasında yer almaktadır</a:t>
            </a:r>
            <a:r>
              <a:rPr lang="tr-TR" dirty="0" smtClean="0"/>
              <a:t>.</a:t>
            </a:r>
          </a:p>
          <a:p>
            <a:pPr marL="0" indent="0">
              <a:buNone/>
            </a:pPr>
            <a:r>
              <a:rPr lang="tr-TR" dirty="0"/>
              <a:t> </a:t>
            </a:r>
            <a:r>
              <a:rPr lang="tr-TR" dirty="0" smtClean="0"/>
              <a:t>	Rekreasyon </a:t>
            </a:r>
            <a:r>
              <a:rPr lang="tr-TR" dirty="0"/>
              <a:t>alanında faaliyet gösteren büyük organizasyonlar, teknolojik yatırımlara önemli miktarlarda kaynak ayırmaktadırlar. Genellikle teknolojik kaynakların kullanımı üzerine ayrı departmanlar kurularak, bu departmanlarda spesifik personeller istihdam edilmektedir. Bugün pek çok park ve tesiste, bilgisayar tabanlı kayıt ve web tabanlı değerlendirme sistemleri kullanılmaktadır.</a:t>
            </a:r>
          </a:p>
        </p:txBody>
      </p:sp>
    </p:spTree>
    <p:extLst>
      <p:ext uri="{BB962C8B-B14F-4D97-AF65-F5344CB8AC3E}">
        <p14:creationId xmlns:p14="http://schemas.microsoft.com/office/powerpoint/2010/main" val="2806215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5031"/>
          </a:xfrm>
        </p:spPr>
        <p:txBody>
          <a:bodyPr/>
          <a:lstStyle/>
          <a:p>
            <a:r>
              <a:rPr lang="tr-TR" sz="2800" dirty="0">
                <a:solidFill>
                  <a:srgbClr val="C00000"/>
                </a:solidFill>
              </a:rPr>
              <a:t>REKREASYON YÖNETİMİNDE KAYNAKLARIN YÖNETİMİ</a:t>
            </a:r>
            <a:endParaRPr lang="tr-TR" dirty="0"/>
          </a:p>
        </p:txBody>
      </p:sp>
      <p:sp>
        <p:nvSpPr>
          <p:cNvPr id="3" name="İçerik Yer Tutucusu 2"/>
          <p:cNvSpPr>
            <a:spLocks noGrp="1"/>
          </p:cNvSpPr>
          <p:nvPr>
            <p:ph idx="1"/>
          </p:nvPr>
        </p:nvSpPr>
        <p:spPr>
          <a:xfrm>
            <a:off x="838200" y="869795"/>
            <a:ext cx="10515600" cy="5307168"/>
          </a:xfrm>
        </p:spPr>
        <p:txBody>
          <a:bodyPr/>
          <a:lstStyle/>
          <a:p>
            <a:pPr marL="0" indent="0">
              <a:buNone/>
            </a:pPr>
            <a:r>
              <a:rPr lang="tr-TR" dirty="0" smtClean="0">
                <a:solidFill>
                  <a:srgbClr val="C00000"/>
                </a:solidFill>
              </a:rPr>
              <a:t>	Teknoloji</a:t>
            </a:r>
            <a:r>
              <a:rPr lang="tr-TR" dirty="0" smtClean="0"/>
              <a:t> </a:t>
            </a:r>
            <a:r>
              <a:rPr lang="tr-TR" dirty="0"/>
              <a:t>alanındaki gelişmeler çok hızlı bir şekilde gerçekleşmektedir ve bu gelişmelerin yakından takip edilmesi oldukça güçtür. Aslında teknolojik gelişmelerin takip edilmesi finansal kaynakların düzeyi ile yakından ilişkilidir. Geçmiş yıllarda rekreasyon yöneticileri teknolojik kaynaklara kısıtlı bir zaman ve kısıtlı bütçeler ayırırken, günümüzde bu kaynakların yönetimi için ayrılan süre ve fonlar giderek </a:t>
            </a:r>
            <a:r>
              <a:rPr lang="tr-TR" dirty="0" smtClean="0"/>
              <a:t>artmaktadır.</a:t>
            </a:r>
          </a:p>
          <a:p>
            <a:pPr marL="0" indent="0">
              <a:buNone/>
            </a:pPr>
            <a:r>
              <a:rPr lang="tr-TR" dirty="0" smtClean="0"/>
              <a:t>	Rekreasyon </a:t>
            </a:r>
            <a:r>
              <a:rPr lang="tr-TR" dirty="0"/>
              <a:t>yöneticilerinin yönetmek zorunda olduğu belki de en önemli kaynaklar </a:t>
            </a:r>
            <a:r>
              <a:rPr lang="tr-TR" dirty="0">
                <a:solidFill>
                  <a:srgbClr val="C00000"/>
                </a:solidFill>
              </a:rPr>
              <a:t>beşerî kaynaklardır</a:t>
            </a:r>
            <a:r>
              <a:rPr lang="tr-TR" dirty="0"/>
              <a:t>. Çalışanların organizasyon içerisinde nasıl istihdam edileceği sorusunun yanıtlanması, çalışanların eğitimi, motivasyonlarının arttırılması ve performans değerlendirmeleri rekreasyon yöneticilerinin sorumluluğundadır.</a:t>
            </a:r>
          </a:p>
        </p:txBody>
      </p:sp>
    </p:spTree>
    <p:extLst>
      <p:ext uri="{BB962C8B-B14F-4D97-AF65-F5344CB8AC3E}">
        <p14:creationId xmlns:p14="http://schemas.microsoft.com/office/powerpoint/2010/main" val="2052072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5031"/>
          </a:xfrm>
        </p:spPr>
        <p:txBody>
          <a:bodyPr>
            <a:normAutofit/>
          </a:bodyPr>
          <a:lstStyle/>
          <a:p>
            <a:r>
              <a:rPr lang="tr-TR" sz="2800" dirty="0" smtClean="0">
                <a:solidFill>
                  <a:srgbClr val="C00000"/>
                </a:solidFill>
              </a:rPr>
              <a:t>ÖZET</a:t>
            </a:r>
            <a:endParaRPr lang="tr-TR" sz="2800" dirty="0">
              <a:solidFill>
                <a:srgbClr val="C00000"/>
              </a:solidFill>
            </a:endParaRPr>
          </a:p>
        </p:txBody>
      </p:sp>
      <p:sp>
        <p:nvSpPr>
          <p:cNvPr id="3" name="İçerik Yer Tutucusu 2"/>
          <p:cNvSpPr>
            <a:spLocks noGrp="1"/>
          </p:cNvSpPr>
          <p:nvPr>
            <p:ph idx="1"/>
          </p:nvPr>
        </p:nvSpPr>
        <p:spPr>
          <a:xfrm>
            <a:off x="838200" y="814039"/>
            <a:ext cx="10515600" cy="5362924"/>
          </a:xfrm>
        </p:spPr>
        <p:txBody>
          <a:bodyPr>
            <a:normAutofit fontScale="92500" lnSpcReduction="10000"/>
          </a:bodyPr>
          <a:lstStyle/>
          <a:p>
            <a:pPr marL="0" indent="0">
              <a:buNone/>
            </a:pPr>
            <a:r>
              <a:rPr lang="tr-TR" dirty="0">
                <a:solidFill>
                  <a:srgbClr val="C00000"/>
                </a:solidFill>
              </a:rPr>
              <a:t>Yönetim</a:t>
            </a:r>
            <a:r>
              <a:rPr lang="tr-TR" dirty="0"/>
              <a:t>; belirlenen amaçlara ulaşmak için gerekli olan kaynakların etkili ve verimli bir şekilde kullanıldığı bir sistemdir. Rekreasyon yönetimi ise boş zaman değerlendirmeyle ilgili etkinliklerin planlaması, organizasyonu, yönlendirilmesi, koordinasyonu ve denetimidir. Rekreasyon yönetiminde en önemli görev rekreasyon yöneticilerine aittir</a:t>
            </a:r>
            <a:r>
              <a:rPr lang="tr-TR" dirty="0" smtClean="0"/>
              <a:t>.</a:t>
            </a:r>
          </a:p>
          <a:p>
            <a:pPr marL="0" indent="0">
              <a:buNone/>
            </a:pPr>
            <a:r>
              <a:rPr lang="tr-TR" dirty="0" smtClean="0"/>
              <a:t>	Rekreasyon </a:t>
            </a:r>
            <a:r>
              <a:rPr lang="tr-TR" dirty="0"/>
              <a:t>yöneticileri rekreasyon merkezlerinin ve programlarının idari fonksiyonlarını yönetmek ve yönlendirmek, faaliyetlerin devamlılığını sağlamak, diğer yönetici ve kamu görevleri ile görüşmeler yapmak, yazılı durum raporları hazırlamak, projeleri denetlemek, yönetim fonksiyonlarının gelişimini denetlemek, şikâyetleri değerlendirmek, çalışanları disipline etmek ve gerektiğinde alt düzey yöneticilere yardım etmek, bütçe hazırlamak ve fonları bütçe dâhilinde dağıtmak, amaç ve hedefleri belirlemek ve üst yönetim tarafından belirlenen prosedür ve politikaları değerlendirmek ve uygulamakla yükümlüdürler. Yönetim kuramları bakımından </a:t>
            </a:r>
            <a:r>
              <a:rPr lang="tr-TR" dirty="0">
                <a:solidFill>
                  <a:srgbClr val="C00000"/>
                </a:solidFill>
              </a:rPr>
              <a:t>klasik, </a:t>
            </a:r>
            <a:r>
              <a:rPr lang="tr-TR" dirty="0" err="1">
                <a:solidFill>
                  <a:srgbClr val="C00000"/>
                </a:solidFill>
              </a:rPr>
              <a:t>neo</a:t>
            </a:r>
            <a:r>
              <a:rPr lang="tr-TR" dirty="0">
                <a:solidFill>
                  <a:srgbClr val="C00000"/>
                </a:solidFill>
              </a:rPr>
              <a:t>-klasik ve çağdaş yönetim kuramları </a:t>
            </a:r>
            <a:r>
              <a:rPr lang="tr-TR" dirty="0"/>
              <a:t>bulunmaktadır. </a:t>
            </a:r>
          </a:p>
        </p:txBody>
      </p:sp>
    </p:spTree>
    <p:extLst>
      <p:ext uri="{BB962C8B-B14F-4D97-AF65-F5344CB8AC3E}">
        <p14:creationId xmlns:p14="http://schemas.microsoft.com/office/powerpoint/2010/main" val="2899840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6973"/>
          </a:xfrm>
        </p:spPr>
        <p:txBody>
          <a:bodyPr/>
          <a:lstStyle/>
          <a:p>
            <a:r>
              <a:rPr lang="tr-TR" sz="2800" dirty="0">
                <a:solidFill>
                  <a:srgbClr val="C00000"/>
                </a:solidFill>
              </a:rPr>
              <a:t>ÖZET</a:t>
            </a:r>
            <a:endParaRPr lang="tr-TR" dirty="0"/>
          </a:p>
        </p:txBody>
      </p:sp>
      <p:sp>
        <p:nvSpPr>
          <p:cNvPr id="3" name="İçerik Yer Tutucusu 2"/>
          <p:cNvSpPr>
            <a:spLocks noGrp="1"/>
          </p:cNvSpPr>
          <p:nvPr>
            <p:ph idx="1"/>
          </p:nvPr>
        </p:nvSpPr>
        <p:spPr>
          <a:xfrm>
            <a:off x="838200" y="747132"/>
            <a:ext cx="10515600" cy="5429831"/>
          </a:xfrm>
        </p:spPr>
        <p:txBody>
          <a:bodyPr>
            <a:normAutofit fontScale="85000" lnSpcReduction="20000"/>
          </a:bodyPr>
          <a:lstStyle/>
          <a:p>
            <a:pPr marL="0" indent="0">
              <a:buNone/>
            </a:pPr>
            <a:r>
              <a:rPr lang="tr-TR" dirty="0" smtClean="0"/>
              <a:t>	Rekreasyon </a:t>
            </a:r>
            <a:r>
              <a:rPr lang="tr-TR" dirty="0"/>
              <a:t>yönetimi, yönetim fonksiyonları açısından en basit haliyle boş zaman değerlendirmeyle ilgili etkinliklerin planlaması, organizasyonu, yönlendirilmesi, koordinasyonu ve denetimi şeklinde ifade edilebilir. Amaçların etkin ve verimli bir şekilde gerçekleştirilmesi ve belirli bir topluluğun iş birliğini sağlamak için gerekli olan yönetim, toplumsal yaşamla birlikte ortaya çıkmıştır ve evrensel bir süreçtir. </a:t>
            </a:r>
            <a:endParaRPr lang="tr-TR" dirty="0" smtClean="0"/>
          </a:p>
          <a:p>
            <a:pPr marL="0" indent="0">
              <a:buNone/>
            </a:pPr>
            <a:r>
              <a:rPr lang="tr-TR" dirty="0" smtClean="0"/>
              <a:t>	</a:t>
            </a:r>
            <a:r>
              <a:rPr lang="tr-TR" dirty="0" err="1" smtClean="0">
                <a:solidFill>
                  <a:srgbClr val="C00000"/>
                </a:solidFill>
              </a:rPr>
              <a:t>Rekreasyonel</a:t>
            </a:r>
            <a:r>
              <a:rPr lang="tr-TR" dirty="0" smtClean="0">
                <a:solidFill>
                  <a:srgbClr val="C00000"/>
                </a:solidFill>
              </a:rPr>
              <a:t> </a:t>
            </a:r>
            <a:r>
              <a:rPr lang="tr-TR" dirty="0">
                <a:solidFill>
                  <a:srgbClr val="C00000"/>
                </a:solidFill>
              </a:rPr>
              <a:t>etkinlikler</a:t>
            </a:r>
            <a:r>
              <a:rPr lang="tr-TR" dirty="0"/>
              <a:t>; planlanmış olarak veya plansız olarak gerçekleştirilmekte; organize veya organize olmamış mekânlarda yapılabilmektedir. Bu bağlamda </a:t>
            </a:r>
            <a:r>
              <a:rPr lang="tr-TR" dirty="0" err="1"/>
              <a:t>rekreasyonel</a:t>
            </a:r>
            <a:r>
              <a:rPr lang="tr-TR" dirty="0"/>
              <a:t> etkinliklerin esnek yapısı ön plana çıkmaktadır. Ancak kurumsal olarak düşünüldüğünde, rekreasyon faaliyetlerinin detaylı bir şekilde planlanarak yürütülmesi gerekmektedir. Bu nedenle rekreasyon yönetiminde, katılımcıların ilgisi, yaşı, cinsiyeti, yer ve mekân, yetenek ve beceriler, zaman, amaç, grubun büyüklüğü ve organizasyon şekli gibi pek çok faktör dikkate alınmalıdır</a:t>
            </a:r>
            <a:r>
              <a:rPr lang="tr-TR" dirty="0" smtClean="0"/>
              <a:t>.</a:t>
            </a:r>
          </a:p>
          <a:p>
            <a:pPr marL="0" indent="0">
              <a:buNone/>
            </a:pPr>
            <a:r>
              <a:rPr lang="tr-TR" dirty="0"/>
              <a:t>	Rekreasyon yönetiminde planlama, ülke genelinde, herhangi bir bölgede ya da yerel düzeyde insanların şimdiki ve gelecekteki ihtiyaçlarını karşılamak üzere rekreasyon kaynaklarının rasyonel dağılımını amaçlayan insan odaklı bir süreçtir. Rekreasyon planlaması temel olarak dört aşamadan oluşmaktadır. </a:t>
            </a:r>
            <a:r>
              <a:rPr lang="tr-TR" dirty="0">
                <a:solidFill>
                  <a:srgbClr val="C00000"/>
                </a:solidFill>
              </a:rPr>
              <a:t>Birinci aşama ön planlama aşaması, ikinci aşama detaylı planlama aşaması, üçüncü aşama uygulama aşaması ve dördüncü aşama proje sonrası değerlendirme aşamasıdır.</a:t>
            </a:r>
          </a:p>
        </p:txBody>
      </p:sp>
    </p:spTree>
    <p:extLst>
      <p:ext uri="{BB962C8B-B14F-4D97-AF65-F5344CB8AC3E}">
        <p14:creationId xmlns:p14="http://schemas.microsoft.com/office/powerpoint/2010/main" val="49314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27695"/>
          </a:xfrm>
        </p:spPr>
        <p:txBody>
          <a:bodyPr/>
          <a:lstStyle/>
          <a:p>
            <a:r>
              <a:rPr lang="tr-TR" sz="2400" dirty="0">
                <a:solidFill>
                  <a:srgbClr val="FF0000"/>
                </a:solidFill>
                <a:latin typeface="Calibri" panose="020F0502020204030204"/>
              </a:rPr>
              <a:t>AKTİF TATİLLER VE AMAÇLI TURİZM İLİŞKİSİ</a:t>
            </a:r>
            <a:endParaRPr lang="tr-TR" dirty="0"/>
          </a:p>
        </p:txBody>
      </p:sp>
      <p:sp>
        <p:nvSpPr>
          <p:cNvPr id="3" name="İçerik Yer Tutucusu 2"/>
          <p:cNvSpPr>
            <a:spLocks noGrp="1"/>
          </p:cNvSpPr>
          <p:nvPr>
            <p:ph idx="1"/>
          </p:nvPr>
        </p:nvSpPr>
        <p:spPr>
          <a:xfrm>
            <a:off x="838200" y="1092820"/>
            <a:ext cx="10515600" cy="5084143"/>
          </a:xfrm>
        </p:spPr>
        <p:txBody>
          <a:bodyPr>
            <a:normAutofit fontScale="92500" lnSpcReduction="10000"/>
          </a:bodyPr>
          <a:lstStyle/>
          <a:p>
            <a:pPr marL="0" indent="0">
              <a:buNone/>
            </a:pPr>
            <a:r>
              <a:rPr lang="tr-TR" dirty="0" smtClean="0">
                <a:solidFill>
                  <a:srgbClr val="C00000"/>
                </a:solidFill>
              </a:rPr>
              <a:t>21.Yüzyılda turizmin geleceğini belirleyecek gelişimler</a:t>
            </a:r>
          </a:p>
          <a:p>
            <a:pPr marL="0" indent="0">
              <a:buNone/>
            </a:pPr>
            <a:r>
              <a:rPr lang="tr-TR" dirty="0" smtClean="0"/>
              <a:t>1-Yeni bir çağın doğuşu-Bilgi çağı</a:t>
            </a:r>
          </a:p>
          <a:p>
            <a:pPr marL="0" indent="0">
              <a:buNone/>
            </a:pPr>
            <a:r>
              <a:rPr lang="tr-TR" dirty="0" err="1" smtClean="0">
                <a:solidFill>
                  <a:srgbClr val="C00000"/>
                </a:solidFill>
              </a:rPr>
              <a:t>Değikenler</a:t>
            </a:r>
            <a:r>
              <a:rPr lang="tr-TR" dirty="0" smtClean="0">
                <a:solidFill>
                  <a:srgbClr val="C00000"/>
                </a:solidFill>
              </a:rPr>
              <a:t>;</a:t>
            </a:r>
          </a:p>
          <a:p>
            <a:pPr marL="0" indent="0">
              <a:buNone/>
            </a:pPr>
            <a:r>
              <a:rPr lang="tr-TR" dirty="0" smtClean="0"/>
              <a:t>*Nüfus ve yerleşim</a:t>
            </a:r>
          </a:p>
          <a:p>
            <a:pPr marL="0" indent="0">
              <a:buNone/>
            </a:pPr>
            <a:r>
              <a:rPr lang="tr-TR" dirty="0" smtClean="0"/>
              <a:t>*Çalışma zamanı (haftalık)</a:t>
            </a:r>
          </a:p>
          <a:p>
            <a:pPr marL="0" indent="0">
              <a:buNone/>
            </a:pPr>
            <a:r>
              <a:rPr lang="tr-TR" dirty="0" smtClean="0"/>
              <a:t>*Gelirler</a:t>
            </a:r>
          </a:p>
          <a:p>
            <a:pPr marL="0" indent="0">
              <a:buNone/>
            </a:pPr>
            <a:r>
              <a:rPr lang="tr-TR" dirty="0" smtClean="0"/>
              <a:t>*Toplum felsefesi</a:t>
            </a:r>
          </a:p>
          <a:p>
            <a:pPr marL="0" indent="0">
              <a:buNone/>
            </a:pPr>
            <a:r>
              <a:rPr lang="tr-TR" dirty="0" smtClean="0"/>
              <a:t>*Politik çevre</a:t>
            </a:r>
          </a:p>
          <a:p>
            <a:pPr marL="0" indent="0">
              <a:buNone/>
            </a:pPr>
            <a:r>
              <a:rPr lang="tr-TR" dirty="0" smtClean="0"/>
              <a:t>*Teknoloji iletişim ve ulaşım</a:t>
            </a:r>
          </a:p>
          <a:p>
            <a:pPr marL="0" indent="0">
              <a:buNone/>
            </a:pPr>
            <a:r>
              <a:rPr lang="tr-TR" dirty="0" smtClean="0"/>
              <a:t>*Olanak ve hizmetler</a:t>
            </a:r>
          </a:p>
          <a:p>
            <a:pPr marL="0" indent="0">
              <a:buNone/>
            </a:pPr>
            <a:r>
              <a:rPr lang="tr-TR" dirty="0" smtClean="0"/>
              <a:t>2-Yeni bir sosyal sınıfın doğuşu-Fikir işçileri veya tele işçiler</a:t>
            </a:r>
            <a:endParaRPr lang="tr-TR" dirty="0"/>
          </a:p>
        </p:txBody>
      </p:sp>
    </p:spTree>
    <p:extLst>
      <p:ext uri="{BB962C8B-B14F-4D97-AF65-F5344CB8AC3E}">
        <p14:creationId xmlns:p14="http://schemas.microsoft.com/office/powerpoint/2010/main" val="1413083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93158"/>
          </a:xfrm>
        </p:spPr>
        <p:txBody>
          <a:bodyPr>
            <a:normAutofit fontScale="90000"/>
          </a:bodyPr>
          <a:lstStyle/>
          <a:p>
            <a:r>
              <a:rPr lang="tr-TR" sz="2800" dirty="0">
                <a:solidFill>
                  <a:srgbClr val="C00000"/>
                </a:solidFill>
              </a:rPr>
              <a:t>ÖZET</a:t>
            </a:r>
            <a:endParaRPr lang="tr-TR" dirty="0"/>
          </a:p>
        </p:txBody>
      </p:sp>
      <p:sp>
        <p:nvSpPr>
          <p:cNvPr id="3" name="İçerik Yer Tutucusu 2"/>
          <p:cNvSpPr>
            <a:spLocks noGrp="1"/>
          </p:cNvSpPr>
          <p:nvPr>
            <p:ph idx="1"/>
          </p:nvPr>
        </p:nvSpPr>
        <p:spPr>
          <a:xfrm>
            <a:off x="838200" y="758284"/>
            <a:ext cx="10515600" cy="5418679"/>
          </a:xfrm>
        </p:spPr>
        <p:txBody>
          <a:bodyPr>
            <a:normAutofit fontScale="77500" lnSpcReduction="20000"/>
          </a:bodyPr>
          <a:lstStyle/>
          <a:p>
            <a:pPr marL="0" indent="0">
              <a:buNone/>
            </a:pPr>
            <a:r>
              <a:rPr lang="tr-TR" dirty="0" smtClean="0"/>
              <a:t>	Rekreasyon </a:t>
            </a:r>
            <a:r>
              <a:rPr lang="tr-TR" dirty="0"/>
              <a:t>planlama sürecinin başarıyla sonuçlanabilmesi için; projenin sonuçlarının neler getireceğinin tahmin edilmesi, gerçekçi bir zaman hedeflenmesi, bir proje komitesinin oluşturulması, iş bölümlerinin doğru bir şekilde eşleştirilmesi, projede tecrübesiz kişilerin çalışmasının önlenmesi ve herkese uygun bir iş bölümünün yapılması gerekmektedir. Rekreasyon yönetiminde etkinliklerin ve rekreasyon alanlarının teminini sağlayan üç tip organizasyon bulunmaktadır. Bu organizasyonlar kendi içinde yerel ve ulusal olarak ayrılan kamu organizasyonları, özel sektör organizasyonları ve kâr amacı gütmeyen diğer bir ifadeyle gönüllü organizasyonlardır. </a:t>
            </a:r>
            <a:endParaRPr lang="tr-TR" dirty="0" smtClean="0"/>
          </a:p>
          <a:p>
            <a:pPr marL="0" indent="0">
              <a:buNone/>
            </a:pPr>
            <a:r>
              <a:rPr lang="tr-TR" dirty="0"/>
              <a:t>	Amaçları ve hedefleri belirleyerek planlama yapan rekreasyon yöneticisinin yapması gereken en öncelikli iş, kimlerin hangi çalışmaları yürüteceğini belirleyerek bir organizasyon biçimi oluşturmaktır. Bu süreç örgütleme fonksiyonu kapsamında yürütülmektedir. Rekreasyon yönetiminde örgütleme, yapılacak çalışmalar için birimler arasında gerekli iş bölümünün ve iş birliğinin yapılabilmesi için yetki ve sorumlulukların belirlenmesi </a:t>
            </a:r>
            <a:r>
              <a:rPr lang="tr-TR" dirty="0" smtClean="0"/>
              <a:t>sürecidir.</a:t>
            </a:r>
          </a:p>
          <a:p>
            <a:pPr marL="0" indent="0">
              <a:buNone/>
            </a:pPr>
            <a:r>
              <a:rPr lang="tr-TR" dirty="0" smtClean="0"/>
              <a:t>	Yönetim </a:t>
            </a:r>
            <a:r>
              <a:rPr lang="tr-TR" dirty="0"/>
              <a:t>fonksiyonlarının üçüncüsü olan yöneltme, yöneticinin astlarının faaliyetlerini etkilemesi ve onlara ne yapmaları gerektiğini bildirmesiyle ilgili bir yönetsel faaliyettir. Rekreasyon yönetiminde yöneltme fonksiyonu daha çok üst düzey yöneticilerin sorumluluğundadır, çünkü; faaliyetlerin başlatılması ve yürütülmesi, emir ve talimatların verilmesi gibi faaliyetler yöneltme fonksiyonu kapsamında ele alınmaktadır.</a:t>
            </a:r>
          </a:p>
        </p:txBody>
      </p:sp>
    </p:spTree>
    <p:extLst>
      <p:ext uri="{BB962C8B-B14F-4D97-AF65-F5344CB8AC3E}">
        <p14:creationId xmlns:p14="http://schemas.microsoft.com/office/powerpoint/2010/main" val="1702419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82368"/>
          </a:xfrm>
        </p:spPr>
        <p:txBody>
          <a:bodyPr/>
          <a:lstStyle/>
          <a:p>
            <a:r>
              <a:rPr lang="tr-TR" sz="2500" dirty="0">
                <a:solidFill>
                  <a:srgbClr val="C00000"/>
                </a:solidFill>
              </a:rPr>
              <a:t>ÖZET</a:t>
            </a:r>
            <a:endParaRPr lang="tr-TR" dirty="0"/>
          </a:p>
        </p:txBody>
      </p:sp>
      <p:sp>
        <p:nvSpPr>
          <p:cNvPr id="3" name="İçerik Yer Tutucusu 2"/>
          <p:cNvSpPr>
            <a:spLocks noGrp="1"/>
          </p:cNvSpPr>
          <p:nvPr>
            <p:ph idx="1"/>
          </p:nvPr>
        </p:nvSpPr>
        <p:spPr>
          <a:xfrm>
            <a:off x="838200" y="724829"/>
            <a:ext cx="10515600" cy="5452134"/>
          </a:xfrm>
        </p:spPr>
        <p:txBody>
          <a:bodyPr>
            <a:normAutofit fontScale="85000" lnSpcReduction="10000"/>
          </a:bodyPr>
          <a:lstStyle/>
          <a:p>
            <a:pPr marL="0" indent="0">
              <a:buNone/>
            </a:pPr>
            <a:r>
              <a:rPr lang="tr-TR" dirty="0" smtClean="0"/>
              <a:t>	</a:t>
            </a:r>
            <a:r>
              <a:rPr lang="tr-TR" dirty="0" smtClean="0">
                <a:solidFill>
                  <a:srgbClr val="C00000"/>
                </a:solidFill>
              </a:rPr>
              <a:t>Koordinasyon</a:t>
            </a:r>
            <a:r>
              <a:rPr lang="tr-TR" dirty="0"/>
              <a:t>, ortak amaçları gerçekleştirebilmek için, organizasyonun farklı birimlerini birbirine bağlamak ve bütünleşmiş bir hale getirmek anlamına gelmektedir. Koordinasyon, çalışanların karar verme sürecine katılımlarının sağlanmasıyla en üst düzeyde başarıya ulaşır. Rekreasyon sistemleri için koordinasyon yöntemleri; etkili koordinasyon, gönüllü koordinasyon, personel bağlantıları, komitelerin kullanımı ve personel </a:t>
            </a:r>
            <a:r>
              <a:rPr lang="tr-TR" dirty="0" smtClean="0"/>
              <a:t>toplantılarıdır.</a:t>
            </a:r>
          </a:p>
          <a:p>
            <a:pPr marL="0" indent="0">
              <a:buNone/>
            </a:pPr>
            <a:r>
              <a:rPr lang="tr-TR" dirty="0" smtClean="0"/>
              <a:t>	Rekreasyon </a:t>
            </a:r>
            <a:r>
              <a:rPr lang="tr-TR" dirty="0"/>
              <a:t>yönetiminde denetim ya da kontrol fonksiyonu diğer işletmelere benzer nitelik taşımaktadır. Bütün rekreasyon sistemleri çalışmaların bitiminde sınanmalıdır. Bu, sistemlerin daha etkili ve ekonomik çalışmalarına yardımcı olur. Denetim; rekreasyon sistemlerinin belirlenen plana göre çalışıp çalışmadığının, hedeflere ulaşıp ulaşılmadığının, görev ve sorumlulukların gereğince yerine getirilip getirilmediğinin ve kalite standartlarına ulaşılıp ulaşılmadığının kontrol edilmesidir. </a:t>
            </a:r>
            <a:endParaRPr lang="tr-TR" dirty="0" smtClean="0"/>
          </a:p>
          <a:p>
            <a:pPr marL="0" indent="0">
              <a:buNone/>
            </a:pPr>
            <a:r>
              <a:rPr lang="tr-TR" dirty="0" smtClean="0"/>
              <a:t>	Rekreasyon </a:t>
            </a:r>
            <a:r>
              <a:rPr lang="tr-TR" dirty="0"/>
              <a:t>yöneticileri planlama, örgütleme, yöneltme, koordinasyon ve denetleme fonksiyonlarını gerçekleştirirken birtakım kaynaklara ihtiyaç duyarlar. Rekreasyon yöneticileri, farklı sorumluluk ve yetkiler dâhilinde rekreasyon organizasyonu içerisinde yer alan </a:t>
            </a:r>
            <a:r>
              <a:rPr lang="tr-TR" dirty="0">
                <a:solidFill>
                  <a:srgbClr val="C00000"/>
                </a:solidFill>
              </a:rPr>
              <a:t>finansal, beşerî, fiziksel ve teknolojik kaynakların </a:t>
            </a:r>
            <a:r>
              <a:rPr lang="tr-TR" dirty="0"/>
              <a:t>yönetiminden sorumludur.</a:t>
            </a:r>
          </a:p>
        </p:txBody>
      </p:sp>
    </p:spTree>
    <p:extLst>
      <p:ext uri="{BB962C8B-B14F-4D97-AF65-F5344CB8AC3E}">
        <p14:creationId xmlns:p14="http://schemas.microsoft.com/office/powerpoint/2010/main" val="42231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1805"/>
            <a:ext cx="10515600" cy="5675158"/>
          </a:xfrm>
        </p:spPr>
        <p:txBody>
          <a:bodyPr/>
          <a:lstStyle/>
          <a:p>
            <a:pPr marL="0" indent="0">
              <a:buNone/>
            </a:pPr>
            <a:r>
              <a:rPr lang="tr-TR" dirty="0" smtClean="0"/>
              <a:t>3.Yaş turizmi</a:t>
            </a:r>
          </a:p>
          <a:p>
            <a:pPr marL="0" indent="0">
              <a:buNone/>
            </a:pPr>
            <a:r>
              <a:rPr lang="tr-TR" dirty="0" smtClean="0"/>
              <a:t>*55-64 yaş grubu</a:t>
            </a:r>
          </a:p>
          <a:p>
            <a:pPr marL="0" indent="0">
              <a:buNone/>
            </a:pPr>
            <a:r>
              <a:rPr lang="tr-TR" dirty="0" smtClean="0"/>
              <a:t>Gelişmiş ülkelerde parasal sorunları yoktur.</a:t>
            </a:r>
          </a:p>
          <a:p>
            <a:pPr marL="0" indent="0">
              <a:buNone/>
            </a:pPr>
            <a:r>
              <a:rPr lang="tr-TR" dirty="0" smtClean="0"/>
              <a:t>*65-74 yaş grubu</a:t>
            </a:r>
          </a:p>
          <a:p>
            <a:pPr marL="0" indent="0">
              <a:buNone/>
            </a:pPr>
            <a:r>
              <a:rPr lang="tr-TR" dirty="0" smtClean="0"/>
              <a:t>55-64 yaş grubuna göre daha az aktiftirler.</a:t>
            </a:r>
          </a:p>
          <a:p>
            <a:pPr marL="0" indent="0">
              <a:buNone/>
            </a:pPr>
            <a:r>
              <a:rPr lang="tr-TR" dirty="0" smtClean="0"/>
              <a:t>*75 yaş ve üzeri yaş grubu</a:t>
            </a:r>
          </a:p>
          <a:p>
            <a:pPr marL="0" indent="0">
              <a:buNone/>
            </a:pPr>
            <a:r>
              <a:rPr lang="tr-TR" dirty="0" smtClean="0"/>
              <a:t>Hareket olasılıkları daha düşüktür. Paranın değerini iyi </a:t>
            </a:r>
            <a:r>
              <a:rPr lang="tr-TR" dirty="0" err="1" smtClean="0"/>
              <a:t>bilirler.uzun</a:t>
            </a:r>
            <a:r>
              <a:rPr lang="tr-TR" dirty="0" smtClean="0"/>
              <a:t> süreli seyahatleri tercih ederler.</a:t>
            </a:r>
            <a:endParaRPr lang="tr-TR" dirty="0"/>
          </a:p>
        </p:txBody>
      </p:sp>
    </p:spTree>
    <p:extLst>
      <p:ext uri="{BB962C8B-B14F-4D97-AF65-F5344CB8AC3E}">
        <p14:creationId xmlns:p14="http://schemas.microsoft.com/office/powerpoint/2010/main" val="640410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87720122"/>
              </p:ext>
            </p:extLst>
          </p:nvPr>
        </p:nvGraphicFramePr>
        <p:xfrm>
          <a:off x="782445" y="213360"/>
          <a:ext cx="11004395" cy="6644640"/>
        </p:xfrm>
        <a:graphic>
          <a:graphicData uri="http://schemas.openxmlformats.org/drawingml/2006/table">
            <a:tbl>
              <a:tblPr firstRow="1" bandRow="1">
                <a:tableStyleId>{5940675A-B579-460E-94D1-54222C63F5DA}</a:tableStyleId>
              </a:tblPr>
              <a:tblGrid>
                <a:gridCol w="1775996">
                  <a:extLst>
                    <a:ext uri="{9D8B030D-6E8A-4147-A177-3AD203B41FA5}">
                      <a16:colId xmlns:a16="http://schemas.microsoft.com/office/drawing/2014/main" val="701399984"/>
                    </a:ext>
                  </a:extLst>
                </a:gridCol>
                <a:gridCol w="1775996">
                  <a:extLst>
                    <a:ext uri="{9D8B030D-6E8A-4147-A177-3AD203B41FA5}">
                      <a16:colId xmlns:a16="http://schemas.microsoft.com/office/drawing/2014/main" val="2465985603"/>
                    </a:ext>
                  </a:extLst>
                </a:gridCol>
                <a:gridCol w="1994464">
                  <a:extLst>
                    <a:ext uri="{9D8B030D-6E8A-4147-A177-3AD203B41FA5}">
                      <a16:colId xmlns:a16="http://schemas.microsoft.com/office/drawing/2014/main" val="3032706401"/>
                    </a:ext>
                  </a:extLst>
                </a:gridCol>
                <a:gridCol w="1688826">
                  <a:extLst>
                    <a:ext uri="{9D8B030D-6E8A-4147-A177-3AD203B41FA5}">
                      <a16:colId xmlns:a16="http://schemas.microsoft.com/office/drawing/2014/main" val="655800624"/>
                    </a:ext>
                  </a:extLst>
                </a:gridCol>
                <a:gridCol w="1806498">
                  <a:extLst>
                    <a:ext uri="{9D8B030D-6E8A-4147-A177-3AD203B41FA5}">
                      <a16:colId xmlns:a16="http://schemas.microsoft.com/office/drawing/2014/main" val="1663807460"/>
                    </a:ext>
                  </a:extLst>
                </a:gridCol>
                <a:gridCol w="1962615">
                  <a:extLst>
                    <a:ext uri="{9D8B030D-6E8A-4147-A177-3AD203B41FA5}">
                      <a16:colId xmlns:a16="http://schemas.microsoft.com/office/drawing/2014/main" val="2671956171"/>
                    </a:ext>
                  </a:extLst>
                </a:gridCol>
              </a:tblGrid>
              <a:tr h="323130">
                <a:tc gridSpan="6">
                  <a:txBody>
                    <a:bodyPr/>
                    <a:lstStyle/>
                    <a:p>
                      <a:pPr algn="ctr"/>
                      <a:r>
                        <a:rPr lang="tr-TR" sz="1600" dirty="0" smtClean="0"/>
                        <a:t>AKTİF TATİL ÖRNEKLERİ</a:t>
                      </a:r>
                      <a:endParaRPr lang="tr-TR" sz="1600"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a:p>
                  </a:txBody>
                  <a:tcPr/>
                </a:tc>
                <a:extLst>
                  <a:ext uri="{0D108BD9-81ED-4DB2-BD59-A6C34878D82A}">
                    <a16:rowId xmlns:a16="http://schemas.microsoft.com/office/drawing/2014/main" val="2444484579"/>
                  </a:ext>
                </a:extLst>
              </a:tr>
              <a:tr h="700838">
                <a:tc>
                  <a:txBody>
                    <a:bodyPr/>
                    <a:lstStyle/>
                    <a:p>
                      <a:r>
                        <a:rPr lang="tr-TR" sz="1400" dirty="0" smtClean="0"/>
                        <a:t>I.GRUP</a:t>
                      </a:r>
                    </a:p>
                    <a:p>
                      <a:r>
                        <a:rPr lang="tr-TR" sz="1400" dirty="0" smtClean="0"/>
                        <a:t>Deniz</a:t>
                      </a:r>
                      <a:r>
                        <a:rPr lang="tr-TR" sz="1400" baseline="0" dirty="0" smtClean="0"/>
                        <a:t> ve plaj aktiviteleri</a:t>
                      </a:r>
                      <a:endParaRPr lang="tr-TR" sz="1400" dirty="0"/>
                    </a:p>
                  </a:txBody>
                  <a:tcPr/>
                </a:tc>
                <a:tc>
                  <a:txBody>
                    <a:bodyPr/>
                    <a:lstStyle/>
                    <a:p>
                      <a:r>
                        <a:rPr lang="tr-TR" sz="1400" dirty="0" smtClean="0"/>
                        <a:t>II.GRUP</a:t>
                      </a:r>
                    </a:p>
                    <a:p>
                      <a:r>
                        <a:rPr lang="tr-TR" sz="1400" dirty="0" smtClean="0"/>
                        <a:t>Dağ, kış sporları ve eğlenceleri</a:t>
                      </a:r>
                      <a:endParaRPr lang="tr-TR" sz="1400" dirty="0"/>
                    </a:p>
                  </a:txBody>
                  <a:tcPr/>
                </a:tc>
                <a:tc>
                  <a:txBody>
                    <a:bodyPr/>
                    <a:lstStyle/>
                    <a:p>
                      <a:r>
                        <a:rPr lang="tr-TR" sz="1400" dirty="0" smtClean="0"/>
                        <a:t>III.GRUP</a:t>
                      </a:r>
                    </a:p>
                    <a:p>
                      <a:r>
                        <a:rPr lang="tr-TR" sz="1400" dirty="0" smtClean="0"/>
                        <a:t>Tabiat ve yeşil turizm aktiviteleri</a:t>
                      </a:r>
                      <a:endParaRPr lang="tr-TR" sz="1400" dirty="0"/>
                    </a:p>
                  </a:txBody>
                  <a:tcPr/>
                </a:tc>
                <a:tc>
                  <a:txBody>
                    <a:bodyPr/>
                    <a:lstStyle/>
                    <a:p>
                      <a:r>
                        <a:rPr lang="tr-TR" sz="1400" dirty="0" smtClean="0"/>
                        <a:t>IV.GRUP</a:t>
                      </a:r>
                    </a:p>
                    <a:p>
                      <a:r>
                        <a:rPr lang="tr-TR" sz="1400" dirty="0" smtClean="0"/>
                        <a:t>Sosyal yaşam ve toplantılar</a:t>
                      </a:r>
                      <a:endParaRPr lang="tr-TR" sz="1400" dirty="0"/>
                    </a:p>
                  </a:txBody>
                  <a:tcPr/>
                </a:tc>
                <a:tc gridSpan="2">
                  <a:txBody>
                    <a:bodyPr/>
                    <a:lstStyle/>
                    <a:p>
                      <a:r>
                        <a:rPr lang="tr-TR" sz="1400" dirty="0" smtClean="0"/>
                        <a:t>V.GRUP</a:t>
                      </a:r>
                    </a:p>
                    <a:p>
                      <a:r>
                        <a:rPr lang="tr-TR" sz="1400" dirty="0" smtClean="0"/>
                        <a:t>Kültür, sanat ve zanaat aktiviteleri</a:t>
                      </a:r>
                      <a:endParaRPr lang="tr-TR" sz="1400" dirty="0"/>
                    </a:p>
                  </a:txBody>
                  <a:tcPr/>
                </a:tc>
                <a:tc hMerge="1">
                  <a:txBody>
                    <a:bodyPr/>
                    <a:lstStyle/>
                    <a:p>
                      <a:endParaRPr lang="tr-TR"/>
                    </a:p>
                  </a:txBody>
                  <a:tcPr/>
                </a:tc>
                <a:extLst>
                  <a:ext uri="{0D108BD9-81ED-4DB2-BD59-A6C34878D82A}">
                    <a16:rowId xmlns:a16="http://schemas.microsoft.com/office/drawing/2014/main" val="4079713097"/>
                  </a:ext>
                </a:extLst>
              </a:tr>
              <a:tr h="5343889">
                <a:tc>
                  <a:txBody>
                    <a:bodyPr/>
                    <a:lstStyle/>
                    <a:p>
                      <a:r>
                        <a:rPr lang="tr-TR" sz="1400" dirty="0" smtClean="0"/>
                        <a:t>*Denizde kano ve kayak kullanımı</a:t>
                      </a:r>
                    </a:p>
                    <a:p>
                      <a:r>
                        <a:rPr lang="tr-TR" sz="1400" dirty="0" smtClean="0"/>
                        <a:t>*Deniz kenarında yelkenli araç kullanımı</a:t>
                      </a:r>
                    </a:p>
                    <a:p>
                      <a:r>
                        <a:rPr lang="tr-TR" sz="1400" dirty="0" smtClean="0"/>
                        <a:t>*Deniz festivalleri</a:t>
                      </a:r>
                    </a:p>
                    <a:p>
                      <a:r>
                        <a:rPr lang="tr-TR" sz="1400" dirty="0" smtClean="0"/>
                        <a:t>*Deniz motosikletleri</a:t>
                      </a:r>
                    </a:p>
                    <a:p>
                      <a:r>
                        <a:rPr lang="tr-TR" sz="1400" dirty="0" smtClean="0"/>
                        <a:t>*Yüzme</a:t>
                      </a:r>
                    </a:p>
                    <a:p>
                      <a:r>
                        <a:rPr lang="tr-TR" sz="1400" dirty="0" smtClean="0"/>
                        <a:t>*Natürizm</a:t>
                      </a:r>
                    </a:p>
                    <a:p>
                      <a:r>
                        <a:rPr lang="tr-TR" sz="1400" dirty="0" smtClean="0"/>
                        <a:t>*Deniz altı dalgıçlığı</a:t>
                      </a:r>
                    </a:p>
                    <a:p>
                      <a:r>
                        <a:rPr lang="tr-TR" sz="1400" dirty="0" smtClean="0"/>
                        <a:t>*Yardıma koşma</a:t>
                      </a:r>
                    </a:p>
                    <a:p>
                      <a:r>
                        <a:rPr lang="tr-TR" sz="1400" dirty="0" smtClean="0"/>
                        <a:t>*Deniz sporları</a:t>
                      </a:r>
                    </a:p>
                    <a:p>
                      <a:r>
                        <a:rPr lang="tr-TR" sz="1400" dirty="0" smtClean="0"/>
                        <a:t>*Yelkenli kullanımı</a:t>
                      </a:r>
                      <a:endParaRPr lang="tr-TR" sz="1400" dirty="0"/>
                    </a:p>
                  </a:txBody>
                  <a:tcPr/>
                </a:tc>
                <a:tc>
                  <a:txBody>
                    <a:bodyPr/>
                    <a:lstStyle/>
                    <a:p>
                      <a:r>
                        <a:rPr lang="tr-TR" sz="1400" dirty="0" smtClean="0"/>
                        <a:t>*Dağcılık</a:t>
                      </a:r>
                    </a:p>
                    <a:p>
                      <a:r>
                        <a:rPr lang="tr-TR" sz="1400" dirty="0" smtClean="0"/>
                        <a:t>*Buzda araba kullanma</a:t>
                      </a:r>
                    </a:p>
                    <a:p>
                      <a:r>
                        <a:rPr lang="tr-TR" sz="1400" dirty="0" smtClean="0"/>
                        <a:t>*Buz dansı</a:t>
                      </a:r>
                    </a:p>
                    <a:p>
                      <a:r>
                        <a:rPr lang="tr-TR" sz="1400" dirty="0" smtClean="0"/>
                        <a:t>*Delta planı</a:t>
                      </a:r>
                    </a:p>
                    <a:p>
                      <a:r>
                        <a:rPr lang="tr-TR" sz="1400" dirty="0" smtClean="0"/>
                        <a:t>*Tırmanma</a:t>
                      </a:r>
                    </a:p>
                    <a:p>
                      <a:r>
                        <a:rPr lang="tr-TR" sz="1400" dirty="0" smtClean="0"/>
                        <a:t>*Karda futbol</a:t>
                      </a:r>
                    </a:p>
                    <a:p>
                      <a:r>
                        <a:rPr lang="tr-TR" sz="1400" dirty="0" smtClean="0"/>
                        <a:t>*Festivaller</a:t>
                      </a:r>
                    </a:p>
                    <a:p>
                      <a:r>
                        <a:rPr lang="tr-TR" sz="1400" dirty="0" smtClean="0"/>
                        <a:t>*Dağ gezileri</a:t>
                      </a:r>
                    </a:p>
                    <a:p>
                      <a:r>
                        <a:rPr lang="tr-TR" sz="1400" dirty="0" smtClean="0"/>
                        <a:t>*Kar heykeltıraşlığı</a:t>
                      </a:r>
                    </a:p>
                    <a:p>
                      <a:r>
                        <a:rPr lang="tr-TR" sz="1400" dirty="0" smtClean="0"/>
                        <a:t>*Yüksek dağlarda kayak</a:t>
                      </a:r>
                    </a:p>
                    <a:p>
                      <a:r>
                        <a:rPr lang="tr-TR" sz="1400" dirty="0" smtClean="0"/>
                        <a:t>*Düz pistlerde kayak</a:t>
                      </a:r>
                    </a:p>
                    <a:p>
                      <a:r>
                        <a:rPr lang="tr-TR" sz="1400" dirty="0" smtClean="0"/>
                        <a:t>*Gezi amaçlı kayak</a:t>
                      </a:r>
                      <a:endParaRPr lang="tr-TR" sz="1400" dirty="0"/>
                    </a:p>
                  </a:txBody>
                  <a:tcPr/>
                </a:tc>
                <a:tc>
                  <a:txBody>
                    <a:bodyPr/>
                    <a:lstStyle/>
                    <a:p>
                      <a:r>
                        <a:rPr lang="tr-TR" sz="1400" dirty="0" smtClean="0"/>
                        <a:t>*Arıcılık</a:t>
                      </a:r>
                    </a:p>
                    <a:p>
                      <a:r>
                        <a:rPr lang="tr-TR" sz="1400" dirty="0" smtClean="0"/>
                        <a:t>*Arkeoloji</a:t>
                      </a:r>
                    </a:p>
                    <a:p>
                      <a:r>
                        <a:rPr lang="tr-TR" sz="1400" dirty="0" smtClean="0"/>
                        <a:t>*Botanik</a:t>
                      </a:r>
                    </a:p>
                    <a:p>
                      <a:r>
                        <a:rPr lang="tr-TR" sz="1400" dirty="0" smtClean="0"/>
                        <a:t>*Gençler için şantiyeler </a:t>
                      </a:r>
                    </a:p>
                    <a:p>
                      <a:r>
                        <a:rPr lang="tr-TR" sz="1400" dirty="0" smtClean="0"/>
                        <a:t>*Av</a:t>
                      </a:r>
                    </a:p>
                    <a:p>
                      <a:r>
                        <a:rPr lang="tr-TR" sz="1400" dirty="0" smtClean="0"/>
                        <a:t>*Madenlerin tanınması</a:t>
                      </a:r>
                    </a:p>
                    <a:p>
                      <a:r>
                        <a:rPr lang="tr-TR" sz="1400" dirty="0" smtClean="0"/>
                        <a:t>*Nehir gezintileri</a:t>
                      </a:r>
                    </a:p>
                    <a:p>
                      <a:r>
                        <a:rPr lang="tr-TR" sz="1400" dirty="0" smtClean="0"/>
                        <a:t>*Bisiklet turizmi</a:t>
                      </a:r>
                    </a:p>
                    <a:p>
                      <a:r>
                        <a:rPr lang="tr-TR" sz="1400" dirty="0" smtClean="0"/>
                        <a:t>*Hayvancılık</a:t>
                      </a:r>
                    </a:p>
                    <a:p>
                      <a:r>
                        <a:rPr lang="tr-TR" sz="1400" dirty="0" smtClean="0"/>
                        <a:t>*Çiftlik</a:t>
                      </a:r>
                    </a:p>
                    <a:p>
                      <a:r>
                        <a:rPr lang="tr-TR" sz="1400" dirty="0" smtClean="0"/>
                        <a:t>*Jeoloji</a:t>
                      </a:r>
                    </a:p>
                    <a:p>
                      <a:r>
                        <a:rPr lang="tr-TR" sz="1400" dirty="0" smtClean="0"/>
                        <a:t>*Kuş bilimi</a:t>
                      </a:r>
                    </a:p>
                    <a:p>
                      <a:r>
                        <a:rPr lang="tr-TR" sz="1400" dirty="0" smtClean="0"/>
                        <a:t>*Parklar</a:t>
                      </a:r>
                    </a:p>
                    <a:p>
                      <a:r>
                        <a:rPr lang="tr-TR" sz="1400" dirty="0" smtClean="0"/>
                        <a:t>*Akarsu krosu</a:t>
                      </a:r>
                    </a:p>
                    <a:p>
                      <a:r>
                        <a:rPr lang="tr-TR" sz="1400" dirty="0" smtClean="0"/>
                        <a:t>*At gezintileri</a:t>
                      </a:r>
                    </a:p>
                    <a:p>
                      <a:r>
                        <a:rPr lang="tr-TR" sz="1400" dirty="0" smtClean="0"/>
                        <a:t>*Yay gezileri</a:t>
                      </a:r>
                    </a:p>
                    <a:p>
                      <a:r>
                        <a:rPr lang="tr-TR" sz="1400" dirty="0" smtClean="0"/>
                        <a:t>*Bahçeler haftası</a:t>
                      </a:r>
                    </a:p>
                    <a:p>
                      <a:r>
                        <a:rPr lang="tr-TR" sz="1400" dirty="0" smtClean="0"/>
                        <a:t>*Mağara bilimi (</a:t>
                      </a:r>
                      <a:r>
                        <a:rPr lang="tr-TR" sz="1400" dirty="0" err="1" smtClean="0"/>
                        <a:t>speleoloji</a:t>
                      </a:r>
                      <a:r>
                        <a:rPr lang="tr-TR" sz="1400" dirty="0" smtClean="0"/>
                        <a:t>)</a:t>
                      </a:r>
                    </a:p>
                    <a:p>
                      <a:r>
                        <a:rPr lang="tr-TR" sz="1400" dirty="0" smtClean="0"/>
                        <a:t>*Yeşil gezi (at arabalarıyla)</a:t>
                      </a:r>
                    </a:p>
                    <a:p>
                      <a:r>
                        <a:rPr lang="tr-TR" sz="1400" dirty="0" smtClean="0"/>
                        <a:t>*Bir</a:t>
                      </a:r>
                      <a:r>
                        <a:rPr lang="tr-TR" sz="1400" baseline="0" dirty="0" smtClean="0"/>
                        <a:t> bölgeyi tanıma stajları</a:t>
                      </a:r>
                      <a:endParaRPr lang="tr-TR" sz="1400" dirty="0" smtClean="0"/>
                    </a:p>
                    <a:p>
                      <a:endParaRPr lang="tr-TR" sz="1400" dirty="0"/>
                    </a:p>
                  </a:txBody>
                  <a:tcPr/>
                </a:tc>
                <a:tc>
                  <a:txBody>
                    <a:bodyPr/>
                    <a:lstStyle/>
                    <a:p>
                      <a:r>
                        <a:rPr lang="tr-TR" sz="1400" dirty="0" smtClean="0"/>
                        <a:t>*Bowling</a:t>
                      </a:r>
                    </a:p>
                    <a:p>
                      <a:r>
                        <a:rPr lang="tr-TR" sz="1400" dirty="0" smtClean="0"/>
                        <a:t>*Spor merkezleri</a:t>
                      </a:r>
                    </a:p>
                    <a:p>
                      <a:r>
                        <a:rPr lang="tr-TR" sz="1400" dirty="0" smtClean="0"/>
                        <a:t>*Bayramlar</a:t>
                      </a:r>
                    </a:p>
                    <a:p>
                      <a:r>
                        <a:rPr lang="tr-TR" sz="1400" dirty="0" smtClean="0"/>
                        <a:t>*Briç festivali</a:t>
                      </a:r>
                    </a:p>
                    <a:p>
                      <a:r>
                        <a:rPr lang="tr-TR" sz="1400" dirty="0" smtClean="0"/>
                        <a:t>*Müzik festivali</a:t>
                      </a:r>
                    </a:p>
                    <a:p>
                      <a:r>
                        <a:rPr lang="tr-TR" sz="1400" dirty="0" smtClean="0"/>
                        <a:t>*Futbol</a:t>
                      </a:r>
                    </a:p>
                    <a:p>
                      <a:r>
                        <a:rPr lang="tr-TR" sz="1400" dirty="0" smtClean="0"/>
                        <a:t>*Golf</a:t>
                      </a:r>
                    </a:p>
                    <a:p>
                      <a:r>
                        <a:rPr lang="tr-TR" sz="1400" dirty="0" smtClean="0"/>
                        <a:t>*Judo</a:t>
                      </a:r>
                    </a:p>
                    <a:p>
                      <a:r>
                        <a:rPr lang="tr-TR" sz="1400" dirty="0" smtClean="0"/>
                        <a:t>*Balon</a:t>
                      </a:r>
                    </a:p>
                    <a:p>
                      <a:r>
                        <a:rPr lang="tr-TR" sz="1400" dirty="0" smtClean="0"/>
                        <a:t>*Arazi motosikletleri</a:t>
                      </a:r>
                    </a:p>
                    <a:p>
                      <a:r>
                        <a:rPr lang="tr-TR" sz="1400" dirty="0" smtClean="0"/>
                        <a:t>*Paraşütçülük</a:t>
                      </a:r>
                    </a:p>
                    <a:p>
                      <a:r>
                        <a:rPr lang="tr-TR" sz="1400" dirty="0" smtClean="0"/>
                        <a:t>*Pilotluk</a:t>
                      </a:r>
                    </a:p>
                    <a:p>
                      <a:r>
                        <a:rPr lang="tr-TR" sz="1400" dirty="0" smtClean="0"/>
                        <a:t>*Hava pilotluğu</a:t>
                      </a:r>
                    </a:p>
                    <a:p>
                      <a:r>
                        <a:rPr lang="tr-TR" sz="1400" dirty="0" smtClean="0"/>
                        <a:t>*Tenis</a:t>
                      </a:r>
                    </a:p>
                    <a:p>
                      <a:r>
                        <a:rPr lang="tr-TR" sz="1400" dirty="0" smtClean="0"/>
                        <a:t>*Okçuluk</a:t>
                      </a:r>
                    </a:p>
                    <a:p>
                      <a:r>
                        <a:rPr lang="tr-TR" sz="1400" dirty="0" smtClean="0"/>
                        <a:t>*Sigarayı bırakma</a:t>
                      </a:r>
                    </a:p>
                    <a:p>
                      <a:r>
                        <a:rPr lang="tr-TR" sz="1400" dirty="0" smtClean="0"/>
                        <a:t>*Yoga</a:t>
                      </a:r>
                      <a:endParaRPr lang="tr-TR" sz="1400" dirty="0"/>
                    </a:p>
                  </a:txBody>
                  <a:tcPr/>
                </a:tc>
                <a:tc>
                  <a:txBody>
                    <a:bodyPr/>
                    <a:lstStyle/>
                    <a:p>
                      <a:r>
                        <a:rPr lang="tr-TR" sz="1200" dirty="0" smtClean="0"/>
                        <a:t>*Yaz akademileri</a:t>
                      </a:r>
                    </a:p>
                    <a:p>
                      <a:r>
                        <a:rPr lang="tr-TR" sz="1200" dirty="0" smtClean="0"/>
                        <a:t>*Uçak modelliği</a:t>
                      </a:r>
                    </a:p>
                    <a:p>
                      <a:r>
                        <a:rPr lang="tr-TR" sz="1200" dirty="0" smtClean="0"/>
                        <a:t>*Antikiteler</a:t>
                      </a:r>
                    </a:p>
                    <a:p>
                      <a:r>
                        <a:rPr lang="tr-TR" sz="1200" dirty="0" smtClean="0"/>
                        <a:t>*Mimarlık</a:t>
                      </a:r>
                    </a:p>
                    <a:p>
                      <a:r>
                        <a:rPr lang="tr-TR" sz="1200" dirty="0" smtClean="0"/>
                        <a:t>*Çiçek sanatı</a:t>
                      </a:r>
                    </a:p>
                    <a:p>
                      <a:r>
                        <a:rPr lang="tr-TR" sz="1200" dirty="0" smtClean="0"/>
                        <a:t>*Astroloji</a:t>
                      </a:r>
                    </a:p>
                    <a:p>
                      <a:r>
                        <a:rPr lang="tr-TR" sz="1200" dirty="0" smtClean="0"/>
                        <a:t>*Astronomi</a:t>
                      </a:r>
                    </a:p>
                    <a:p>
                      <a:r>
                        <a:rPr lang="tr-TR" sz="1200" dirty="0" smtClean="0"/>
                        <a:t>*Çizgi filmler</a:t>
                      </a:r>
                    </a:p>
                    <a:p>
                      <a:r>
                        <a:rPr lang="tr-TR" sz="1200" dirty="0" smtClean="0"/>
                        <a:t>*Mücevherler</a:t>
                      </a:r>
                    </a:p>
                    <a:p>
                      <a:r>
                        <a:rPr lang="tr-TR" sz="1200" dirty="0" smtClean="0"/>
                        <a:t>*Tamirat</a:t>
                      </a:r>
                    </a:p>
                    <a:p>
                      <a:r>
                        <a:rPr lang="tr-TR" sz="1200" dirty="0" smtClean="0"/>
                        <a:t>*Briç</a:t>
                      </a:r>
                    </a:p>
                    <a:p>
                      <a:r>
                        <a:rPr lang="tr-TR" sz="1200" dirty="0" smtClean="0"/>
                        <a:t>*Eskicilik</a:t>
                      </a:r>
                    </a:p>
                    <a:p>
                      <a:r>
                        <a:rPr lang="tr-TR" sz="1200" dirty="0" smtClean="0"/>
                        <a:t>*Nakış</a:t>
                      </a:r>
                    </a:p>
                    <a:p>
                      <a:r>
                        <a:rPr lang="tr-TR" sz="1200" dirty="0" smtClean="0"/>
                        <a:t>*Kaligrafi</a:t>
                      </a:r>
                    </a:p>
                    <a:p>
                      <a:r>
                        <a:rPr lang="tr-TR" sz="1200" dirty="0" smtClean="0"/>
                        <a:t>*Seramik</a:t>
                      </a:r>
                    </a:p>
                    <a:p>
                      <a:r>
                        <a:rPr lang="tr-TR" sz="1200" dirty="0" smtClean="0"/>
                        <a:t>*Şan</a:t>
                      </a:r>
                    </a:p>
                    <a:p>
                      <a:r>
                        <a:rPr lang="tr-TR" sz="1200" dirty="0" smtClean="0"/>
                        <a:t>*Şatolar ve tarihi anıtlar</a:t>
                      </a:r>
                    </a:p>
                    <a:p>
                      <a:r>
                        <a:rPr lang="tr-TR" sz="1200" dirty="0" smtClean="0"/>
                        <a:t>*Sinema ve video</a:t>
                      </a:r>
                    </a:p>
                    <a:p>
                      <a:r>
                        <a:rPr lang="tr-TR" sz="1200" dirty="0" smtClean="0"/>
                        <a:t>*Sirk</a:t>
                      </a:r>
                    </a:p>
                    <a:p>
                      <a:r>
                        <a:rPr lang="tr-TR" sz="1200" dirty="0" smtClean="0"/>
                        <a:t>*Yapıştırma</a:t>
                      </a:r>
                    </a:p>
                    <a:p>
                      <a:r>
                        <a:rPr lang="tr-TR" sz="1200" dirty="0" smtClean="0"/>
                        <a:t>*Konfeksiyon</a:t>
                      </a:r>
                    </a:p>
                    <a:p>
                      <a:r>
                        <a:rPr lang="tr-TR" sz="1200" dirty="0" smtClean="0"/>
                        <a:t>*Fotoğrafçılık</a:t>
                      </a:r>
                    </a:p>
                    <a:p>
                      <a:r>
                        <a:rPr lang="tr-TR" sz="1200" dirty="0" smtClean="0"/>
                        <a:t>*Porselen</a:t>
                      </a:r>
                    </a:p>
                    <a:p>
                      <a:r>
                        <a:rPr lang="tr-TR" sz="1200" dirty="0" smtClean="0"/>
                        <a:t>*Heykeltıraşlık</a:t>
                      </a:r>
                    </a:p>
                    <a:p>
                      <a:r>
                        <a:rPr lang="tr-TR" sz="1200" dirty="0" smtClean="0"/>
                        <a:t>*Stil ve yazma</a:t>
                      </a:r>
                    </a:p>
                    <a:p>
                      <a:r>
                        <a:rPr lang="tr-TR" sz="1200" dirty="0" smtClean="0"/>
                        <a:t>*Cam işçiliği</a:t>
                      </a:r>
                    </a:p>
                    <a:p>
                      <a:r>
                        <a:rPr lang="tr-TR" sz="1200" dirty="0" smtClean="0"/>
                        <a:t>*Teknik turizm</a:t>
                      </a:r>
                    </a:p>
                    <a:p>
                      <a:endParaRPr lang="tr-TR" sz="1200" dirty="0" smtClean="0"/>
                    </a:p>
                    <a:p>
                      <a:endParaRPr lang="tr-TR" sz="1200" dirty="0" smtClean="0"/>
                    </a:p>
                    <a:p>
                      <a:endParaRPr lang="tr-T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*Şifalı bitki toplama ve kullanımı</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*Yemek pişirme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*Deri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*Dans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*Modern dans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*Klasik dans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*Diyet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*Satranç</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*Festivaller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*Şenlikler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*Tığ işleri ve oya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*Gastronomi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*Soy ağaçları</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*Diller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*Edebiyat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*Kuklalar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*Otomobil tamirciliği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*Mikro enformatik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*Mimik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*Müzik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*Resim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*Opera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*Sepetçilik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*Şarap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*Dil stajları ve spor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mn-lt"/>
                          <a:ea typeface="+mn-ea"/>
                          <a:cs typeface="+mn-cs"/>
                        </a:rPr>
                        <a:t>*Dil öğrenme amaçlı tatil</a:t>
                      </a:r>
                      <a:endParaRPr lang="tr-TR" sz="1200" dirty="0"/>
                    </a:p>
                  </a:txBody>
                  <a:tcPr/>
                </a:tc>
                <a:extLst>
                  <a:ext uri="{0D108BD9-81ED-4DB2-BD59-A6C34878D82A}">
                    <a16:rowId xmlns:a16="http://schemas.microsoft.com/office/drawing/2014/main" val="3986265777"/>
                  </a:ext>
                </a:extLst>
              </a:tr>
            </a:tbl>
          </a:graphicData>
        </a:graphic>
      </p:graphicFrame>
    </p:spTree>
    <p:extLst>
      <p:ext uri="{BB962C8B-B14F-4D97-AF65-F5344CB8AC3E}">
        <p14:creationId xmlns:p14="http://schemas.microsoft.com/office/powerpoint/2010/main" val="1416430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56840"/>
            <a:ext cx="10515600" cy="646770"/>
          </a:xfrm>
        </p:spPr>
        <p:txBody>
          <a:bodyPr>
            <a:normAutofit/>
          </a:bodyPr>
          <a:lstStyle/>
          <a:p>
            <a:r>
              <a:rPr lang="tr-TR" sz="2800" dirty="0">
                <a:solidFill>
                  <a:srgbClr val="FF0000"/>
                </a:solidFill>
              </a:rPr>
              <a:t>Rekreasyonda Yönetiminin Fonksiyonları</a:t>
            </a:r>
          </a:p>
        </p:txBody>
      </p:sp>
      <p:sp>
        <p:nvSpPr>
          <p:cNvPr id="3" name="İçerik Yer Tutucusu 2"/>
          <p:cNvSpPr>
            <a:spLocks noGrp="1"/>
          </p:cNvSpPr>
          <p:nvPr>
            <p:ph idx="1"/>
          </p:nvPr>
        </p:nvSpPr>
        <p:spPr>
          <a:xfrm>
            <a:off x="838200" y="1003610"/>
            <a:ext cx="10515600" cy="5173353"/>
          </a:xfrm>
        </p:spPr>
        <p:txBody>
          <a:bodyPr/>
          <a:lstStyle/>
          <a:p>
            <a:pPr marL="0" indent="0">
              <a:buNone/>
            </a:pPr>
            <a:r>
              <a:rPr lang="tr-TR" dirty="0" smtClean="0"/>
              <a:t>Konu başlıkları</a:t>
            </a:r>
          </a:p>
          <a:p>
            <a:pPr marL="0" indent="0">
              <a:buNone/>
            </a:pPr>
            <a:r>
              <a:rPr lang="tr-TR" dirty="0"/>
              <a:t>*</a:t>
            </a:r>
            <a:r>
              <a:rPr lang="tr-TR" dirty="0" smtClean="0"/>
              <a:t> </a:t>
            </a:r>
            <a:r>
              <a:rPr lang="tr-TR" dirty="0"/>
              <a:t>Rekreasyon Yönetiminde Planlama</a:t>
            </a:r>
          </a:p>
          <a:p>
            <a:pPr marL="0" indent="0">
              <a:buNone/>
            </a:pPr>
            <a:r>
              <a:rPr lang="tr-TR" dirty="0" smtClean="0"/>
              <a:t>*Rekreasyon </a:t>
            </a:r>
            <a:r>
              <a:rPr lang="tr-TR" dirty="0"/>
              <a:t>Yönetiminde Örgütleme</a:t>
            </a:r>
          </a:p>
          <a:p>
            <a:pPr marL="0" indent="0">
              <a:buNone/>
            </a:pPr>
            <a:r>
              <a:rPr lang="tr-TR" dirty="0"/>
              <a:t>*</a:t>
            </a:r>
            <a:r>
              <a:rPr lang="tr-TR" dirty="0" smtClean="0"/>
              <a:t>Rekreasyon </a:t>
            </a:r>
            <a:r>
              <a:rPr lang="tr-TR" dirty="0"/>
              <a:t>Yönetiminde Yöneltme</a:t>
            </a:r>
          </a:p>
          <a:p>
            <a:pPr marL="0" indent="0">
              <a:buNone/>
            </a:pPr>
            <a:r>
              <a:rPr lang="tr-TR" dirty="0"/>
              <a:t>*</a:t>
            </a:r>
            <a:r>
              <a:rPr lang="tr-TR" dirty="0" smtClean="0"/>
              <a:t>Rekreasyon </a:t>
            </a:r>
            <a:r>
              <a:rPr lang="tr-TR" dirty="0"/>
              <a:t>Yönetiminde Koordinasyon</a:t>
            </a:r>
          </a:p>
          <a:p>
            <a:pPr marL="0" indent="0">
              <a:buNone/>
            </a:pPr>
            <a:r>
              <a:rPr lang="tr-TR" dirty="0"/>
              <a:t>*</a:t>
            </a:r>
            <a:r>
              <a:rPr lang="tr-TR" dirty="0" smtClean="0"/>
              <a:t>Rekreasyon </a:t>
            </a:r>
            <a:r>
              <a:rPr lang="tr-TR" dirty="0"/>
              <a:t>Yönetiminde Kontrol</a:t>
            </a:r>
          </a:p>
          <a:p>
            <a:pPr marL="0" indent="0">
              <a:buNone/>
            </a:pPr>
            <a:r>
              <a:rPr lang="tr-TR" dirty="0"/>
              <a:t>-</a:t>
            </a:r>
            <a:r>
              <a:rPr lang="tr-TR" dirty="0" smtClean="0"/>
              <a:t>Rekreasyon </a:t>
            </a:r>
            <a:r>
              <a:rPr lang="tr-TR" dirty="0"/>
              <a:t>Yönetiminde Kaynakların Yönetimi</a:t>
            </a:r>
          </a:p>
        </p:txBody>
      </p:sp>
    </p:spTree>
    <p:extLst>
      <p:ext uri="{BB962C8B-B14F-4D97-AF65-F5344CB8AC3E}">
        <p14:creationId xmlns:p14="http://schemas.microsoft.com/office/powerpoint/2010/main" val="3430020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82729"/>
          </a:xfrm>
        </p:spPr>
        <p:txBody>
          <a:bodyPr>
            <a:normAutofit/>
          </a:bodyPr>
          <a:lstStyle/>
          <a:p>
            <a:r>
              <a:rPr lang="tr-TR" sz="2400" dirty="0">
                <a:solidFill>
                  <a:srgbClr val="FF0000"/>
                </a:solidFill>
              </a:rPr>
              <a:t>REKREASYON YÖNETİMİNDE PLANLAMA</a:t>
            </a:r>
          </a:p>
        </p:txBody>
      </p:sp>
      <p:sp>
        <p:nvSpPr>
          <p:cNvPr id="3" name="İçerik Yer Tutucusu 2"/>
          <p:cNvSpPr>
            <a:spLocks noGrp="1"/>
          </p:cNvSpPr>
          <p:nvPr>
            <p:ph idx="1"/>
          </p:nvPr>
        </p:nvSpPr>
        <p:spPr>
          <a:xfrm>
            <a:off x="838200" y="947854"/>
            <a:ext cx="10515600" cy="5229109"/>
          </a:xfrm>
        </p:spPr>
        <p:txBody>
          <a:bodyPr>
            <a:normAutofit fontScale="85000" lnSpcReduction="20000"/>
          </a:bodyPr>
          <a:lstStyle/>
          <a:p>
            <a:pPr marL="0" indent="0">
              <a:buNone/>
            </a:pPr>
            <a:r>
              <a:rPr lang="tr-TR" dirty="0">
                <a:solidFill>
                  <a:srgbClr val="FF0000"/>
                </a:solidFill>
              </a:rPr>
              <a:t>Planlama</a:t>
            </a:r>
            <a:r>
              <a:rPr lang="tr-TR" dirty="0"/>
              <a:t>, amaç ve hedefleri tanımlayan ve tanımlanan amaç ve hedeflere </a:t>
            </a:r>
            <a:r>
              <a:rPr lang="tr-TR" dirty="0" smtClean="0"/>
              <a:t>ulaşmayı sağlayacak </a:t>
            </a:r>
            <a:r>
              <a:rPr lang="tr-TR" dirty="0"/>
              <a:t>süreci inşa etmeyi amaçlayan bir yönetim fonksiyonudur.</a:t>
            </a:r>
          </a:p>
          <a:p>
            <a:pPr marL="0" indent="0">
              <a:buNone/>
            </a:pPr>
            <a:r>
              <a:rPr lang="tr-TR" u="sng" dirty="0">
                <a:solidFill>
                  <a:srgbClr val="FF0000"/>
                </a:solidFill>
              </a:rPr>
              <a:t>Rekreasyon yönetiminde planlama </a:t>
            </a:r>
            <a:r>
              <a:rPr lang="tr-TR" dirty="0"/>
              <a:t>ise ülke genelinde, herhangi bir bölgede ya da </a:t>
            </a:r>
            <a:r>
              <a:rPr lang="tr-TR" dirty="0" smtClean="0"/>
              <a:t>yerel düzeyde </a:t>
            </a:r>
            <a:r>
              <a:rPr lang="tr-TR" dirty="0"/>
              <a:t>insanların şimdiki ve gelecekteki ihtiyaçlarını karşılamak üzere </a:t>
            </a:r>
            <a:r>
              <a:rPr lang="tr-TR" dirty="0" smtClean="0"/>
              <a:t>rekreasyon kaynaklarının </a:t>
            </a:r>
            <a:r>
              <a:rPr lang="tr-TR" dirty="0"/>
              <a:t>rasyonel dağılımını amaçlayan insan odaklı bir süreçtir. </a:t>
            </a:r>
            <a:endParaRPr lang="tr-TR" dirty="0" smtClean="0"/>
          </a:p>
          <a:p>
            <a:pPr marL="0" indent="0">
              <a:buNone/>
            </a:pPr>
            <a:r>
              <a:rPr lang="tr-TR" dirty="0" smtClean="0"/>
              <a:t>	Planlama </a:t>
            </a:r>
            <a:r>
              <a:rPr lang="tr-TR" dirty="0"/>
              <a:t>çok önemli bir fonksiyondur, çünkü ortaya çıkabilecek sıkıntılı durumlar </a:t>
            </a:r>
            <a:r>
              <a:rPr lang="tr-TR" dirty="0" smtClean="0"/>
              <a:t>planlama sayesinde </a:t>
            </a:r>
            <a:r>
              <a:rPr lang="tr-TR" dirty="0"/>
              <a:t>en az hasar ile atlatılabilmektedir. Ayrıca dikkatin amaçlara yoğunlaşması</a:t>
            </a:r>
            <a:r>
              <a:rPr lang="tr-TR" dirty="0" smtClean="0"/>
              <a:t>, tanımlanması </a:t>
            </a:r>
            <a:r>
              <a:rPr lang="tr-TR" dirty="0"/>
              <a:t>ve bu düzene uygun yönetilip, yürütülmesi ve kontrol edilmesi </a:t>
            </a:r>
            <a:r>
              <a:rPr lang="tr-TR" dirty="0" smtClean="0"/>
              <a:t>planlama sayesinde </a:t>
            </a:r>
            <a:r>
              <a:rPr lang="tr-TR" dirty="0"/>
              <a:t>mümkündür. Planlama yönetim için bir dizi hareketi ortaya koymaktadır </a:t>
            </a:r>
            <a:r>
              <a:rPr lang="tr-TR" dirty="0" smtClean="0"/>
              <a:t>ve planlama </a:t>
            </a:r>
            <a:r>
              <a:rPr lang="tr-TR" dirty="0"/>
              <a:t>sürecinin devamlı nitelikte olduğu unutulmamalıdır. </a:t>
            </a:r>
            <a:endParaRPr lang="tr-TR" dirty="0" smtClean="0"/>
          </a:p>
          <a:p>
            <a:pPr marL="0" indent="0">
              <a:buNone/>
            </a:pPr>
            <a:r>
              <a:rPr lang="tr-TR" dirty="0">
                <a:solidFill>
                  <a:srgbClr val="FF0000"/>
                </a:solidFill>
              </a:rPr>
              <a:t>Genel anlamda planlama süreci dört aşamadan oluşmaktadır:</a:t>
            </a:r>
          </a:p>
          <a:p>
            <a:pPr marL="0" indent="0">
              <a:buNone/>
            </a:pPr>
            <a:r>
              <a:rPr lang="tr-TR" dirty="0"/>
              <a:t>1. Misyon ve vizyonun belirlenmesi</a:t>
            </a:r>
          </a:p>
          <a:p>
            <a:pPr marL="0" indent="0">
              <a:buNone/>
            </a:pPr>
            <a:r>
              <a:rPr lang="tr-TR" dirty="0"/>
              <a:t>2. Amaç ve hedeflerin belirlenmesi</a:t>
            </a:r>
          </a:p>
          <a:p>
            <a:pPr marL="0" indent="0">
              <a:buNone/>
            </a:pPr>
            <a:r>
              <a:rPr lang="tr-TR" dirty="0"/>
              <a:t>3. Amaçlara ulaştıracak alternatiflerin belirlenmesi ve karşılaştırılması</a:t>
            </a:r>
          </a:p>
          <a:p>
            <a:pPr marL="0" indent="0">
              <a:buNone/>
            </a:pPr>
            <a:r>
              <a:rPr lang="tr-TR" dirty="0"/>
              <a:t>4. Alternatifler arasından en uygun olanın seçilmesi ve planın yapılması</a:t>
            </a:r>
          </a:p>
        </p:txBody>
      </p:sp>
    </p:spTree>
    <p:extLst>
      <p:ext uri="{BB962C8B-B14F-4D97-AF65-F5344CB8AC3E}">
        <p14:creationId xmlns:p14="http://schemas.microsoft.com/office/powerpoint/2010/main" val="3562265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71577"/>
          </a:xfrm>
        </p:spPr>
        <p:txBody>
          <a:bodyPr/>
          <a:lstStyle/>
          <a:p>
            <a:r>
              <a:rPr lang="tr-TR" sz="2400" dirty="0">
                <a:solidFill>
                  <a:srgbClr val="FF0000"/>
                </a:solidFill>
              </a:rPr>
              <a:t>REKREASYON YÖNETİMİNDE PLANLAMA</a:t>
            </a:r>
            <a:endParaRPr lang="tr-TR" dirty="0"/>
          </a:p>
        </p:txBody>
      </p:sp>
      <p:sp>
        <p:nvSpPr>
          <p:cNvPr id="3" name="İçerik Yer Tutucusu 2"/>
          <p:cNvSpPr>
            <a:spLocks noGrp="1"/>
          </p:cNvSpPr>
          <p:nvPr>
            <p:ph idx="1"/>
          </p:nvPr>
        </p:nvSpPr>
        <p:spPr>
          <a:xfrm>
            <a:off x="838200" y="814039"/>
            <a:ext cx="10515600" cy="5362924"/>
          </a:xfrm>
        </p:spPr>
        <p:txBody>
          <a:bodyPr>
            <a:normAutofit fontScale="62500" lnSpcReduction="20000"/>
          </a:bodyPr>
          <a:lstStyle/>
          <a:p>
            <a:pPr marL="0" indent="0">
              <a:buNone/>
            </a:pPr>
            <a:r>
              <a:rPr lang="tr-TR" dirty="0">
                <a:solidFill>
                  <a:srgbClr val="FF0000"/>
                </a:solidFill>
              </a:rPr>
              <a:t>Rekreasyon yönetiminde planlama</a:t>
            </a:r>
            <a:r>
              <a:rPr lang="tr-TR" dirty="0"/>
              <a:t>; açık alan planlaması, tesis planlaması, etkinlik </a:t>
            </a:r>
            <a:r>
              <a:rPr lang="tr-TR" dirty="0" err="1" smtClean="0"/>
              <a:t>planlaması,park</a:t>
            </a:r>
            <a:r>
              <a:rPr lang="tr-TR" dirty="0" smtClean="0"/>
              <a:t> </a:t>
            </a:r>
            <a:r>
              <a:rPr lang="tr-TR" dirty="0"/>
              <a:t>ve orman alanlarının planlaması ve kıyı alanlarının planlaması gibi spesifik </a:t>
            </a:r>
            <a:r>
              <a:rPr lang="tr-TR" dirty="0" smtClean="0"/>
              <a:t>bölümlere ayrılmaktadır</a:t>
            </a:r>
            <a:r>
              <a:rPr lang="tr-TR" dirty="0"/>
              <a:t>. Ancak her planlama sürecinde ortak amaç; kaynakların rasyonel dağılımı, </a:t>
            </a:r>
            <a:r>
              <a:rPr lang="tr-TR" dirty="0" smtClean="0"/>
              <a:t>çevre ile </a:t>
            </a:r>
            <a:r>
              <a:rPr lang="tr-TR" dirty="0"/>
              <a:t>uyumlu bir plan, katılımcıların memnuniyetinin sağlanması, amaç ve </a:t>
            </a:r>
            <a:r>
              <a:rPr lang="tr-TR" dirty="0" smtClean="0"/>
              <a:t>hedeflerin gerçekleştirilmesidir.</a:t>
            </a:r>
          </a:p>
          <a:p>
            <a:pPr marL="0" indent="0">
              <a:buNone/>
            </a:pPr>
            <a:r>
              <a:rPr lang="tr-TR" dirty="0" smtClean="0"/>
              <a:t>	Rekreasyon </a:t>
            </a:r>
            <a:r>
              <a:rPr lang="tr-TR" dirty="0"/>
              <a:t>planlamasında, planlama amaçlarının gerçekleştirilebilmesi ve </a:t>
            </a:r>
            <a:r>
              <a:rPr lang="tr-TR" dirty="0" smtClean="0"/>
              <a:t>rekreasyon planlamasının </a:t>
            </a:r>
            <a:r>
              <a:rPr lang="tr-TR" dirty="0"/>
              <a:t>kendine özgü nitelik ve koşullarının daha iyi anlaşılması açısından </a:t>
            </a:r>
            <a:r>
              <a:rPr lang="tr-TR" dirty="0" smtClean="0"/>
              <a:t>rekreasyon planlama </a:t>
            </a:r>
            <a:r>
              <a:rPr lang="tr-TR" dirty="0"/>
              <a:t>ilkelerinin bilinmesi gerekmektedir. Bu ilkeler, tüm rekreasyon türleri </a:t>
            </a:r>
            <a:r>
              <a:rPr lang="tr-TR" dirty="0" smtClean="0"/>
              <a:t>için planlanmada </a:t>
            </a:r>
            <a:r>
              <a:rPr lang="tr-TR" dirty="0"/>
              <a:t>göz önünde bulundurulması gereken ortak ilkelerdir.</a:t>
            </a:r>
          </a:p>
          <a:p>
            <a:pPr marL="0" indent="0">
              <a:buNone/>
            </a:pPr>
            <a:r>
              <a:rPr lang="tr-TR" dirty="0">
                <a:solidFill>
                  <a:srgbClr val="FF0000"/>
                </a:solidFill>
              </a:rPr>
              <a:t>Bu bağlamda rekreasyon planlama ilkeleri şu şekilde sıralanabilir</a:t>
            </a:r>
            <a:r>
              <a:rPr lang="tr-TR" dirty="0" smtClean="0">
                <a:solidFill>
                  <a:srgbClr val="FF0000"/>
                </a:solidFill>
              </a:rPr>
              <a:t>;</a:t>
            </a:r>
          </a:p>
          <a:p>
            <a:pPr marL="0" indent="0">
              <a:buNone/>
            </a:pPr>
            <a:r>
              <a:rPr lang="tr-TR" dirty="0"/>
              <a:t>*</a:t>
            </a:r>
            <a:r>
              <a:rPr lang="tr-TR" dirty="0" smtClean="0"/>
              <a:t>Uygulanacak </a:t>
            </a:r>
            <a:r>
              <a:rPr lang="tr-TR" dirty="0"/>
              <a:t>planın amacı önceden saptanmalı ve plan bu amaca uygun </a:t>
            </a:r>
            <a:r>
              <a:rPr lang="tr-TR" dirty="0" smtClean="0"/>
              <a:t>olarak hazırlanmalıdır</a:t>
            </a:r>
            <a:r>
              <a:rPr lang="tr-TR" dirty="0"/>
              <a:t>.</a:t>
            </a:r>
          </a:p>
          <a:p>
            <a:pPr marL="0" indent="0">
              <a:buNone/>
            </a:pPr>
            <a:r>
              <a:rPr lang="tr-TR" dirty="0"/>
              <a:t>*</a:t>
            </a:r>
            <a:r>
              <a:rPr lang="tr-TR" dirty="0" smtClean="0"/>
              <a:t>Planların </a:t>
            </a:r>
            <a:r>
              <a:rPr lang="tr-TR" dirty="0"/>
              <a:t>olabilecek en düşük maliyetle uygulanması sağlanmalıdır. Planlama bütçesi </a:t>
            </a:r>
            <a:r>
              <a:rPr lang="tr-TR" dirty="0" smtClean="0"/>
              <a:t>ile gereksinimler </a:t>
            </a:r>
            <a:r>
              <a:rPr lang="tr-TR" dirty="0"/>
              <a:t>arasında bir denge kurulmalıdır.</a:t>
            </a:r>
          </a:p>
          <a:p>
            <a:pPr marL="0" indent="0">
              <a:buNone/>
            </a:pPr>
            <a:r>
              <a:rPr lang="tr-TR" dirty="0"/>
              <a:t>*</a:t>
            </a:r>
            <a:r>
              <a:rPr lang="tr-TR" dirty="0" smtClean="0"/>
              <a:t>Yaş</a:t>
            </a:r>
            <a:r>
              <a:rPr lang="tr-TR" dirty="0"/>
              <a:t>, cinsiyet, gelir düzeyi, kültürel özellikler gibi faktörlere bakılmaksızın tüm </a:t>
            </a:r>
            <a:r>
              <a:rPr lang="tr-TR" dirty="0" smtClean="0"/>
              <a:t>bireyler </a:t>
            </a:r>
            <a:r>
              <a:rPr lang="tr-TR" dirty="0" err="1" smtClean="0"/>
              <a:t>rekreasyonel</a:t>
            </a:r>
            <a:r>
              <a:rPr lang="tr-TR" dirty="0" smtClean="0"/>
              <a:t> </a:t>
            </a:r>
            <a:r>
              <a:rPr lang="tr-TR" dirty="0"/>
              <a:t>etkinliklere katılabilmelidir. Planlar toplumun bütünü göz önüne </a:t>
            </a:r>
            <a:r>
              <a:rPr lang="tr-TR" dirty="0" smtClean="0"/>
              <a:t>alınarak hazırlanmalıdır.</a:t>
            </a:r>
          </a:p>
          <a:p>
            <a:pPr marL="0" indent="0">
              <a:buNone/>
            </a:pPr>
            <a:r>
              <a:rPr lang="tr-TR" dirty="0" smtClean="0"/>
              <a:t>* </a:t>
            </a:r>
            <a:r>
              <a:rPr lang="tr-TR" dirty="0"/>
              <a:t>Planlama sürecinde bireysel ve bireysel olmayan gereksinimler tespit edilmeli ve planlar </a:t>
            </a:r>
            <a:r>
              <a:rPr lang="tr-TR" dirty="0" smtClean="0"/>
              <a:t>bu gereksinimleri </a:t>
            </a:r>
            <a:r>
              <a:rPr lang="tr-TR" dirty="0"/>
              <a:t>karşılayacak nitelikte hazırlanmalıdır.</a:t>
            </a:r>
          </a:p>
          <a:p>
            <a:pPr marL="0" indent="0">
              <a:buNone/>
            </a:pPr>
            <a:r>
              <a:rPr lang="tr-TR" dirty="0" smtClean="0"/>
              <a:t>* </a:t>
            </a:r>
            <a:r>
              <a:rPr lang="tr-TR" dirty="0"/>
              <a:t>Planlama sürecinde, rekreasyon faaliyetlerine katılacak bireylerin ve toplumun nitelikleri</a:t>
            </a:r>
            <a:r>
              <a:rPr lang="tr-TR" dirty="0" smtClean="0"/>
              <a:t>,  sosyal </a:t>
            </a:r>
            <a:r>
              <a:rPr lang="tr-TR" dirty="0"/>
              <a:t>araştırma yöntemleri kullanılarak sağlıklı bir şekilde tespit edilmeli ve planlar </a:t>
            </a:r>
            <a:r>
              <a:rPr lang="tr-TR" dirty="0" smtClean="0"/>
              <a:t>bu bilgiler </a:t>
            </a:r>
            <a:r>
              <a:rPr lang="tr-TR" dirty="0"/>
              <a:t>ışığında hazırlanmalıdır.</a:t>
            </a:r>
          </a:p>
          <a:p>
            <a:pPr marL="0" indent="0">
              <a:buNone/>
            </a:pPr>
            <a:r>
              <a:rPr lang="tr-TR" dirty="0" smtClean="0"/>
              <a:t>* </a:t>
            </a:r>
            <a:r>
              <a:rPr lang="tr-TR" dirty="0" err="1"/>
              <a:t>Rekreasyonel</a:t>
            </a:r>
            <a:r>
              <a:rPr lang="tr-TR" dirty="0"/>
              <a:t> sistemde ve genel planda bütünlük sağlanmalı, ilişkili alanlar ve </a:t>
            </a:r>
            <a:r>
              <a:rPr lang="tr-TR" dirty="0" smtClean="0"/>
              <a:t>aktiviteler değerlendirilmelidir</a:t>
            </a:r>
            <a:r>
              <a:rPr lang="tr-TR" dirty="0"/>
              <a:t>. </a:t>
            </a:r>
          </a:p>
        </p:txBody>
      </p:sp>
    </p:spTree>
    <p:extLst>
      <p:ext uri="{BB962C8B-B14F-4D97-AF65-F5344CB8AC3E}">
        <p14:creationId xmlns:p14="http://schemas.microsoft.com/office/powerpoint/2010/main" val="223441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27334"/>
          </a:xfrm>
        </p:spPr>
        <p:txBody>
          <a:bodyPr/>
          <a:lstStyle/>
          <a:p>
            <a:r>
              <a:rPr lang="tr-TR" sz="2400" dirty="0">
                <a:solidFill>
                  <a:srgbClr val="FF0000"/>
                </a:solidFill>
              </a:rPr>
              <a:t>REKREASYON YÖNETİMİNDE PLANLAMA</a:t>
            </a:r>
            <a:endParaRPr lang="tr-TR" dirty="0"/>
          </a:p>
        </p:txBody>
      </p:sp>
      <p:sp>
        <p:nvSpPr>
          <p:cNvPr id="3" name="İçerik Yer Tutucusu 2"/>
          <p:cNvSpPr>
            <a:spLocks noGrp="1"/>
          </p:cNvSpPr>
          <p:nvPr>
            <p:ph idx="1"/>
          </p:nvPr>
        </p:nvSpPr>
        <p:spPr>
          <a:xfrm>
            <a:off x="838200" y="992461"/>
            <a:ext cx="10515600" cy="5184502"/>
          </a:xfrm>
        </p:spPr>
        <p:txBody>
          <a:bodyPr>
            <a:normAutofit lnSpcReduction="10000"/>
          </a:bodyPr>
          <a:lstStyle/>
          <a:p>
            <a:pPr marL="0" lvl="0" indent="0">
              <a:buNone/>
            </a:pPr>
            <a:r>
              <a:rPr lang="tr-TR" sz="1800" dirty="0">
                <a:solidFill>
                  <a:srgbClr val="FF0000"/>
                </a:solidFill>
              </a:rPr>
              <a:t>Bu bağlamda rekreasyon planlama ilkeleri şu şekilde sıralanabilir</a:t>
            </a:r>
            <a:r>
              <a:rPr lang="tr-TR" sz="1800" dirty="0" smtClean="0">
                <a:solidFill>
                  <a:srgbClr val="FF0000"/>
                </a:solidFill>
              </a:rPr>
              <a:t>;</a:t>
            </a:r>
          </a:p>
          <a:p>
            <a:pPr marL="0" lvl="0" indent="0">
              <a:buNone/>
            </a:pPr>
            <a:r>
              <a:rPr lang="tr-TR" sz="1800" dirty="0" smtClean="0"/>
              <a:t>* </a:t>
            </a:r>
            <a:r>
              <a:rPr lang="tr-TR" sz="1800" dirty="0"/>
              <a:t>Var olan mekanın potansiyeli analiz edilmeli ve planlar mekânın potansiyeli göz </a:t>
            </a:r>
            <a:r>
              <a:rPr lang="tr-TR" sz="1800" dirty="0" smtClean="0"/>
              <a:t>önüne alınarak hazırlanmalıdır</a:t>
            </a:r>
            <a:r>
              <a:rPr lang="tr-TR" sz="1800" dirty="0"/>
              <a:t>. Mevcut alanın kullanım yönünden en iyi şekilde </a:t>
            </a:r>
            <a:r>
              <a:rPr lang="tr-TR" sz="1800" dirty="0" smtClean="0"/>
              <a:t>değerlendirilmesi için </a:t>
            </a:r>
            <a:r>
              <a:rPr lang="tr-TR" sz="1800" dirty="0"/>
              <a:t>estetik ve fonksiyonel prensipler bir arada dikkate alınmalıdır.</a:t>
            </a:r>
          </a:p>
          <a:p>
            <a:pPr marL="0" lvl="0" indent="0">
              <a:buNone/>
            </a:pPr>
            <a:r>
              <a:rPr lang="tr-TR" sz="1800" dirty="0" smtClean="0"/>
              <a:t>*Değişen </a:t>
            </a:r>
            <a:r>
              <a:rPr lang="tr-TR" sz="1800" dirty="0"/>
              <a:t>koşullar ve ihtiyaçlar izlenmeli, planlama bu değişiklikleri önceden </a:t>
            </a:r>
            <a:r>
              <a:rPr lang="tr-TR" sz="1800" dirty="0" smtClean="0"/>
              <a:t>kavrayıp bunlara </a:t>
            </a:r>
            <a:r>
              <a:rPr lang="tr-TR" sz="1800" dirty="0"/>
              <a:t>uyum sağlayacak nitelikle olmalıdır.</a:t>
            </a:r>
          </a:p>
          <a:p>
            <a:pPr marL="0" lvl="0" indent="0">
              <a:buNone/>
            </a:pPr>
            <a:r>
              <a:rPr lang="tr-TR" sz="1800" dirty="0" smtClean="0"/>
              <a:t>* </a:t>
            </a:r>
            <a:r>
              <a:rPr lang="tr-TR" sz="1800" dirty="0"/>
              <a:t>Rekreasyon planlaması, eğitim, sağlık, ulaşım, altyapı gibi faktörler göz önüne </a:t>
            </a:r>
            <a:r>
              <a:rPr lang="tr-TR" sz="1800" dirty="0" smtClean="0"/>
              <a:t>alınarak yapılmalıdır</a:t>
            </a:r>
            <a:r>
              <a:rPr lang="tr-TR" sz="1800" dirty="0"/>
              <a:t>.</a:t>
            </a:r>
          </a:p>
          <a:p>
            <a:pPr lvl="0"/>
            <a:r>
              <a:rPr lang="tr-TR" sz="1800" dirty="0" smtClean="0"/>
              <a:t>Rekreasyon </a:t>
            </a:r>
            <a:r>
              <a:rPr lang="tr-TR" sz="1800" dirty="0"/>
              <a:t>kaynaklarının, gelecekteki gereksinimler dikkate alınarak korunmasına </a:t>
            </a:r>
            <a:r>
              <a:rPr lang="tr-TR" sz="1800" dirty="0" smtClean="0"/>
              <a:t>ve geliştirilmesine </a:t>
            </a:r>
            <a:r>
              <a:rPr lang="tr-TR" sz="1800" dirty="0"/>
              <a:t>ağırlık </a:t>
            </a:r>
            <a:endParaRPr lang="tr-TR" sz="1800" dirty="0" smtClean="0"/>
          </a:p>
          <a:p>
            <a:pPr marL="0" lvl="0" indent="0">
              <a:buNone/>
            </a:pPr>
            <a:r>
              <a:rPr lang="tr-TR" sz="1800" dirty="0" smtClean="0"/>
              <a:t>verilmelidir.</a:t>
            </a:r>
          </a:p>
          <a:p>
            <a:pPr marL="0" lvl="0" indent="0">
              <a:buNone/>
            </a:pPr>
            <a:r>
              <a:rPr lang="tr-TR" sz="1800" dirty="0" smtClean="0"/>
              <a:t>* </a:t>
            </a:r>
            <a:r>
              <a:rPr lang="tr-TR" sz="1800" dirty="0"/>
              <a:t>Karmaşık düzenlemeler yerine sadelik tercih edilmelidir.</a:t>
            </a:r>
          </a:p>
          <a:p>
            <a:pPr marL="0" lvl="0" indent="0">
              <a:buNone/>
            </a:pPr>
            <a:r>
              <a:rPr lang="tr-TR" sz="1800" dirty="0" smtClean="0"/>
              <a:t>* </a:t>
            </a:r>
            <a:r>
              <a:rPr lang="tr-TR" sz="1800" dirty="0"/>
              <a:t>Sadece planlamanın yapılacağı alanın değil, tüm çevrenin kalitesine özen gösterilmelidir.</a:t>
            </a:r>
          </a:p>
          <a:p>
            <a:pPr marL="0" lvl="0" indent="0">
              <a:buNone/>
            </a:pPr>
            <a:r>
              <a:rPr lang="tr-TR" sz="1800" dirty="0" smtClean="0"/>
              <a:t>*</a:t>
            </a:r>
            <a:r>
              <a:rPr lang="tr-TR" sz="1800" dirty="0" err="1" smtClean="0"/>
              <a:t>Rekreasyonel</a:t>
            </a:r>
            <a:r>
              <a:rPr lang="tr-TR" sz="1800" dirty="0" smtClean="0"/>
              <a:t> </a:t>
            </a:r>
            <a:r>
              <a:rPr lang="tr-TR" sz="1800" dirty="0"/>
              <a:t>tesisler katılımcıları rahatlık, sağlık, güvenlik, zevk alma açısından </a:t>
            </a:r>
            <a:r>
              <a:rPr lang="tr-TR" sz="1800" dirty="0" smtClean="0"/>
              <a:t>hoşnut edecek </a:t>
            </a:r>
            <a:r>
              <a:rPr lang="tr-TR" sz="1800" dirty="0"/>
              <a:t>şekilde düzenlenmeli ve yönetilmelidir.</a:t>
            </a:r>
          </a:p>
          <a:p>
            <a:pPr marL="0" lvl="0" indent="0">
              <a:buNone/>
            </a:pPr>
            <a:r>
              <a:rPr lang="tr-TR" sz="1800" dirty="0" smtClean="0"/>
              <a:t>*Bir </a:t>
            </a:r>
            <a:r>
              <a:rPr lang="tr-TR" sz="1800" dirty="0"/>
              <a:t>rekreasyon türü için hazırlanan alan, farklı rekreasyon türleri için de kullanılabilmelidir.</a:t>
            </a:r>
          </a:p>
          <a:p>
            <a:pPr marL="0" lvl="0" indent="0">
              <a:buNone/>
            </a:pPr>
            <a:r>
              <a:rPr lang="tr-TR" sz="1800" dirty="0" smtClean="0"/>
              <a:t>* </a:t>
            </a:r>
            <a:r>
              <a:rPr lang="tr-TR" sz="1800" dirty="0"/>
              <a:t>Rekreasyon alanları kesintisiz olarak rekreasyon amacıyla kullanılmalı, bu alanların </a:t>
            </a:r>
            <a:r>
              <a:rPr lang="tr-TR" sz="1800" dirty="0" smtClean="0"/>
              <a:t>özel amaçlar </a:t>
            </a:r>
            <a:r>
              <a:rPr lang="tr-TR" sz="1800" dirty="0"/>
              <a:t>için kullanılmalarına olanak tanınmamalıdır.</a:t>
            </a:r>
          </a:p>
        </p:txBody>
      </p:sp>
    </p:spTree>
    <p:extLst>
      <p:ext uri="{BB962C8B-B14F-4D97-AF65-F5344CB8AC3E}">
        <p14:creationId xmlns:p14="http://schemas.microsoft.com/office/powerpoint/2010/main" val="2150065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1713</Words>
  <Application>Microsoft Office PowerPoint</Application>
  <PresentationFormat>Geniş ekran</PresentationFormat>
  <Paragraphs>367</Paragraphs>
  <Slides>31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31</vt:i4>
      </vt:variant>
    </vt:vector>
  </HeadingPairs>
  <TitlesOfParts>
    <vt:vector size="36" baseType="lpstr">
      <vt:lpstr>Arial</vt:lpstr>
      <vt:lpstr>Calibri</vt:lpstr>
      <vt:lpstr>Calibri Light</vt:lpstr>
      <vt:lpstr>Times New Roman</vt:lpstr>
      <vt:lpstr>Office Teması</vt:lpstr>
      <vt:lpstr>PowerPoint Sunusu</vt:lpstr>
      <vt:lpstr>AKTİF TATİLLER VE AMAÇLI TURİZM İLİŞKİSİ</vt:lpstr>
      <vt:lpstr>AKTİF TATİLLER VE AMAÇLI TURİZM İLİŞKİSİ</vt:lpstr>
      <vt:lpstr>PowerPoint Sunusu</vt:lpstr>
      <vt:lpstr>PowerPoint Sunusu</vt:lpstr>
      <vt:lpstr>Rekreasyonda Yönetiminin Fonksiyonları</vt:lpstr>
      <vt:lpstr>REKREASYON YÖNETİMİNDE PLANLAMA</vt:lpstr>
      <vt:lpstr>REKREASYON YÖNETİMİNDE PLANLAMA</vt:lpstr>
      <vt:lpstr>REKREASYON YÖNETİMİNDE PLANLAMA</vt:lpstr>
      <vt:lpstr>REKREASYON YÖNETİMİNDE PLANLAMA</vt:lpstr>
      <vt:lpstr>REKREASYON YÖNETİMİNDE PLANLAMA</vt:lpstr>
      <vt:lpstr>REKREASYON YÖNETİMİNDE PLANLAMA</vt:lpstr>
      <vt:lpstr>REKREASYON YÖNETİMİNDE PLANLAMA</vt:lpstr>
      <vt:lpstr>REKREASYON YÖNETİMİNDE ÖRGÜTLEME</vt:lpstr>
      <vt:lpstr>REKREASYON YÖNETİMİNDE ÖRGÜTLEME</vt:lpstr>
      <vt:lpstr>REKREASYON YÖNETİMİNDE ÖRGÜTLEME</vt:lpstr>
      <vt:lpstr>REKREASYON YÖNETİMİNDE YÖNELTME</vt:lpstr>
      <vt:lpstr>REKREASYON YÖNETİMİNDE YÖNELTME</vt:lpstr>
      <vt:lpstr>REKREASYON YÖNETİMİNDE YÖNELTME</vt:lpstr>
      <vt:lpstr>REKREASYON YÖNETİMİNDE KOORDİNASYON</vt:lpstr>
      <vt:lpstr>REKREASYON YÖNETİMİNDE KOORDİNASYON</vt:lpstr>
      <vt:lpstr>REKREASYON YÖNETİMİNDE KOORDİNASYON</vt:lpstr>
      <vt:lpstr>REKREASYON YÖNETİMİNDE KONTROL</vt:lpstr>
      <vt:lpstr>REKREASYON YÖNETİMİNDE KONTROL</vt:lpstr>
      <vt:lpstr>REKREASYON YÖNETİMİNDE KAYNAKLARIN YÖNETİMİ</vt:lpstr>
      <vt:lpstr>REKREASYON YÖNETİMİNDE KAYNAKLARIN YÖNETİMİ</vt:lpstr>
      <vt:lpstr>REKREASYON YÖNETİMİNDE KAYNAKLARIN YÖNETİMİ</vt:lpstr>
      <vt:lpstr>ÖZET</vt:lpstr>
      <vt:lpstr>ÖZET</vt:lpstr>
      <vt:lpstr>ÖZET</vt:lpstr>
      <vt:lpstr>ÖZET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seyitAliçelik</dc:creator>
  <cp:lastModifiedBy>seyitAliçelik</cp:lastModifiedBy>
  <cp:revision>57</cp:revision>
  <dcterms:created xsi:type="dcterms:W3CDTF">2024-02-28T12:48:09Z</dcterms:created>
  <dcterms:modified xsi:type="dcterms:W3CDTF">2024-03-21T11:09:38Z</dcterms:modified>
</cp:coreProperties>
</file>