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58" r:id="rId6"/>
    <p:sldId id="259" r:id="rId7"/>
    <p:sldId id="263" r:id="rId8"/>
    <p:sldId id="266" r:id="rId9"/>
    <p:sldId id="267" r:id="rId10"/>
    <p:sldId id="268" r:id="rId11"/>
    <p:sldId id="260" r:id="rId12"/>
    <p:sldId id="261" r:id="rId13"/>
    <p:sldId id="262" r:id="rId14"/>
    <p:sldId id="269" r:id="rId15"/>
    <p:sldId id="270" r:id="rId16"/>
    <p:sldId id="271" r:id="rId17"/>
    <p:sldId id="272"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22.03.2024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08035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22.03.2024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1697308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22.03.2024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72134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22.03.2024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39298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5C942E1-C673-493C-B048-32A990A1D78E}" type="datetimeFigureOut">
              <a:rPr lang="tr-TR" smtClean="0"/>
              <a:t>22.03.2024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6919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5C942E1-C673-493C-B048-32A990A1D78E}" type="datetimeFigureOut">
              <a:rPr lang="tr-TR" smtClean="0"/>
              <a:t>22.03.2024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4172700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5C942E1-C673-493C-B048-32A990A1D78E}" type="datetimeFigureOut">
              <a:rPr lang="tr-TR" smtClean="0"/>
              <a:t>22.03.2024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325450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5C942E1-C673-493C-B048-32A990A1D78E}" type="datetimeFigureOut">
              <a:rPr lang="tr-TR" smtClean="0"/>
              <a:t>22.03.2024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3823249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5C942E1-C673-493C-B048-32A990A1D78E}" type="datetimeFigureOut">
              <a:rPr lang="tr-TR" smtClean="0"/>
              <a:t>22.03.2024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56434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C942E1-C673-493C-B048-32A990A1D78E}" type="datetimeFigureOut">
              <a:rPr lang="tr-TR" smtClean="0"/>
              <a:t>22.03.2024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911777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C942E1-C673-493C-B048-32A990A1D78E}" type="datetimeFigureOut">
              <a:rPr lang="tr-TR" smtClean="0"/>
              <a:t>22.03.2024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103062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942E1-C673-493C-B048-32A990A1D78E}" type="datetimeFigureOut">
              <a:rPr lang="tr-TR" smtClean="0"/>
              <a:t>22.03.2024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48B51-29BD-4F31-854E-72AE50C0DB92}" type="slidenum">
              <a:rPr lang="tr-TR" smtClean="0"/>
              <a:t>‹#›</a:t>
            </a:fld>
            <a:endParaRPr lang="tr-TR"/>
          </a:p>
        </p:txBody>
      </p:sp>
    </p:spTree>
    <p:extLst>
      <p:ext uri="{BB962C8B-B14F-4D97-AF65-F5344CB8AC3E}">
        <p14:creationId xmlns:p14="http://schemas.microsoft.com/office/powerpoint/2010/main" val="53388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dirty="0" smtClean="0">
                <a:solidFill>
                  <a:srgbClr val="FF0000"/>
                </a:solidFill>
              </a:rPr>
              <a:t>6.HAFTA</a:t>
            </a:r>
          </a:p>
          <a:p>
            <a:pPr algn="l"/>
            <a:r>
              <a:rPr lang="tr-TR" dirty="0">
                <a:solidFill>
                  <a:srgbClr val="FF0000"/>
                </a:solidFill>
              </a:rPr>
              <a:t>-Rekreasyonda </a:t>
            </a:r>
            <a:r>
              <a:rPr lang="tr-TR" dirty="0" smtClean="0">
                <a:solidFill>
                  <a:srgbClr val="FF0000"/>
                </a:solidFill>
              </a:rPr>
              <a:t>Liderlik</a:t>
            </a:r>
            <a:endParaRPr lang="tr-TR" dirty="0">
              <a:solidFill>
                <a:srgbClr val="FF0000"/>
              </a:solidFill>
            </a:endParaRPr>
          </a:p>
        </p:txBody>
      </p:sp>
      <p:sp>
        <p:nvSpPr>
          <p:cNvPr id="4" name="Unvan 1"/>
          <p:cNvSpPr>
            <a:spLocks noGrp="1"/>
          </p:cNvSpPr>
          <p:nvPr/>
        </p:nvSpPr>
        <p:spPr>
          <a:xfrm>
            <a:off x="1524000" y="3466267"/>
            <a:ext cx="9144000" cy="100361"/>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b="1" dirty="0">
              <a:solidFill>
                <a:srgbClr val="FF0000"/>
              </a:solidFill>
            </a:endParaRPr>
          </a:p>
        </p:txBody>
      </p:sp>
      <p:sp>
        <p:nvSpPr>
          <p:cNvPr id="5" name="Unvan 1"/>
          <p:cNvSpPr>
            <a:spLocks noGrp="1"/>
          </p:cNvSpPr>
          <p:nvPr/>
        </p:nvSpPr>
        <p:spPr>
          <a:xfrm>
            <a:off x="1676400" y="3531219"/>
            <a:ext cx="9144000" cy="100361"/>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b="1" dirty="0">
              <a:solidFill>
                <a:srgbClr val="FF0000"/>
              </a:solidFill>
            </a:endParaRPr>
          </a:p>
        </p:txBody>
      </p:sp>
    </p:spTree>
    <p:extLst>
      <p:ext uri="{BB962C8B-B14F-4D97-AF65-F5344CB8AC3E}">
        <p14:creationId xmlns:p14="http://schemas.microsoft.com/office/powerpoint/2010/main" val="48352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6182"/>
          </a:xfrm>
        </p:spPr>
        <p:txBody>
          <a:bodyPr>
            <a:normAutofit/>
          </a:bodyPr>
          <a:lstStyle/>
          <a:p>
            <a:r>
              <a:rPr lang="tr-TR" sz="2800" dirty="0">
                <a:solidFill>
                  <a:srgbClr val="C00000"/>
                </a:solidFill>
              </a:rPr>
              <a:t>Rekreasyon Eğitimi Verecek Lider Çeşitleri</a:t>
            </a:r>
          </a:p>
        </p:txBody>
      </p:sp>
      <p:sp>
        <p:nvSpPr>
          <p:cNvPr id="3" name="İçerik Yer Tutucusu 2"/>
          <p:cNvSpPr>
            <a:spLocks noGrp="1"/>
          </p:cNvSpPr>
          <p:nvPr>
            <p:ph idx="1"/>
          </p:nvPr>
        </p:nvSpPr>
        <p:spPr>
          <a:xfrm>
            <a:off x="838200" y="981308"/>
            <a:ext cx="10515600" cy="5195655"/>
          </a:xfrm>
        </p:spPr>
        <p:txBody>
          <a:bodyPr/>
          <a:lstStyle/>
          <a:p>
            <a:pPr marL="0" indent="0">
              <a:buNone/>
            </a:pPr>
            <a:r>
              <a:rPr lang="tr-TR" dirty="0"/>
              <a:t>Yönetici ve Denetici </a:t>
            </a:r>
            <a:r>
              <a:rPr lang="tr-TR" dirty="0" smtClean="0"/>
              <a:t>Liderlik</a:t>
            </a:r>
          </a:p>
          <a:p>
            <a:pPr marL="0" indent="0">
              <a:buNone/>
            </a:pPr>
            <a:r>
              <a:rPr lang="tr-TR" dirty="0"/>
              <a:t>Yönetici ve Rekreasyon </a:t>
            </a:r>
            <a:r>
              <a:rPr lang="tr-TR" dirty="0" smtClean="0"/>
              <a:t>Denetçisi</a:t>
            </a:r>
          </a:p>
          <a:p>
            <a:pPr marL="0" indent="0">
              <a:buNone/>
            </a:pPr>
            <a:r>
              <a:rPr lang="tr-TR" dirty="0"/>
              <a:t>Parklar ve Etkinlikler Denetçisi </a:t>
            </a:r>
            <a:endParaRPr lang="tr-TR" dirty="0" smtClean="0"/>
          </a:p>
          <a:p>
            <a:pPr marL="0" indent="0">
              <a:buNone/>
            </a:pPr>
            <a:r>
              <a:rPr lang="tr-TR" dirty="0"/>
              <a:t>Rekreasyon Yardımcı Denetçisi </a:t>
            </a:r>
            <a:endParaRPr lang="tr-TR" dirty="0" smtClean="0"/>
          </a:p>
          <a:p>
            <a:pPr marL="0" indent="0">
              <a:buNone/>
            </a:pPr>
            <a:r>
              <a:rPr lang="tr-TR" dirty="0" smtClean="0"/>
              <a:t>Danışman</a:t>
            </a:r>
          </a:p>
          <a:p>
            <a:pPr marL="0" indent="0">
              <a:buNone/>
            </a:pPr>
            <a:r>
              <a:rPr lang="tr-TR" dirty="0"/>
              <a:t>Rekreasyon Danışmanı </a:t>
            </a:r>
            <a:endParaRPr lang="tr-TR" dirty="0" smtClean="0"/>
          </a:p>
          <a:p>
            <a:pPr marL="0" indent="0">
              <a:buNone/>
            </a:pPr>
            <a:r>
              <a:rPr lang="tr-TR" dirty="0"/>
              <a:t>Merkezi </a:t>
            </a:r>
            <a:r>
              <a:rPr lang="tr-TR" dirty="0" smtClean="0"/>
              <a:t>Yönetici</a:t>
            </a:r>
          </a:p>
          <a:p>
            <a:pPr marL="0" indent="0">
              <a:buNone/>
            </a:pPr>
            <a:r>
              <a:rPr lang="tr-TR" dirty="0"/>
              <a:t>Genel Rekreasyon Lideri </a:t>
            </a:r>
            <a:endParaRPr lang="tr-TR" dirty="0" smtClean="0"/>
          </a:p>
          <a:p>
            <a:pPr marL="0" indent="0">
              <a:buNone/>
            </a:pPr>
            <a:r>
              <a:rPr lang="tr-TR" dirty="0"/>
              <a:t>Rekreasyon Lideri(Özel Aktivite</a:t>
            </a:r>
            <a:r>
              <a:rPr lang="tr-TR" dirty="0" smtClean="0"/>
              <a:t>)</a:t>
            </a:r>
          </a:p>
          <a:p>
            <a:pPr marL="0" indent="0">
              <a:buNone/>
            </a:pPr>
            <a:r>
              <a:rPr lang="tr-TR" dirty="0"/>
              <a:t>Eğitimciler</a:t>
            </a:r>
          </a:p>
        </p:txBody>
      </p:sp>
    </p:spTree>
    <p:extLst>
      <p:ext uri="{BB962C8B-B14F-4D97-AF65-F5344CB8AC3E}">
        <p14:creationId xmlns:p14="http://schemas.microsoft.com/office/powerpoint/2010/main" val="432297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24107"/>
            <a:ext cx="10515600" cy="5652856"/>
          </a:xfrm>
        </p:spPr>
        <p:txBody>
          <a:bodyPr>
            <a:normAutofit fontScale="70000" lnSpcReduction="20000"/>
          </a:bodyPr>
          <a:lstStyle/>
          <a:p>
            <a:pPr marL="0" indent="0">
              <a:buNone/>
            </a:pPr>
            <a:r>
              <a:rPr lang="tr-TR" b="1" u="sng" dirty="0">
                <a:solidFill>
                  <a:srgbClr val="C00000"/>
                </a:solidFill>
                <a:latin typeface="Calibri Light" panose="020F0302020204030204"/>
                <a:ea typeface="+mj-ea"/>
                <a:cs typeface="+mj-cs"/>
              </a:rPr>
              <a:t>Liderlikte rol dağılımı</a:t>
            </a:r>
            <a:endParaRPr lang="tr-TR" b="1" u="sng" dirty="0" smtClean="0">
              <a:solidFill>
                <a:srgbClr val="C00000"/>
              </a:solidFill>
            </a:endParaRPr>
          </a:p>
          <a:p>
            <a:pPr marL="0" indent="0">
              <a:buNone/>
            </a:pPr>
            <a:r>
              <a:rPr lang="tr-TR" dirty="0" smtClean="0">
                <a:solidFill>
                  <a:srgbClr val="C00000"/>
                </a:solidFill>
              </a:rPr>
              <a:t>Lider rolünü 4 farklı yolla kazanır;</a:t>
            </a:r>
          </a:p>
          <a:p>
            <a:pPr marL="0" indent="0">
              <a:buNone/>
            </a:pPr>
            <a:r>
              <a:rPr lang="tr-TR" dirty="0" smtClean="0"/>
              <a:t>1-Atama yoluyla liderlik rolü</a:t>
            </a:r>
          </a:p>
          <a:p>
            <a:pPr marL="0" indent="0">
              <a:buNone/>
            </a:pPr>
            <a:r>
              <a:rPr lang="tr-TR" dirty="0" smtClean="0"/>
              <a:t>2-Seçim yoluyla kazanılan liderlik rolü</a:t>
            </a:r>
          </a:p>
          <a:p>
            <a:pPr marL="0" indent="0">
              <a:buNone/>
            </a:pPr>
            <a:r>
              <a:rPr lang="tr-TR" dirty="0" smtClean="0"/>
              <a:t>3-Durumun uygunluk göstermesi ile kazanılan liderlik rolü</a:t>
            </a:r>
          </a:p>
          <a:p>
            <a:pPr marL="0" indent="0">
              <a:buNone/>
            </a:pPr>
            <a:r>
              <a:rPr lang="tr-TR" dirty="0" smtClean="0"/>
              <a:t>4-Kişilik özellikleri ile kazanılan liderlik rolü (Karizma etkileyici kişilik, </a:t>
            </a:r>
            <a:r>
              <a:rPr lang="tr-TR" dirty="0" err="1" smtClean="0"/>
              <a:t>rekreatif</a:t>
            </a:r>
            <a:r>
              <a:rPr lang="tr-TR" dirty="0" smtClean="0"/>
              <a:t> liderlik)</a:t>
            </a:r>
          </a:p>
          <a:p>
            <a:pPr marL="0" indent="0">
              <a:buNone/>
            </a:pPr>
            <a:endParaRPr lang="tr-TR" dirty="0"/>
          </a:p>
          <a:p>
            <a:pPr marL="0" indent="0">
              <a:buNone/>
            </a:pPr>
            <a:r>
              <a:rPr lang="tr-TR" u="sng" dirty="0" smtClean="0">
                <a:solidFill>
                  <a:srgbClr val="C00000"/>
                </a:solidFill>
              </a:rPr>
              <a:t>Rekreasyonda liderlik rolü</a:t>
            </a:r>
          </a:p>
          <a:p>
            <a:pPr marL="0" indent="0">
              <a:buNone/>
            </a:pPr>
            <a:r>
              <a:rPr lang="tr-TR" u="sng" dirty="0" smtClean="0">
                <a:solidFill>
                  <a:srgbClr val="C00000"/>
                </a:solidFill>
              </a:rPr>
              <a:t>Liderlik rolü</a:t>
            </a:r>
            <a:r>
              <a:rPr lang="tr-TR" dirty="0" smtClean="0">
                <a:solidFill>
                  <a:srgbClr val="C00000"/>
                </a:solidFill>
              </a:rPr>
              <a:t>, </a:t>
            </a:r>
            <a:r>
              <a:rPr lang="tr-TR" dirty="0" smtClean="0"/>
              <a:t>yerine getirilecek görev, içinde bulunulan durumun özellikleri, grup üyelerinin ve liderin kendisinin kişilik yapıları gibi faktörlerin etkisinde kalarak farklı biçimlerde oynanabilir.</a:t>
            </a:r>
          </a:p>
          <a:p>
            <a:pPr marL="0" indent="0">
              <a:buNone/>
            </a:pPr>
            <a:r>
              <a:rPr lang="tr-TR" dirty="0" smtClean="0">
                <a:solidFill>
                  <a:srgbClr val="C00000"/>
                </a:solidFill>
              </a:rPr>
              <a:t>4 tip liderlik rolü oynanabilir;</a:t>
            </a:r>
          </a:p>
          <a:p>
            <a:pPr marL="0" indent="0">
              <a:buNone/>
            </a:pPr>
            <a:r>
              <a:rPr lang="tr-TR" dirty="0" smtClean="0"/>
              <a:t>1-Danışmacı liderlik (Bu liderlik rolünü seçen kişi için , grubun düşünce, tercih ve bekledikleri tatmin ihtiyaçları önemlidir.)</a:t>
            </a:r>
          </a:p>
          <a:p>
            <a:pPr marL="0" indent="0">
              <a:buNone/>
            </a:pPr>
            <a:r>
              <a:rPr lang="tr-TR" dirty="0" smtClean="0"/>
              <a:t>2-Kontrolcü liderlik ( Lider böyle bir durumda grup üyelerinin her davranışını yakından ve tüm ayrıntılarına kadar kontrol altında tutar)</a:t>
            </a:r>
          </a:p>
          <a:p>
            <a:pPr marL="0" indent="0">
              <a:buNone/>
            </a:pPr>
            <a:r>
              <a:rPr lang="tr-TR" dirty="0" smtClean="0"/>
              <a:t>3-İlgisiz liderlik ( Grup üyeleri ile temastan kaçınırlar)</a:t>
            </a:r>
          </a:p>
          <a:p>
            <a:pPr marL="0" indent="0">
              <a:buNone/>
            </a:pPr>
            <a:r>
              <a:rPr lang="tr-TR" dirty="0" smtClean="0"/>
              <a:t>4-Görev yanlısı liderlik ( Bu tip liderlik rekreasyona daha uygun düşmektedir)</a:t>
            </a:r>
          </a:p>
          <a:p>
            <a:pPr marL="0" indent="0">
              <a:buNone/>
            </a:pPr>
            <a:endParaRPr lang="tr-TR" dirty="0"/>
          </a:p>
        </p:txBody>
      </p:sp>
    </p:spTree>
    <p:extLst>
      <p:ext uri="{BB962C8B-B14F-4D97-AF65-F5344CB8AC3E}">
        <p14:creationId xmlns:p14="http://schemas.microsoft.com/office/powerpoint/2010/main" val="1997186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57561"/>
            <a:ext cx="10515600" cy="5619402"/>
          </a:xfrm>
        </p:spPr>
        <p:txBody>
          <a:bodyPr>
            <a:normAutofit lnSpcReduction="10000"/>
          </a:bodyPr>
          <a:lstStyle/>
          <a:p>
            <a:pPr marL="0" indent="0">
              <a:buNone/>
            </a:pPr>
            <a:r>
              <a:rPr lang="tr-TR" dirty="0" smtClean="0">
                <a:solidFill>
                  <a:srgbClr val="C00000"/>
                </a:solidFill>
              </a:rPr>
              <a:t>Rekreasyon uygulamalarında liderlik çeşitleri;</a:t>
            </a:r>
          </a:p>
          <a:p>
            <a:pPr marL="0" indent="0">
              <a:buNone/>
            </a:pPr>
            <a:r>
              <a:rPr lang="tr-TR" dirty="0" smtClean="0"/>
              <a:t>1-Yüz-yüze liderlik</a:t>
            </a:r>
          </a:p>
          <a:p>
            <a:pPr marL="0" indent="0">
              <a:buNone/>
            </a:pPr>
            <a:r>
              <a:rPr lang="tr-TR" dirty="0" smtClean="0"/>
              <a:t>	Bir kulüpte veya tatil köyündeki aktivite öğretmeni gibi örnekler içinde oynanır. Yüz yüze temas içinde olan liderler üye tatmini , beceri yetenek geliştirme konusunda sorumluluğu en üst düzeyde kendi üzerlerinde toplarlar.</a:t>
            </a:r>
          </a:p>
          <a:p>
            <a:pPr marL="0" indent="0">
              <a:buNone/>
            </a:pPr>
            <a:r>
              <a:rPr lang="tr-TR" dirty="0" smtClean="0"/>
              <a:t>2-Nezaretçi liderlik</a:t>
            </a:r>
          </a:p>
          <a:p>
            <a:pPr marL="0" indent="0">
              <a:buNone/>
            </a:pPr>
            <a:r>
              <a:rPr lang="tr-TR" dirty="0" smtClean="0"/>
              <a:t>	Orta kademe yöneticiler tarafından oynanır. Rollerini genelde yüz yüze liderler üzerinde oynarlar. Onları isteklendirme , denetleme , planlama gibi sorumlulukları vardır.</a:t>
            </a:r>
          </a:p>
          <a:p>
            <a:pPr marL="0" indent="0">
              <a:buNone/>
            </a:pPr>
            <a:r>
              <a:rPr lang="tr-TR" dirty="0" smtClean="0"/>
              <a:t>3-Yönetici liderlik</a:t>
            </a:r>
          </a:p>
          <a:p>
            <a:pPr marL="0" indent="0">
              <a:buNone/>
            </a:pPr>
            <a:r>
              <a:rPr lang="tr-TR" dirty="0"/>
              <a:t>	</a:t>
            </a:r>
            <a:r>
              <a:rPr lang="tr-TR" dirty="0" smtClean="0"/>
              <a:t>Kulüp müdürü ve </a:t>
            </a:r>
            <a:r>
              <a:rPr lang="tr-TR" dirty="0" err="1" smtClean="0"/>
              <a:t>chef</a:t>
            </a:r>
            <a:r>
              <a:rPr lang="tr-TR" dirty="0" smtClean="0"/>
              <a:t> de </a:t>
            </a:r>
            <a:r>
              <a:rPr lang="tr-TR" dirty="0" err="1" smtClean="0"/>
              <a:t>village</a:t>
            </a:r>
            <a:r>
              <a:rPr lang="tr-TR" dirty="0" smtClean="0"/>
              <a:t> gibi tepe pozisyondaki rekreasyon liderlerinin üstlendiği roldür.</a:t>
            </a:r>
            <a:endParaRPr lang="tr-TR" dirty="0"/>
          </a:p>
        </p:txBody>
      </p:sp>
    </p:spTree>
    <p:extLst>
      <p:ext uri="{BB962C8B-B14F-4D97-AF65-F5344CB8AC3E}">
        <p14:creationId xmlns:p14="http://schemas.microsoft.com/office/powerpoint/2010/main" val="2136773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69072"/>
            <a:ext cx="10515600" cy="5731727"/>
          </a:xfrm>
        </p:spPr>
        <p:txBody>
          <a:bodyPr>
            <a:normAutofit fontScale="55000" lnSpcReduction="20000"/>
          </a:bodyPr>
          <a:lstStyle/>
          <a:p>
            <a:pPr marL="0" indent="0">
              <a:buNone/>
            </a:pPr>
            <a:r>
              <a:rPr lang="tr-TR" b="1" dirty="0" err="1" smtClean="0">
                <a:solidFill>
                  <a:srgbClr val="C00000"/>
                </a:solidFill>
              </a:rPr>
              <a:t>Rekreasyonel</a:t>
            </a:r>
            <a:r>
              <a:rPr lang="tr-TR" b="1" dirty="0" smtClean="0">
                <a:solidFill>
                  <a:srgbClr val="C00000"/>
                </a:solidFill>
              </a:rPr>
              <a:t> liderlikte karşılaşılan zorluklar</a:t>
            </a:r>
          </a:p>
          <a:p>
            <a:pPr marL="0" indent="0">
              <a:buNone/>
            </a:pPr>
            <a:r>
              <a:rPr lang="tr-TR" dirty="0" smtClean="0">
                <a:solidFill>
                  <a:srgbClr val="C00000"/>
                </a:solidFill>
              </a:rPr>
              <a:t>Araştırmalar sonucu rekreasyon liderliği ve otel yöneticiliği rolleri arasında üç farklı türden ilişki bulunmuştur;</a:t>
            </a:r>
          </a:p>
          <a:p>
            <a:pPr marL="0" indent="0">
              <a:buNone/>
            </a:pPr>
            <a:r>
              <a:rPr lang="tr-TR" dirty="0" smtClean="0"/>
              <a:t>1-Rekreasyonel liderlik rolleri otel operasyon yöneticiliği rolleri arasında tam bir çelişki durumu</a:t>
            </a:r>
          </a:p>
          <a:p>
            <a:pPr marL="0" indent="0">
              <a:buNone/>
            </a:pPr>
            <a:r>
              <a:rPr lang="tr-TR" dirty="0" smtClean="0"/>
              <a:t>2-Rekreasyonel liderlik ile otel yöneticiliği rolleri arasında kısmen çelişki durumu</a:t>
            </a:r>
          </a:p>
          <a:p>
            <a:pPr marL="0" indent="0">
              <a:buNone/>
            </a:pPr>
            <a:r>
              <a:rPr lang="tr-TR" dirty="0" smtClean="0"/>
              <a:t>3-Rekreasyonel </a:t>
            </a:r>
            <a:r>
              <a:rPr lang="tr-TR" dirty="0"/>
              <a:t>liderlik ile otel yöneticiliği rolleri </a:t>
            </a:r>
            <a:r>
              <a:rPr lang="tr-TR" dirty="0" smtClean="0"/>
              <a:t>arasında tam bir entegrasyon durumu</a:t>
            </a:r>
          </a:p>
          <a:p>
            <a:pPr marL="0" lvl="0" indent="0">
              <a:buNone/>
            </a:pPr>
            <a:r>
              <a:rPr lang="tr-TR" u="sng" dirty="0" err="1" smtClean="0">
                <a:solidFill>
                  <a:srgbClr val="C00000"/>
                </a:solidFill>
              </a:rPr>
              <a:t>Rekreasyonel</a:t>
            </a:r>
            <a:r>
              <a:rPr lang="tr-TR" u="sng" dirty="0" smtClean="0">
                <a:solidFill>
                  <a:srgbClr val="C00000"/>
                </a:solidFill>
              </a:rPr>
              <a:t> </a:t>
            </a:r>
            <a:r>
              <a:rPr lang="tr-TR" u="sng" dirty="0">
                <a:solidFill>
                  <a:srgbClr val="C00000"/>
                </a:solidFill>
              </a:rPr>
              <a:t>liderlik rolleri otel operasyon yöneticiliği rolleri arasında tam bir </a:t>
            </a:r>
            <a:r>
              <a:rPr lang="tr-TR" u="sng" dirty="0" smtClean="0">
                <a:solidFill>
                  <a:srgbClr val="C00000"/>
                </a:solidFill>
              </a:rPr>
              <a:t>çelişkisinin temelinde yatan nedenler;</a:t>
            </a:r>
          </a:p>
          <a:p>
            <a:pPr marL="0" lvl="0" indent="0">
              <a:buNone/>
            </a:pPr>
            <a:r>
              <a:rPr lang="tr-TR" dirty="0" smtClean="0">
                <a:solidFill>
                  <a:prstClr val="black"/>
                </a:solidFill>
              </a:rPr>
              <a:t>*Amaçlardaki farklılık</a:t>
            </a:r>
          </a:p>
          <a:p>
            <a:pPr marL="0" lvl="0" indent="0">
              <a:buNone/>
            </a:pPr>
            <a:r>
              <a:rPr lang="tr-TR" dirty="0" smtClean="0">
                <a:solidFill>
                  <a:prstClr val="black"/>
                </a:solidFill>
              </a:rPr>
              <a:t>*İki takımın profesyonel kariyerlerindeki farklılık</a:t>
            </a:r>
          </a:p>
          <a:p>
            <a:pPr marL="0" lvl="0" indent="0">
              <a:buNone/>
            </a:pPr>
            <a:r>
              <a:rPr lang="tr-TR" dirty="0" smtClean="0">
                <a:solidFill>
                  <a:prstClr val="black"/>
                </a:solidFill>
              </a:rPr>
              <a:t>*Otel operasyonları yürüten ekiple rekreasyon ekipleri arasında rol önemi konusunda çatışma</a:t>
            </a:r>
          </a:p>
          <a:p>
            <a:pPr marL="0" lvl="0" indent="0">
              <a:buNone/>
            </a:pPr>
            <a:r>
              <a:rPr lang="tr-TR" dirty="0" smtClean="0">
                <a:solidFill>
                  <a:prstClr val="black"/>
                </a:solidFill>
              </a:rPr>
              <a:t>*İki ekibin birbiri hakkında olumsuz algılamaları</a:t>
            </a:r>
          </a:p>
          <a:p>
            <a:pPr marL="0" lvl="0" indent="0">
              <a:buNone/>
            </a:pPr>
            <a:r>
              <a:rPr lang="tr-TR" dirty="0" smtClean="0">
                <a:solidFill>
                  <a:prstClr val="black"/>
                </a:solidFill>
              </a:rPr>
              <a:t>*Rollerin iyi tanımlanmaması</a:t>
            </a:r>
          </a:p>
          <a:p>
            <a:pPr marL="0" lvl="0" indent="0">
              <a:buNone/>
            </a:pPr>
            <a:r>
              <a:rPr lang="tr-TR" dirty="0" smtClean="0">
                <a:solidFill>
                  <a:prstClr val="black"/>
                </a:solidFill>
              </a:rPr>
              <a:t>*Kişilik özelliklerindeki farklılık</a:t>
            </a:r>
          </a:p>
          <a:p>
            <a:pPr marL="0" lvl="0" indent="0">
              <a:buNone/>
            </a:pPr>
            <a:r>
              <a:rPr lang="tr-TR" dirty="0" smtClean="0">
                <a:solidFill>
                  <a:prstClr val="black"/>
                </a:solidFill>
              </a:rPr>
              <a:t>*İşletme içi eğitimin ve uyumun yokluğu , zayıflığı</a:t>
            </a:r>
          </a:p>
          <a:p>
            <a:pPr marL="0" lvl="0" indent="0">
              <a:buNone/>
            </a:pPr>
            <a:r>
              <a:rPr lang="tr-TR" dirty="0" smtClean="0">
                <a:solidFill>
                  <a:prstClr val="black"/>
                </a:solidFill>
              </a:rPr>
              <a:t>*Değişik yönetim basamakları arasında koordinasyon eksikliği</a:t>
            </a:r>
          </a:p>
          <a:p>
            <a:pPr marL="0" lvl="0" indent="0">
              <a:buNone/>
            </a:pPr>
            <a:r>
              <a:rPr lang="tr-TR" dirty="0" smtClean="0">
                <a:solidFill>
                  <a:prstClr val="black"/>
                </a:solidFill>
              </a:rPr>
              <a:t>*Yüksek düzeyde personel devri</a:t>
            </a:r>
          </a:p>
          <a:p>
            <a:pPr marL="0" lvl="0" indent="0">
              <a:buNone/>
            </a:pPr>
            <a:r>
              <a:rPr lang="tr-TR" dirty="0" smtClean="0">
                <a:solidFill>
                  <a:prstClr val="black"/>
                </a:solidFill>
              </a:rPr>
              <a:t>*İş tanımlarının olmayışı</a:t>
            </a:r>
          </a:p>
          <a:p>
            <a:pPr marL="0" lvl="0" indent="0">
              <a:buNone/>
            </a:pPr>
            <a:r>
              <a:rPr lang="tr-TR" dirty="0" smtClean="0">
                <a:solidFill>
                  <a:prstClr val="black"/>
                </a:solidFill>
              </a:rPr>
              <a:t>*Örgütsel kültürün zayıflığı</a:t>
            </a:r>
          </a:p>
          <a:p>
            <a:pPr marL="0" lvl="0" indent="0">
              <a:buNone/>
            </a:pPr>
            <a:r>
              <a:rPr lang="tr-TR" dirty="0" smtClean="0">
                <a:solidFill>
                  <a:prstClr val="black"/>
                </a:solidFill>
              </a:rPr>
              <a:t>*Kişisel ve profesyonel değerlerdeki farklılık</a:t>
            </a:r>
          </a:p>
          <a:p>
            <a:pPr marL="0" lvl="0" indent="0">
              <a:buNone/>
            </a:pPr>
            <a:r>
              <a:rPr lang="tr-TR" dirty="0" smtClean="0">
                <a:solidFill>
                  <a:prstClr val="black"/>
                </a:solidFill>
              </a:rPr>
              <a:t>*Benimsenen ve uygulanan liderlik stillerindeki farklılıklar</a:t>
            </a:r>
          </a:p>
          <a:p>
            <a:pPr marL="0" lvl="0" indent="0">
              <a:buNone/>
            </a:pPr>
            <a:r>
              <a:rPr lang="tr-TR" dirty="0" smtClean="0">
                <a:solidFill>
                  <a:prstClr val="black"/>
                </a:solidFill>
              </a:rPr>
              <a:t>*</a:t>
            </a:r>
            <a:r>
              <a:rPr lang="tr-TR" dirty="0" err="1" smtClean="0">
                <a:solidFill>
                  <a:prstClr val="black"/>
                </a:solidFill>
              </a:rPr>
              <a:t>Formal</a:t>
            </a:r>
            <a:r>
              <a:rPr lang="tr-TR" dirty="0" smtClean="0">
                <a:solidFill>
                  <a:prstClr val="black"/>
                </a:solidFill>
              </a:rPr>
              <a:t> iletişim kanallarının iyi çalışmayıp dedikodu türündeki </a:t>
            </a:r>
            <a:r>
              <a:rPr lang="tr-TR" dirty="0" err="1" smtClean="0">
                <a:solidFill>
                  <a:prstClr val="black"/>
                </a:solidFill>
              </a:rPr>
              <a:t>informal</a:t>
            </a:r>
            <a:r>
              <a:rPr lang="tr-TR" dirty="0" smtClean="0">
                <a:solidFill>
                  <a:prstClr val="black"/>
                </a:solidFill>
              </a:rPr>
              <a:t> iletişimin varlığı</a:t>
            </a:r>
          </a:p>
          <a:p>
            <a:pPr marL="0" lvl="0" indent="0">
              <a:buNone/>
            </a:pPr>
            <a:endParaRPr lang="tr-TR" dirty="0">
              <a:solidFill>
                <a:prstClr val="black"/>
              </a:solidFill>
            </a:endParaRPr>
          </a:p>
          <a:p>
            <a:pPr marL="0" indent="0">
              <a:buNone/>
            </a:pPr>
            <a:endParaRPr lang="tr-TR" dirty="0"/>
          </a:p>
        </p:txBody>
      </p:sp>
    </p:spTree>
    <p:extLst>
      <p:ext uri="{BB962C8B-B14F-4D97-AF65-F5344CB8AC3E}">
        <p14:creationId xmlns:p14="http://schemas.microsoft.com/office/powerpoint/2010/main" val="1285748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57200"/>
            <a:ext cx="10515600" cy="5719763"/>
          </a:xfrm>
        </p:spPr>
        <p:txBody>
          <a:bodyPr/>
          <a:lstStyle/>
          <a:p>
            <a:pPr marL="0" indent="0">
              <a:buNone/>
            </a:pPr>
            <a:r>
              <a:rPr lang="tr-TR" dirty="0">
                <a:solidFill>
                  <a:srgbClr val="C00000"/>
                </a:solidFill>
              </a:rPr>
              <a:t>Çocuklar İçin Liderlik </a:t>
            </a:r>
            <a:endParaRPr lang="tr-TR" dirty="0" smtClean="0">
              <a:solidFill>
                <a:srgbClr val="C00000"/>
              </a:solidFill>
            </a:endParaRPr>
          </a:p>
          <a:p>
            <a:pPr marL="0" indent="0">
              <a:buNone/>
            </a:pPr>
            <a:r>
              <a:rPr lang="tr-TR" dirty="0" smtClean="0"/>
              <a:t>	Liderlik</a:t>
            </a:r>
            <a:r>
              <a:rPr lang="tr-TR" dirty="0"/>
              <a:t>, çocuklarda erken başlayan bir duygudur. Çocuklar, kent oyun alanlarında zaman ve araçlarla sınırlandırılmış alanlarda oynarlarken çoğunlukla bir lidere gereksinim duyarlar . Burada paylaşmayı ve oyun alanlarını kullanmayı öğrenmektedirler. Liderler, kişilik, kendini ifade, fiziksel uygunluk gibi özelliklere ulaşmakta yine çocuğa yardımcı olur .Çocuğun oyun yaşamında çeşitlilik temeldir. </a:t>
            </a:r>
            <a:endParaRPr lang="tr-TR" dirty="0" smtClean="0"/>
          </a:p>
          <a:p>
            <a:pPr marL="0" indent="0">
              <a:buNone/>
            </a:pPr>
            <a:r>
              <a:rPr lang="tr-TR" dirty="0"/>
              <a:t>	</a:t>
            </a:r>
            <a:r>
              <a:rPr lang="tr-TR" dirty="0" smtClean="0"/>
              <a:t> </a:t>
            </a:r>
            <a:r>
              <a:rPr lang="tr-TR" dirty="0"/>
              <a:t>Lider, çocuğun oyun deneyimlerinde çeşitliliği sağlayan kişidir. </a:t>
            </a:r>
          </a:p>
        </p:txBody>
      </p:sp>
    </p:spTree>
    <p:extLst>
      <p:ext uri="{BB962C8B-B14F-4D97-AF65-F5344CB8AC3E}">
        <p14:creationId xmlns:p14="http://schemas.microsoft.com/office/powerpoint/2010/main" val="3621521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8711"/>
            <a:ext cx="10515600" cy="5608251"/>
          </a:xfrm>
        </p:spPr>
        <p:txBody>
          <a:bodyPr>
            <a:normAutofit lnSpcReduction="10000"/>
          </a:bodyPr>
          <a:lstStyle/>
          <a:p>
            <a:pPr marL="0" indent="0">
              <a:buNone/>
            </a:pPr>
            <a:r>
              <a:rPr lang="tr-TR" dirty="0">
                <a:solidFill>
                  <a:srgbClr val="C00000"/>
                </a:solidFill>
              </a:rPr>
              <a:t>Genç ve Yetişkinler İçin Liderlik </a:t>
            </a:r>
            <a:endParaRPr lang="tr-TR" dirty="0" smtClean="0">
              <a:solidFill>
                <a:srgbClr val="C00000"/>
              </a:solidFill>
            </a:endParaRPr>
          </a:p>
          <a:p>
            <a:pPr marL="0" indent="0">
              <a:buNone/>
            </a:pPr>
            <a:r>
              <a:rPr lang="tr-TR" dirty="0"/>
              <a:t>	</a:t>
            </a:r>
            <a:r>
              <a:rPr lang="tr-TR" dirty="0" smtClean="0"/>
              <a:t>Bugüne </a:t>
            </a:r>
            <a:r>
              <a:rPr lang="tr-TR" dirty="0"/>
              <a:t>kadar yapılan araştırma sonuçları liderliği belirli kişilerin sahip olduğu evrensel özellikler kalıbı olmaktan çok liderle-durum arasındaki ilişki olarak düşünmenin daha çok yararlı olacağını göstermektedir. Değişik durumdaki başarılı liderlerin gereklerindeki ayrılıklar, benzerliklerden daha çok göze çarpmaktadır. Bu yüzden özellikle kentte yaşayanlar büyük gruplarda birbirleriyle iletişimi güç olacağından, fakat aynı ortamı paylaşmak zorunda olmaktan, gençlere ve yetişkin hitap edebilen liderlerin yetiştirilmesi gerekir. Çocuk, genç ve yetişkinler için liderler yetiştirmek, gerektiğinde kişiliğin </a:t>
            </a:r>
            <a:r>
              <a:rPr lang="tr-TR" dirty="0" smtClean="0"/>
              <a:t>tamamlayıcılarını </a:t>
            </a:r>
            <a:r>
              <a:rPr lang="tr-TR" dirty="0"/>
              <a:t>yerine getirecek şekilde yetiştirilmeleri gerekmektedir. Bu aynı zamanda kendini gerçekleştirme , </a:t>
            </a:r>
            <a:r>
              <a:rPr lang="tr-TR" dirty="0" smtClean="0"/>
              <a:t>gözü peklik</a:t>
            </a:r>
            <a:r>
              <a:rPr lang="tr-TR" dirty="0"/>
              <a:t>, atılganlık, seçicilik, başarı, kendini ifade etme, yaratma, gönüllü katılma, olumluluk, ilginin farklılığı, sosyallik, kavramların yer aldığı rekreasyon merdivenini oluşturur. </a:t>
            </a:r>
          </a:p>
        </p:txBody>
      </p:sp>
    </p:spTree>
    <p:extLst>
      <p:ext uri="{BB962C8B-B14F-4D97-AF65-F5344CB8AC3E}">
        <p14:creationId xmlns:p14="http://schemas.microsoft.com/office/powerpoint/2010/main" val="2740298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01805"/>
            <a:ext cx="10515600" cy="5675158"/>
          </a:xfrm>
        </p:spPr>
        <p:txBody>
          <a:bodyPr/>
          <a:lstStyle/>
          <a:p>
            <a:pPr marL="0" indent="0">
              <a:buNone/>
            </a:pPr>
            <a:r>
              <a:rPr lang="tr-TR" dirty="0">
                <a:solidFill>
                  <a:srgbClr val="C00000"/>
                </a:solidFill>
              </a:rPr>
              <a:t>Gönüllü Liderler </a:t>
            </a:r>
            <a:endParaRPr lang="tr-TR" dirty="0" smtClean="0">
              <a:solidFill>
                <a:srgbClr val="C00000"/>
              </a:solidFill>
            </a:endParaRPr>
          </a:p>
          <a:p>
            <a:pPr marL="0" indent="0">
              <a:buNone/>
            </a:pPr>
            <a:r>
              <a:rPr lang="tr-TR" dirty="0" smtClean="0"/>
              <a:t>	Gönüllü </a:t>
            </a:r>
            <a:r>
              <a:rPr lang="tr-TR" dirty="0"/>
              <a:t>liderler genellikle </a:t>
            </a:r>
            <a:r>
              <a:rPr lang="tr-TR" dirty="0" err="1"/>
              <a:t>rekreatif</a:t>
            </a:r>
            <a:r>
              <a:rPr lang="tr-TR" dirty="0"/>
              <a:t> etkinliklerde görev almak için yetişmemişledir. Fakat meslekleri ile </a:t>
            </a:r>
            <a:r>
              <a:rPr lang="tr-TR" dirty="0" err="1"/>
              <a:t>rekreatif</a:t>
            </a:r>
            <a:r>
              <a:rPr lang="tr-TR" dirty="0"/>
              <a:t> etkinliklere katkıda bulunan kişilerdir. Örneğin, müzisyen olan bir kişinin bu etkinliklerde eğitici olarak görev alması veya lider olması gibi. Boş zaman etkinliklerindeki gönüllü liderler, yeteneklerine göre sorumluluk alırlar. Gönüllü lider kullanmanın bir diğer nedeni de kamu kuruluşlarının çok sayıda eleman çalıştırmaya mali olanakların yetmemesidir. Böylelikle ücretsiz gönüllü liderlerden yararlanılır. Bir nedeni de, farklı olarak eğitildikleri için etkinliklere değişik bir görüş ve zevk getirmelerindendir. Rekreasyon eğitiminde uygulama sağlayan liderlik becerilerinden yararlanmak en önemli aşamadır. Liderlik davranışını belirleyen en önemli liderlik becerileri, karar verme, haberleşme, danışma ve etkin liderliktir.</a:t>
            </a:r>
          </a:p>
        </p:txBody>
      </p:sp>
    </p:spTree>
    <p:extLst>
      <p:ext uri="{BB962C8B-B14F-4D97-AF65-F5344CB8AC3E}">
        <p14:creationId xmlns:p14="http://schemas.microsoft.com/office/powerpoint/2010/main" val="3403563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69073"/>
            <a:ext cx="10515600" cy="5507890"/>
          </a:xfrm>
        </p:spPr>
        <p:txBody>
          <a:bodyPr>
            <a:normAutofit fontScale="62500" lnSpcReduction="20000"/>
          </a:bodyPr>
          <a:lstStyle/>
          <a:p>
            <a:pPr marL="0" indent="0">
              <a:buNone/>
            </a:pPr>
            <a:r>
              <a:rPr lang="tr-TR" dirty="0">
                <a:solidFill>
                  <a:srgbClr val="C00000"/>
                </a:solidFill>
              </a:rPr>
              <a:t>Rekreasyon Liderliği </a:t>
            </a:r>
            <a:r>
              <a:rPr lang="tr-TR" dirty="0" smtClean="0">
                <a:solidFill>
                  <a:srgbClr val="C00000"/>
                </a:solidFill>
              </a:rPr>
              <a:t>Eğitim Programı </a:t>
            </a:r>
            <a:r>
              <a:rPr lang="tr-TR" dirty="0">
                <a:solidFill>
                  <a:srgbClr val="C00000"/>
                </a:solidFill>
              </a:rPr>
              <a:t>Beceri Hedefleri</a:t>
            </a:r>
          </a:p>
          <a:p>
            <a:pPr marL="0" indent="0">
              <a:buNone/>
            </a:pPr>
            <a:r>
              <a:rPr lang="tr-TR" dirty="0"/>
              <a:t>◼ İnsan vücudunun Doğasını anlama </a:t>
            </a:r>
            <a:r>
              <a:rPr lang="tr-TR" dirty="0" smtClean="0"/>
              <a:t>ve hastalıklar </a:t>
            </a:r>
            <a:r>
              <a:rPr lang="tr-TR" dirty="0"/>
              <a:t>ve engeller hakkında bilgi sahibi olma</a:t>
            </a:r>
          </a:p>
          <a:p>
            <a:pPr marL="0" indent="0">
              <a:buNone/>
            </a:pPr>
            <a:r>
              <a:rPr lang="tr-TR" dirty="0"/>
              <a:t>◼ İlk yardım konularında bilgi sahibi olma</a:t>
            </a:r>
          </a:p>
          <a:p>
            <a:pPr marL="0" indent="0">
              <a:buNone/>
            </a:pPr>
            <a:r>
              <a:rPr lang="tr-TR" dirty="0"/>
              <a:t>◼ Temel tıbbi ve psikiyatrik terimlerden anlama</a:t>
            </a:r>
          </a:p>
          <a:p>
            <a:pPr marL="0" indent="0">
              <a:buNone/>
            </a:pPr>
            <a:r>
              <a:rPr lang="tr-TR" dirty="0"/>
              <a:t>◼ Yeni üyelere, gönüllülere ve yarı zamanlı </a:t>
            </a:r>
            <a:r>
              <a:rPr lang="tr-TR" dirty="0" smtClean="0"/>
              <a:t>çalışan görevlilere </a:t>
            </a:r>
            <a:r>
              <a:rPr lang="tr-TR" dirty="0"/>
              <a:t>yardım edebilme</a:t>
            </a:r>
          </a:p>
          <a:p>
            <a:pPr marL="0" indent="0">
              <a:buNone/>
            </a:pPr>
            <a:r>
              <a:rPr lang="tr-TR" dirty="0"/>
              <a:t>◼ Rekreasyon programlarının işlevlerini bilebilme</a:t>
            </a:r>
            <a:r>
              <a:rPr lang="tr-TR" dirty="0" smtClean="0"/>
              <a:t>, planlayabilme</a:t>
            </a:r>
            <a:r>
              <a:rPr lang="tr-TR" dirty="0"/>
              <a:t>, kontrol edebilme ve daha </a:t>
            </a:r>
            <a:r>
              <a:rPr lang="tr-TR" dirty="0" smtClean="0"/>
              <a:t>ileriye taşıyabilme</a:t>
            </a:r>
          </a:p>
          <a:p>
            <a:pPr marL="0" indent="0">
              <a:buNone/>
            </a:pPr>
            <a:r>
              <a:rPr lang="tr-TR" dirty="0"/>
              <a:t>◼ Program hedeflerini düzenlemede </a:t>
            </a:r>
            <a:r>
              <a:rPr lang="tr-TR" dirty="0" smtClean="0"/>
              <a:t>yardımcı olabilme</a:t>
            </a:r>
            <a:r>
              <a:rPr lang="tr-TR" dirty="0"/>
              <a:t>, amaç belirleyebilme ve program</a:t>
            </a:r>
          </a:p>
          <a:p>
            <a:pPr marL="0" indent="0">
              <a:buNone/>
            </a:pPr>
            <a:r>
              <a:rPr lang="tr-TR" dirty="0"/>
              <a:t>çıktılarını değerlendirebilme.</a:t>
            </a:r>
          </a:p>
          <a:p>
            <a:pPr marL="0" indent="0">
              <a:buNone/>
            </a:pPr>
            <a:r>
              <a:rPr lang="tr-TR" dirty="0"/>
              <a:t>◼ Katılımcıların ilgi alanlarına göre </a:t>
            </a:r>
            <a:r>
              <a:rPr lang="tr-TR" dirty="0" smtClean="0"/>
              <a:t>programlar oluşturabilme </a:t>
            </a:r>
            <a:r>
              <a:rPr lang="tr-TR" dirty="0"/>
              <a:t>ve tasarımlar yapabilme</a:t>
            </a:r>
          </a:p>
          <a:p>
            <a:pPr marL="0" indent="0">
              <a:buNone/>
            </a:pPr>
            <a:r>
              <a:rPr lang="tr-TR" dirty="0"/>
              <a:t>◼ Katılımcılara daha geniş aktivite </a:t>
            </a:r>
            <a:r>
              <a:rPr lang="tr-TR" dirty="0" smtClean="0"/>
              <a:t>çeşitliliği sunarak </a:t>
            </a:r>
            <a:r>
              <a:rPr lang="tr-TR" dirty="0"/>
              <a:t>onlara katılımı cesaretlendirme</a:t>
            </a:r>
          </a:p>
          <a:p>
            <a:pPr marL="0" indent="0">
              <a:buNone/>
            </a:pPr>
            <a:r>
              <a:rPr lang="tr-TR" dirty="0"/>
              <a:t>◼ Çalıştığı kurum ile katılımcılar arası </a:t>
            </a:r>
            <a:r>
              <a:rPr lang="tr-TR" dirty="0" smtClean="0"/>
              <a:t>ilişkileri oluşturabilme </a:t>
            </a:r>
            <a:r>
              <a:rPr lang="tr-TR" dirty="0"/>
              <a:t>ve onların ihtiyaçlarını</a:t>
            </a:r>
          </a:p>
          <a:p>
            <a:pPr marL="0" indent="0">
              <a:buNone/>
            </a:pPr>
            <a:r>
              <a:rPr lang="tr-TR" dirty="0" smtClean="0"/>
              <a:t>Belirleyebilme</a:t>
            </a:r>
          </a:p>
          <a:p>
            <a:pPr marL="0" indent="0">
              <a:buNone/>
            </a:pPr>
            <a:r>
              <a:rPr lang="tr-TR" dirty="0"/>
              <a:t>◼ Özel organizasyonları becerilere göre düzenleme </a:t>
            </a:r>
            <a:endParaRPr lang="tr-TR" dirty="0" smtClean="0"/>
          </a:p>
          <a:p>
            <a:pPr marL="0" indent="0">
              <a:buNone/>
            </a:pPr>
            <a:r>
              <a:rPr lang="tr-TR" dirty="0" smtClean="0"/>
              <a:t>◼ </a:t>
            </a:r>
            <a:r>
              <a:rPr lang="tr-TR" dirty="0"/>
              <a:t>Kişisel ve takım sporları için beceriler kazandırabilme, kitle iletişim araçlarını kullanabilme, yüzme, kampçılık, müzik ve dans konusunda temel bilgilere sahip olma </a:t>
            </a:r>
            <a:endParaRPr lang="tr-TR" dirty="0" smtClean="0"/>
          </a:p>
          <a:p>
            <a:pPr marL="0" indent="0">
              <a:buNone/>
            </a:pPr>
            <a:r>
              <a:rPr lang="tr-TR" dirty="0" smtClean="0"/>
              <a:t>◼ </a:t>
            </a:r>
            <a:r>
              <a:rPr lang="tr-TR" dirty="0"/>
              <a:t>Sportif etkinlik ve organizasyonlarda görev yapma</a:t>
            </a:r>
            <a:r>
              <a:rPr lang="tr-TR" dirty="0" smtClean="0"/>
              <a:t>.</a:t>
            </a:r>
          </a:p>
          <a:p>
            <a:pPr marL="0" indent="0">
              <a:buNone/>
            </a:pPr>
            <a:r>
              <a:rPr lang="tr-TR" dirty="0" smtClean="0"/>
              <a:t>◼ </a:t>
            </a:r>
            <a:r>
              <a:rPr lang="tr-TR" dirty="0"/>
              <a:t>Bütün sportif alanlarda günlük olarak aktiviteleri sürdürecek ekipmanları organize edebilme</a:t>
            </a:r>
          </a:p>
        </p:txBody>
      </p:sp>
    </p:spTree>
    <p:extLst>
      <p:ext uri="{BB962C8B-B14F-4D97-AF65-F5344CB8AC3E}">
        <p14:creationId xmlns:p14="http://schemas.microsoft.com/office/powerpoint/2010/main" val="534611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57561"/>
            <a:ext cx="10515600" cy="5619402"/>
          </a:xfrm>
        </p:spPr>
        <p:txBody>
          <a:bodyPr/>
          <a:lstStyle/>
          <a:p>
            <a:pPr marL="0" indent="0">
              <a:buNone/>
            </a:pPr>
            <a:r>
              <a:rPr lang="tr-TR" dirty="0"/>
              <a:t>◼ Ekipmanlar için talepte bulunabilme </a:t>
            </a:r>
            <a:endParaRPr lang="tr-TR" dirty="0" smtClean="0"/>
          </a:p>
          <a:p>
            <a:pPr marL="0" indent="0">
              <a:buNone/>
            </a:pPr>
            <a:r>
              <a:rPr lang="tr-TR" dirty="0" smtClean="0"/>
              <a:t>◼ </a:t>
            </a:r>
            <a:r>
              <a:rPr lang="tr-TR" dirty="0"/>
              <a:t>Belirlenecek periyotlarla rapor hazırlama </a:t>
            </a:r>
            <a:endParaRPr lang="tr-TR" dirty="0" smtClean="0"/>
          </a:p>
          <a:p>
            <a:pPr marL="0" indent="0">
              <a:buNone/>
            </a:pPr>
            <a:r>
              <a:rPr lang="tr-TR" dirty="0" smtClean="0"/>
              <a:t>◼ </a:t>
            </a:r>
            <a:r>
              <a:rPr lang="tr-TR" dirty="0"/>
              <a:t>Güvenlik garantisi </a:t>
            </a:r>
            <a:r>
              <a:rPr lang="tr-TR" dirty="0" smtClean="0"/>
              <a:t>oluşturma</a:t>
            </a:r>
          </a:p>
          <a:p>
            <a:pPr marL="0" indent="0">
              <a:buNone/>
            </a:pPr>
            <a:r>
              <a:rPr lang="tr-TR" smtClean="0"/>
              <a:t> </a:t>
            </a:r>
            <a:r>
              <a:rPr lang="tr-TR"/>
              <a:t>◼ Bütün biyolojik ve fiziksel engelliler için programları oluşturma </a:t>
            </a:r>
            <a:endParaRPr lang="tr-TR" smtClean="0"/>
          </a:p>
          <a:p>
            <a:pPr marL="0" indent="0">
              <a:buNone/>
            </a:pPr>
            <a:r>
              <a:rPr lang="tr-TR" smtClean="0"/>
              <a:t>◼ </a:t>
            </a:r>
            <a:r>
              <a:rPr lang="tr-TR"/>
              <a:t>Bütün engellilerin davranışları hakkında bilgi sahibi olabilme</a:t>
            </a:r>
            <a:endParaRPr lang="tr-TR" dirty="0"/>
          </a:p>
        </p:txBody>
      </p:sp>
    </p:spTree>
    <p:extLst>
      <p:ext uri="{BB962C8B-B14F-4D97-AF65-F5344CB8AC3E}">
        <p14:creationId xmlns:p14="http://schemas.microsoft.com/office/powerpoint/2010/main" val="304062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82729"/>
          </a:xfrm>
        </p:spPr>
        <p:txBody>
          <a:bodyPr>
            <a:normAutofit/>
          </a:bodyPr>
          <a:lstStyle/>
          <a:p>
            <a:r>
              <a:rPr lang="tr-TR" sz="2800" dirty="0" smtClean="0">
                <a:solidFill>
                  <a:srgbClr val="FF0000"/>
                </a:solidFill>
              </a:rPr>
              <a:t>Liderlik kavramı</a:t>
            </a:r>
            <a:endParaRPr lang="tr-TR" sz="2800" dirty="0">
              <a:solidFill>
                <a:srgbClr val="FF0000"/>
              </a:solidFill>
            </a:endParaRPr>
          </a:p>
        </p:txBody>
      </p:sp>
      <p:sp>
        <p:nvSpPr>
          <p:cNvPr id="3" name="İçerik Yer Tutucusu 2"/>
          <p:cNvSpPr>
            <a:spLocks noGrp="1"/>
          </p:cNvSpPr>
          <p:nvPr>
            <p:ph idx="1"/>
          </p:nvPr>
        </p:nvSpPr>
        <p:spPr>
          <a:xfrm>
            <a:off x="838200" y="947854"/>
            <a:ext cx="10515600" cy="5229109"/>
          </a:xfrm>
        </p:spPr>
        <p:txBody>
          <a:bodyPr>
            <a:normAutofit fontScale="62500" lnSpcReduction="20000"/>
          </a:bodyPr>
          <a:lstStyle/>
          <a:p>
            <a:pPr marL="0" indent="0">
              <a:buNone/>
            </a:pPr>
            <a:r>
              <a:rPr lang="tr-TR" dirty="0" smtClean="0">
                <a:solidFill>
                  <a:srgbClr val="FF0000"/>
                </a:solidFill>
              </a:rPr>
              <a:t>Lider</a:t>
            </a:r>
            <a:r>
              <a:rPr lang="tr-TR" dirty="0" smtClean="0"/>
              <a:t>; topluma yarar sağlayan değişimi yönetmek için , sorumluluğu , sezgi, zeka ve bilgiye dayalı karar ve uygulamalarla taşıyan kişiye denir.</a:t>
            </a:r>
          </a:p>
          <a:p>
            <a:pPr marL="0" indent="0">
              <a:buNone/>
            </a:pPr>
            <a:r>
              <a:rPr lang="tr-TR" dirty="0">
                <a:solidFill>
                  <a:srgbClr val="FF0000"/>
                </a:solidFill>
              </a:rPr>
              <a:t>Lider ya da Önder</a:t>
            </a:r>
            <a:r>
              <a:rPr lang="tr-TR" dirty="0"/>
              <a:t>, bulunduğu çevreye yarar sağlayan, süregelen gelenekte köklü değişiklikler yapan ve çevreyi yönetmek için sorumluluğu; sezgi, zeka ve bilgiye dayalı karar ve uygulamalarla taşıyan kişiye denir. </a:t>
            </a:r>
            <a:endParaRPr lang="tr-TR" dirty="0" smtClean="0"/>
          </a:p>
          <a:p>
            <a:pPr marL="0" indent="0">
              <a:buNone/>
            </a:pPr>
            <a:r>
              <a:rPr lang="tr-TR" dirty="0" smtClean="0"/>
              <a:t>Lider</a:t>
            </a:r>
            <a:r>
              <a:rPr lang="tr-TR" dirty="0"/>
              <a:t>; elindeki gücü kullanabilme kapasitesine bağlı olarak, çevresini etkileyen kişidir. Gerektiğinde aldığı zor kararların ve sonuçlarının ardında durmasını bilir</a:t>
            </a:r>
            <a:r>
              <a:rPr lang="tr-TR" dirty="0" smtClean="0"/>
              <a:t>.</a:t>
            </a:r>
          </a:p>
          <a:p>
            <a:pPr marL="0" indent="0">
              <a:buNone/>
            </a:pPr>
            <a:r>
              <a:rPr lang="tr-TR" dirty="0" smtClean="0"/>
              <a:t>*Lider otorite kullanımı değildir, insanları güçlendirmektir.</a:t>
            </a:r>
          </a:p>
          <a:p>
            <a:pPr marL="0" indent="0">
              <a:buNone/>
            </a:pPr>
            <a:r>
              <a:rPr lang="tr-TR" dirty="0" smtClean="0"/>
              <a:t>*Lider çevresindeki bireyleri hitabet gücü, sahip olduğu bilgi ve vizyonu ile etkileyip peşine takabilen kişidir</a:t>
            </a:r>
            <a:r>
              <a:rPr lang="tr-TR" dirty="0" smtClean="0"/>
              <a:t>.</a:t>
            </a:r>
          </a:p>
          <a:p>
            <a:pPr marL="0" indent="0">
              <a:buNone/>
            </a:pPr>
            <a:r>
              <a:rPr lang="tr-TR" dirty="0"/>
              <a:t>Rekreasyon liderliği, çeşitli amaçları olan bir meslek </a:t>
            </a:r>
          </a:p>
          <a:p>
            <a:pPr marL="0" indent="0">
              <a:buNone/>
            </a:pPr>
            <a:r>
              <a:rPr lang="tr-TR" dirty="0"/>
              <a:t>halini almıştır.</a:t>
            </a:r>
          </a:p>
          <a:p>
            <a:pPr marL="0" indent="0">
              <a:buNone/>
            </a:pPr>
            <a:r>
              <a:rPr lang="tr-TR" dirty="0" smtClean="0"/>
              <a:t>*Liderler </a:t>
            </a:r>
            <a:r>
              <a:rPr lang="tr-TR" dirty="0"/>
              <a:t>çeşitli yaş kesimlerine göre örneğin, </a:t>
            </a:r>
            <a:r>
              <a:rPr lang="tr-TR" dirty="0" smtClean="0"/>
              <a:t>çocuklar </a:t>
            </a:r>
            <a:r>
              <a:rPr lang="tr-TR" dirty="0"/>
              <a:t>ve </a:t>
            </a:r>
            <a:r>
              <a:rPr lang="tr-TR" dirty="0" smtClean="0"/>
              <a:t>gençler </a:t>
            </a:r>
            <a:r>
              <a:rPr lang="tr-TR" dirty="0"/>
              <a:t>için ayrı uzmanlaşmışlardır. Geniş bir yelpazede </a:t>
            </a:r>
            <a:r>
              <a:rPr lang="tr-TR" dirty="0" smtClean="0"/>
              <a:t>çalışma </a:t>
            </a:r>
            <a:r>
              <a:rPr lang="tr-TR" dirty="0"/>
              <a:t>alanları vardır. </a:t>
            </a:r>
            <a:endParaRPr lang="tr-TR" dirty="0" smtClean="0"/>
          </a:p>
          <a:p>
            <a:pPr marL="0" indent="0">
              <a:buNone/>
            </a:pPr>
            <a:r>
              <a:rPr lang="tr-TR" dirty="0" smtClean="0"/>
              <a:t>*Bir </a:t>
            </a:r>
            <a:r>
              <a:rPr lang="tr-TR" dirty="0"/>
              <a:t>çok gelişmiş ülkede özellikle </a:t>
            </a:r>
            <a:r>
              <a:rPr lang="tr-TR" dirty="0" smtClean="0"/>
              <a:t>Amerika </a:t>
            </a:r>
            <a:r>
              <a:rPr lang="tr-TR" dirty="0"/>
              <a:t>Birleşik Devletleri’ </a:t>
            </a:r>
            <a:r>
              <a:rPr lang="tr-TR" dirty="0" err="1"/>
              <a:t>nde</a:t>
            </a:r>
            <a:r>
              <a:rPr lang="tr-TR" dirty="0"/>
              <a:t> 40.000'nin üzerinde </a:t>
            </a:r>
            <a:r>
              <a:rPr lang="tr-TR" dirty="0" smtClean="0"/>
              <a:t>rekreasyon </a:t>
            </a:r>
            <a:r>
              <a:rPr lang="tr-TR" dirty="0"/>
              <a:t>lideri bulunmaktadır.</a:t>
            </a:r>
          </a:p>
          <a:p>
            <a:pPr marL="0" indent="0">
              <a:buNone/>
            </a:pPr>
            <a:r>
              <a:rPr lang="tr-TR" dirty="0" smtClean="0"/>
              <a:t>*Bunlar </a:t>
            </a:r>
            <a:r>
              <a:rPr lang="tr-TR" dirty="0"/>
              <a:t>kamu kesimi veya özel </a:t>
            </a:r>
            <a:r>
              <a:rPr lang="tr-TR" dirty="0" err="1"/>
              <a:t>acentalarla</a:t>
            </a:r>
            <a:r>
              <a:rPr lang="tr-TR" dirty="0"/>
              <a:t> ilişkide, tam </a:t>
            </a:r>
            <a:r>
              <a:rPr lang="tr-TR" dirty="0" smtClean="0"/>
              <a:t>zamanlı </a:t>
            </a:r>
            <a:r>
              <a:rPr lang="tr-TR" dirty="0"/>
              <a:t>ya da yarı zamanlı çalışan resmi veya gönüllü </a:t>
            </a:r>
          </a:p>
          <a:p>
            <a:pPr marL="0" indent="0">
              <a:buNone/>
            </a:pPr>
            <a:r>
              <a:rPr lang="tr-TR" dirty="0"/>
              <a:t>liderlerdir</a:t>
            </a:r>
            <a:endParaRPr lang="tr-TR" dirty="0"/>
          </a:p>
        </p:txBody>
      </p:sp>
    </p:spTree>
    <p:extLst>
      <p:ext uri="{BB962C8B-B14F-4D97-AF65-F5344CB8AC3E}">
        <p14:creationId xmlns:p14="http://schemas.microsoft.com/office/powerpoint/2010/main" val="60001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15821"/>
          </a:xfrm>
        </p:spPr>
        <p:txBody>
          <a:bodyPr>
            <a:normAutofit/>
          </a:bodyPr>
          <a:lstStyle/>
          <a:p>
            <a:r>
              <a:rPr lang="tr-TR" sz="2800" dirty="0" smtClean="0">
                <a:solidFill>
                  <a:srgbClr val="C00000"/>
                </a:solidFill>
              </a:rPr>
              <a:t>Rekreasyon liderliği</a:t>
            </a:r>
            <a:endParaRPr lang="tr-TR" sz="2800" dirty="0">
              <a:solidFill>
                <a:srgbClr val="C00000"/>
              </a:solidFill>
            </a:endParaRPr>
          </a:p>
        </p:txBody>
      </p:sp>
      <p:sp>
        <p:nvSpPr>
          <p:cNvPr id="3" name="İçerik Yer Tutucusu 2"/>
          <p:cNvSpPr>
            <a:spLocks noGrp="1"/>
          </p:cNvSpPr>
          <p:nvPr>
            <p:ph idx="1"/>
          </p:nvPr>
        </p:nvSpPr>
        <p:spPr>
          <a:xfrm>
            <a:off x="838200" y="880946"/>
            <a:ext cx="10515600" cy="5296017"/>
          </a:xfrm>
        </p:spPr>
        <p:txBody>
          <a:bodyPr/>
          <a:lstStyle/>
          <a:p>
            <a:pPr marL="0" indent="0">
              <a:buNone/>
            </a:pPr>
            <a:r>
              <a:rPr lang="tr-TR" dirty="0" smtClean="0"/>
              <a:t>*Liderlik oluşumunda grup süreci söz konusudur. Grup süreci , süregelen grup içi faaliyetleridir. Bu faaliyetler grubun amacına yönelik davranışlar ve bununla ilgili etkileşim örüntülerini kapsar.</a:t>
            </a:r>
          </a:p>
          <a:p>
            <a:pPr marL="0" indent="0">
              <a:buNone/>
            </a:pPr>
            <a:r>
              <a:rPr lang="tr-TR" dirty="0" smtClean="0"/>
              <a:t>*Grup içindeki bütün çalışmalar, konuşmalar duygusal ve ussal davranışlar gibi tüm faaliyetler grup sürecini oluşturur.</a:t>
            </a:r>
          </a:p>
          <a:p>
            <a:pPr marL="0" indent="0">
              <a:buNone/>
            </a:pPr>
            <a:r>
              <a:rPr lang="tr-TR" dirty="0" smtClean="0">
                <a:solidFill>
                  <a:srgbClr val="C00000"/>
                </a:solidFill>
              </a:rPr>
              <a:t>Grup gereksinimi iki türlüdür;</a:t>
            </a:r>
          </a:p>
          <a:p>
            <a:pPr marL="0" indent="0">
              <a:buNone/>
            </a:pPr>
            <a:r>
              <a:rPr lang="tr-TR" dirty="0"/>
              <a:t>1. Bir işi yapmak, yani grubun amacını gerçekleştirmek</a:t>
            </a:r>
          </a:p>
          <a:p>
            <a:pPr marL="0" indent="0">
              <a:buNone/>
            </a:pPr>
            <a:r>
              <a:rPr lang="tr-TR" dirty="0"/>
              <a:t>2. Grup birliği sağlamak, yani üyelerin </a:t>
            </a:r>
            <a:r>
              <a:rPr lang="tr-TR" dirty="0" err="1"/>
              <a:t>sosyo</a:t>
            </a:r>
            <a:r>
              <a:rPr lang="tr-TR" dirty="0"/>
              <a:t>-duygusal </a:t>
            </a:r>
            <a:r>
              <a:rPr lang="tr-TR" dirty="0" smtClean="0"/>
              <a:t>gereksinimlerini </a:t>
            </a:r>
            <a:r>
              <a:rPr lang="tr-TR" dirty="0"/>
              <a:t>karşılayacak bir sosyal bir kişi gibi yaşamak</a:t>
            </a:r>
            <a:r>
              <a:rPr lang="tr-TR" dirty="0" smtClean="0"/>
              <a:t>.</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530921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4468"/>
            <a:ext cx="10515600" cy="5552495"/>
          </a:xfrm>
        </p:spPr>
        <p:txBody>
          <a:bodyPr/>
          <a:lstStyle/>
          <a:p>
            <a:pPr marL="0" indent="0">
              <a:buNone/>
            </a:pPr>
            <a:r>
              <a:rPr lang="tr-TR" dirty="0">
                <a:solidFill>
                  <a:srgbClr val="C00000"/>
                </a:solidFill>
              </a:rPr>
              <a:t>Grubu bir sistem olarak düşündüğümüzde bütün sistemlerin çözmesi gereken dört ana sorun şöyle belirmektedir; </a:t>
            </a:r>
            <a:endParaRPr lang="tr-TR" dirty="0" smtClean="0">
              <a:solidFill>
                <a:srgbClr val="C00000"/>
              </a:solidFill>
            </a:endParaRPr>
          </a:p>
          <a:p>
            <a:pPr marL="514350" indent="-514350">
              <a:buAutoNum type="alphaLcParenR"/>
            </a:pPr>
            <a:r>
              <a:rPr lang="tr-TR" dirty="0" smtClean="0"/>
              <a:t>Sistem </a:t>
            </a:r>
            <a:r>
              <a:rPr lang="tr-TR" dirty="0"/>
              <a:t>yeni durumlara uyabilmelidir. </a:t>
            </a:r>
            <a:endParaRPr lang="tr-TR" dirty="0" smtClean="0"/>
          </a:p>
          <a:p>
            <a:pPr marL="514350" indent="-514350">
              <a:buAutoNum type="alphaLcParenR"/>
            </a:pPr>
            <a:r>
              <a:rPr lang="tr-TR" dirty="0" smtClean="0"/>
              <a:t>Sistem </a:t>
            </a:r>
            <a:r>
              <a:rPr lang="tr-TR" dirty="0"/>
              <a:t>amacını gerçekleştirebilmelidir. </a:t>
            </a:r>
            <a:endParaRPr lang="tr-TR" dirty="0" smtClean="0"/>
          </a:p>
          <a:p>
            <a:pPr marL="514350" indent="-514350">
              <a:buAutoNum type="alphaLcParenR"/>
            </a:pPr>
            <a:r>
              <a:rPr lang="tr-TR" dirty="0" smtClean="0"/>
              <a:t>Sistem </a:t>
            </a:r>
            <a:r>
              <a:rPr lang="tr-TR" dirty="0"/>
              <a:t>kendini bir bütün olarak koruyabilmeli, üyelerini bir arada tutabilmelidir. </a:t>
            </a:r>
            <a:endParaRPr lang="tr-TR" dirty="0" smtClean="0"/>
          </a:p>
          <a:p>
            <a:pPr marL="514350" indent="-514350">
              <a:buAutoNum type="alphaLcParenR"/>
            </a:pPr>
            <a:r>
              <a:rPr lang="tr-TR" dirty="0" smtClean="0"/>
              <a:t>Sistem </a:t>
            </a:r>
            <a:r>
              <a:rPr lang="tr-TR" dirty="0"/>
              <a:t>üyelerini tatmin edebilmelidir</a:t>
            </a:r>
            <a:r>
              <a:rPr lang="tr-TR" dirty="0" smtClean="0"/>
              <a:t>.</a:t>
            </a:r>
          </a:p>
          <a:p>
            <a:pPr marL="0" indent="0">
              <a:buNone/>
            </a:pPr>
            <a:endParaRPr lang="tr-TR" dirty="0"/>
          </a:p>
        </p:txBody>
      </p:sp>
    </p:spTree>
    <p:extLst>
      <p:ext uri="{BB962C8B-B14F-4D97-AF65-F5344CB8AC3E}">
        <p14:creationId xmlns:p14="http://schemas.microsoft.com/office/powerpoint/2010/main" val="2169877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71938"/>
          </a:xfrm>
        </p:spPr>
        <p:txBody>
          <a:bodyPr>
            <a:normAutofit/>
          </a:bodyPr>
          <a:lstStyle/>
          <a:p>
            <a:r>
              <a:rPr lang="tr-TR" sz="2800" dirty="0" smtClean="0">
                <a:solidFill>
                  <a:srgbClr val="FF0000"/>
                </a:solidFill>
              </a:rPr>
              <a:t>İyi bir lider olmanı şekil şartları (</a:t>
            </a:r>
            <a:r>
              <a:rPr lang="tr-TR" sz="2800" dirty="0" err="1" smtClean="0">
                <a:solidFill>
                  <a:srgbClr val="FF0000"/>
                </a:solidFill>
              </a:rPr>
              <a:t>Bennis’e</a:t>
            </a:r>
            <a:r>
              <a:rPr lang="tr-TR" sz="2800" dirty="0" smtClean="0">
                <a:solidFill>
                  <a:srgbClr val="FF0000"/>
                </a:solidFill>
              </a:rPr>
              <a:t> göre)</a:t>
            </a:r>
            <a:endParaRPr lang="tr-TR" sz="2800" dirty="0">
              <a:solidFill>
                <a:srgbClr val="FF0000"/>
              </a:solidFill>
            </a:endParaRPr>
          </a:p>
        </p:txBody>
      </p:sp>
      <p:sp>
        <p:nvSpPr>
          <p:cNvPr id="3" name="İçerik Yer Tutucusu 2"/>
          <p:cNvSpPr>
            <a:spLocks noGrp="1"/>
          </p:cNvSpPr>
          <p:nvPr>
            <p:ph idx="1"/>
          </p:nvPr>
        </p:nvSpPr>
        <p:spPr>
          <a:xfrm>
            <a:off x="838200" y="947854"/>
            <a:ext cx="10515600" cy="5620214"/>
          </a:xfrm>
        </p:spPr>
        <p:txBody>
          <a:bodyPr>
            <a:normAutofit fontScale="62500" lnSpcReduction="20000"/>
          </a:bodyPr>
          <a:lstStyle/>
          <a:p>
            <a:pPr marL="0" indent="0">
              <a:buNone/>
            </a:pPr>
            <a:r>
              <a:rPr lang="tr-TR" dirty="0" smtClean="0"/>
              <a:t>1-Lider İleriye dönük düşünmeli ve çalışmalıdır.</a:t>
            </a:r>
          </a:p>
          <a:p>
            <a:pPr marL="0" indent="0">
              <a:buNone/>
            </a:pPr>
            <a:r>
              <a:rPr lang="tr-TR" dirty="0" smtClean="0"/>
              <a:t>2-Lider, ekonomik konjonktürü, piyasaların seyrini, gelişmelerin öncesi ve sonrasını iyi bilmelidir.</a:t>
            </a:r>
          </a:p>
          <a:p>
            <a:pPr marL="0" indent="0">
              <a:buNone/>
            </a:pPr>
            <a:r>
              <a:rPr lang="tr-TR" dirty="0" smtClean="0"/>
              <a:t>3-Liderde, motivasyon yeteneği olmalıdır.</a:t>
            </a:r>
          </a:p>
          <a:p>
            <a:pPr marL="0" indent="0">
              <a:buNone/>
            </a:pPr>
            <a:r>
              <a:rPr lang="tr-TR" dirty="0" smtClean="0"/>
              <a:t>4-Lider, yaratıcı ve disiplinli olmalıdır.</a:t>
            </a:r>
          </a:p>
          <a:p>
            <a:pPr marL="0" indent="0">
              <a:buNone/>
            </a:pPr>
            <a:r>
              <a:rPr lang="tr-TR" dirty="0" smtClean="0"/>
              <a:t>5-Başarı için deneyimdir.</a:t>
            </a:r>
          </a:p>
          <a:p>
            <a:pPr marL="0" indent="0">
              <a:buNone/>
            </a:pPr>
            <a:r>
              <a:rPr lang="tr-TR" dirty="0" smtClean="0"/>
              <a:t>6-Lider , doğru ekip oluşturur.</a:t>
            </a:r>
          </a:p>
          <a:p>
            <a:pPr marL="0" indent="0">
              <a:buNone/>
            </a:pPr>
            <a:r>
              <a:rPr lang="tr-TR" dirty="0" smtClean="0"/>
              <a:t>7-Lider hızlı karar alabilendir.</a:t>
            </a:r>
          </a:p>
          <a:p>
            <a:pPr marL="0" indent="0">
              <a:buNone/>
            </a:pPr>
            <a:r>
              <a:rPr lang="tr-TR" dirty="0" smtClean="0"/>
              <a:t>8-Karakterli bir yönetici kimliği taşır.</a:t>
            </a:r>
          </a:p>
          <a:p>
            <a:pPr marL="0" indent="0">
              <a:buNone/>
            </a:pPr>
            <a:r>
              <a:rPr lang="tr-TR" dirty="0" smtClean="0">
                <a:solidFill>
                  <a:schemeClr val="accent1">
                    <a:lumMod val="50000"/>
                  </a:schemeClr>
                </a:solidFill>
              </a:rPr>
              <a:t>*</a:t>
            </a:r>
            <a:r>
              <a:rPr lang="tr-TR" b="1" u="sng" dirty="0" smtClean="0">
                <a:solidFill>
                  <a:schemeClr val="accent1">
                    <a:lumMod val="50000"/>
                  </a:schemeClr>
                </a:solidFill>
              </a:rPr>
              <a:t>Lider dörtlü güce </a:t>
            </a:r>
            <a:r>
              <a:rPr lang="tr-TR" b="1" u="sng" dirty="0" err="1" smtClean="0">
                <a:solidFill>
                  <a:schemeClr val="accent1">
                    <a:lumMod val="50000"/>
                  </a:schemeClr>
                </a:solidFill>
              </a:rPr>
              <a:t>sahiptir;Vizyon+Cesaret+Disiplin+Önsezi</a:t>
            </a:r>
            <a:endParaRPr lang="tr-TR" b="1" u="sng" dirty="0" smtClean="0">
              <a:solidFill>
                <a:schemeClr val="accent1">
                  <a:lumMod val="50000"/>
                </a:schemeClr>
              </a:solidFill>
            </a:endParaRPr>
          </a:p>
          <a:p>
            <a:pPr marL="0" lvl="0" indent="0">
              <a:lnSpc>
                <a:spcPct val="100000"/>
              </a:lnSpc>
              <a:spcBef>
                <a:spcPct val="20000"/>
              </a:spcBef>
              <a:buNone/>
            </a:pPr>
            <a:r>
              <a:rPr lang="tr-TR" sz="2500" dirty="0">
                <a:solidFill>
                  <a:srgbClr val="FF0000"/>
                </a:solidFill>
              </a:rPr>
              <a:t>Güç:</a:t>
            </a:r>
            <a:r>
              <a:rPr lang="tr-TR" sz="2500" dirty="0">
                <a:solidFill>
                  <a:prstClr val="black"/>
                </a:solidFill>
              </a:rPr>
              <a:t> Bir liderin astlarının kararlarını etkileme yeteneğine denir.</a:t>
            </a:r>
          </a:p>
          <a:p>
            <a:pPr marL="0" lvl="0" indent="0">
              <a:lnSpc>
                <a:spcPct val="100000"/>
              </a:lnSpc>
              <a:spcBef>
                <a:spcPct val="20000"/>
              </a:spcBef>
              <a:buNone/>
            </a:pPr>
            <a:r>
              <a:rPr lang="tr-TR" sz="2500" dirty="0" err="1">
                <a:solidFill>
                  <a:srgbClr val="FF0000"/>
                </a:solidFill>
              </a:rPr>
              <a:t>Yetki,otorite</a:t>
            </a:r>
            <a:r>
              <a:rPr lang="tr-TR" sz="2500" dirty="0">
                <a:solidFill>
                  <a:srgbClr val="FF0000"/>
                </a:solidFill>
              </a:rPr>
              <a:t>:</a:t>
            </a:r>
            <a:r>
              <a:rPr lang="tr-TR" sz="2500" dirty="0">
                <a:solidFill>
                  <a:prstClr val="black"/>
                </a:solidFill>
              </a:rPr>
              <a:t> Kişinin organizasyondaki pozisyonundan kaynaklanan bir hukuki haktır. Yetki karar verme ve diğerlerini harekete geçirme ya da örgütsel amaçları başarmak için belirli görevleri yaptırma hakkıdır.</a:t>
            </a:r>
          </a:p>
          <a:p>
            <a:pPr marL="0" lvl="0" indent="0">
              <a:lnSpc>
                <a:spcPct val="100000"/>
              </a:lnSpc>
              <a:spcBef>
                <a:spcPct val="20000"/>
              </a:spcBef>
              <a:buNone/>
            </a:pPr>
            <a:r>
              <a:rPr lang="tr-TR" sz="2500" dirty="0">
                <a:solidFill>
                  <a:prstClr val="black"/>
                </a:solidFill>
              </a:rPr>
              <a:t>	Güç yetkiden daha geniş bir kavramdır.</a:t>
            </a:r>
          </a:p>
          <a:p>
            <a:pPr marL="0" lvl="0" indent="0">
              <a:lnSpc>
                <a:spcPct val="100000"/>
              </a:lnSpc>
              <a:spcBef>
                <a:spcPct val="20000"/>
              </a:spcBef>
              <a:buNone/>
            </a:pPr>
            <a:r>
              <a:rPr lang="tr-TR" sz="2500" dirty="0">
                <a:solidFill>
                  <a:srgbClr val="FF0000"/>
                </a:solidFill>
              </a:rPr>
              <a:t>Güç Kaynakları</a:t>
            </a:r>
            <a:r>
              <a:rPr lang="tr-TR" sz="2500" dirty="0">
                <a:solidFill>
                  <a:prstClr val="black"/>
                </a:solidFill>
              </a:rPr>
              <a:t>;</a:t>
            </a:r>
          </a:p>
          <a:p>
            <a:pPr marL="0" lvl="0" indent="0">
              <a:lnSpc>
                <a:spcPct val="100000"/>
              </a:lnSpc>
              <a:spcBef>
                <a:spcPct val="20000"/>
              </a:spcBef>
              <a:buNone/>
            </a:pPr>
            <a:r>
              <a:rPr lang="tr-TR" sz="2500" dirty="0">
                <a:solidFill>
                  <a:prstClr val="black"/>
                </a:solidFill>
              </a:rPr>
              <a:t>1-Pozisyon gücü: Bir liderin otoritesi öncelikle atanmış bulunduğu makamdan yani pozisyondan kaynaklanır.</a:t>
            </a:r>
          </a:p>
          <a:p>
            <a:pPr marL="0" lvl="0" indent="0">
              <a:lnSpc>
                <a:spcPct val="100000"/>
              </a:lnSpc>
              <a:spcBef>
                <a:spcPct val="20000"/>
              </a:spcBef>
              <a:buNone/>
            </a:pPr>
            <a:r>
              <a:rPr lang="tr-TR" sz="2500" dirty="0">
                <a:solidFill>
                  <a:prstClr val="black"/>
                </a:solidFill>
              </a:rPr>
              <a:t>2-Ödüllendirme gücü: Liderin işlerini başarılı bir şekilde yapan astlarını ödüllendirme yetkisinden kaynaklanan bir güçtür.</a:t>
            </a:r>
          </a:p>
          <a:p>
            <a:pPr marL="0" lvl="0" indent="0">
              <a:lnSpc>
                <a:spcPct val="100000"/>
              </a:lnSpc>
              <a:spcBef>
                <a:spcPct val="20000"/>
              </a:spcBef>
              <a:buNone/>
            </a:pPr>
            <a:r>
              <a:rPr lang="tr-TR" sz="2500" dirty="0">
                <a:solidFill>
                  <a:prstClr val="black"/>
                </a:solidFill>
              </a:rPr>
              <a:t>3-Cezalandırma ya da korkutma gücü: Liderin işlerini iyi yapmayan astlarını cezalandırma ve korkutma gücü vardır.</a:t>
            </a:r>
          </a:p>
          <a:p>
            <a:pPr marL="0" lvl="0" indent="0">
              <a:lnSpc>
                <a:spcPct val="100000"/>
              </a:lnSpc>
              <a:spcBef>
                <a:spcPct val="20000"/>
              </a:spcBef>
              <a:buNone/>
            </a:pPr>
            <a:r>
              <a:rPr lang="tr-TR" sz="2500" dirty="0">
                <a:solidFill>
                  <a:prstClr val="black"/>
                </a:solidFill>
              </a:rPr>
              <a:t>4-Uzmanlık gücü: Liderin sahip olduğu uzmanlık ve  bilgiden dolayı astlarını etkileme gücü vardır. Astlar liderin saygı duydukları uzmanlıktan etkilenirler.</a:t>
            </a:r>
          </a:p>
          <a:p>
            <a:pPr marL="0" lvl="0" indent="0">
              <a:lnSpc>
                <a:spcPct val="100000"/>
              </a:lnSpc>
              <a:spcBef>
                <a:spcPct val="20000"/>
              </a:spcBef>
              <a:buNone/>
            </a:pPr>
            <a:r>
              <a:rPr lang="tr-TR" sz="2500" dirty="0">
                <a:solidFill>
                  <a:prstClr val="black"/>
                </a:solidFill>
              </a:rPr>
              <a:t>5-Karizmatik güç: Bu güç türünde kişisel bir çekim gücü vardır.</a:t>
            </a:r>
          </a:p>
          <a:p>
            <a:pPr marL="0" indent="0">
              <a:buNone/>
            </a:pPr>
            <a:endParaRPr lang="tr-TR" dirty="0">
              <a:solidFill>
                <a:schemeClr val="accent1">
                  <a:lumMod val="50000"/>
                </a:schemeClr>
              </a:solidFill>
            </a:endParaRPr>
          </a:p>
        </p:txBody>
      </p:sp>
    </p:spTree>
    <p:extLst>
      <p:ext uri="{BB962C8B-B14F-4D97-AF65-F5344CB8AC3E}">
        <p14:creationId xmlns:p14="http://schemas.microsoft.com/office/powerpoint/2010/main" val="845319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34898"/>
            <a:ext cx="10515600" cy="5932448"/>
          </a:xfrm>
        </p:spPr>
        <p:txBody>
          <a:bodyPr>
            <a:normAutofit fontScale="92500" lnSpcReduction="10000"/>
          </a:bodyPr>
          <a:lstStyle/>
          <a:p>
            <a:pPr marL="0" lvl="0" indent="0">
              <a:lnSpc>
                <a:spcPct val="100000"/>
              </a:lnSpc>
              <a:spcBef>
                <a:spcPct val="20000"/>
              </a:spcBef>
              <a:buNone/>
            </a:pPr>
            <a:r>
              <a:rPr lang="tr-TR" sz="1600" dirty="0">
                <a:solidFill>
                  <a:srgbClr val="C00000"/>
                </a:solidFill>
              </a:rPr>
              <a:t>Geleceğin lideri olmak isteyenler için John C. </a:t>
            </a:r>
            <a:r>
              <a:rPr lang="tr-TR" sz="1600" dirty="0" err="1">
                <a:solidFill>
                  <a:srgbClr val="C00000"/>
                </a:solidFill>
              </a:rPr>
              <a:t>Maxwell</a:t>
            </a:r>
            <a:r>
              <a:rPr lang="tr-TR" sz="1600" dirty="0">
                <a:solidFill>
                  <a:srgbClr val="C00000"/>
                </a:solidFill>
              </a:rPr>
              <a:t> vazgeçilmez olarak kabul edilen 21 yasa belirlemiştir. Bunlar;</a:t>
            </a:r>
          </a:p>
          <a:p>
            <a:pPr marL="514350" lvl="0" indent="-514350">
              <a:lnSpc>
                <a:spcPct val="100000"/>
              </a:lnSpc>
              <a:spcBef>
                <a:spcPct val="20000"/>
              </a:spcBef>
              <a:buFont typeface="Arial" pitchFamily="34" charset="0"/>
              <a:buAutoNum type="arabicPeriod"/>
            </a:pPr>
            <a:r>
              <a:rPr lang="tr-TR" sz="1600" dirty="0">
                <a:solidFill>
                  <a:prstClr val="black"/>
                </a:solidFill>
              </a:rPr>
              <a:t>Liderlik Yeteneği, Bir Kişinin Etkinlik Düzeyini Belirler</a:t>
            </a:r>
          </a:p>
          <a:p>
            <a:pPr marL="514350" lvl="0" indent="-514350">
              <a:lnSpc>
                <a:spcPct val="100000"/>
              </a:lnSpc>
              <a:spcBef>
                <a:spcPct val="20000"/>
              </a:spcBef>
              <a:buFont typeface="Arial" pitchFamily="34" charset="0"/>
              <a:buAutoNum type="arabicPeriod"/>
            </a:pPr>
            <a:r>
              <a:rPr lang="tr-TR" sz="1600" dirty="0">
                <a:solidFill>
                  <a:prstClr val="black"/>
                </a:solidFill>
              </a:rPr>
              <a:t>Liderliğin Ölçüsü Etkilemedir</a:t>
            </a:r>
          </a:p>
          <a:p>
            <a:pPr marL="514350" lvl="0" indent="-514350">
              <a:lnSpc>
                <a:spcPct val="100000"/>
              </a:lnSpc>
              <a:spcBef>
                <a:spcPct val="20000"/>
              </a:spcBef>
              <a:buFont typeface="Arial" pitchFamily="34" charset="0"/>
              <a:buAutoNum type="arabicPeriod"/>
            </a:pPr>
            <a:r>
              <a:rPr lang="tr-TR" sz="1600" dirty="0">
                <a:solidFill>
                  <a:prstClr val="black"/>
                </a:solidFill>
              </a:rPr>
              <a:t>Liderlik Bir Günde Değil, Günlük Olarak Gelişen Bir Süreçtir</a:t>
            </a:r>
          </a:p>
          <a:p>
            <a:pPr marL="514350" lvl="0" indent="-514350">
              <a:lnSpc>
                <a:spcPct val="100000"/>
              </a:lnSpc>
              <a:spcBef>
                <a:spcPct val="20000"/>
              </a:spcBef>
              <a:buFont typeface="Arial" pitchFamily="34" charset="0"/>
              <a:buAutoNum type="arabicPeriod"/>
            </a:pPr>
            <a:r>
              <a:rPr lang="tr-TR" sz="1600" dirty="0">
                <a:solidFill>
                  <a:prstClr val="black"/>
                </a:solidFill>
              </a:rPr>
              <a:t>Liderlik, Takipçileri İçin Bir Seyir Haritası Çıkarmaktır</a:t>
            </a:r>
          </a:p>
          <a:p>
            <a:pPr marL="514350" lvl="0" indent="-514350">
              <a:lnSpc>
                <a:spcPct val="100000"/>
              </a:lnSpc>
              <a:spcBef>
                <a:spcPct val="20000"/>
              </a:spcBef>
              <a:buFont typeface="Arial" pitchFamily="34" charset="0"/>
              <a:buAutoNum type="arabicPeriod"/>
            </a:pPr>
            <a:r>
              <a:rPr lang="tr-TR" sz="1600" dirty="0">
                <a:solidFill>
                  <a:prstClr val="black"/>
                </a:solidFill>
              </a:rPr>
              <a:t>Gerçek Lider Konuştuğu Zaman Herkes Dinler</a:t>
            </a:r>
          </a:p>
          <a:p>
            <a:pPr marL="514350" lvl="0" indent="-514350">
              <a:lnSpc>
                <a:spcPct val="100000"/>
              </a:lnSpc>
              <a:spcBef>
                <a:spcPct val="20000"/>
              </a:spcBef>
              <a:buFont typeface="Arial" pitchFamily="34" charset="0"/>
              <a:buAutoNum type="arabicPeriod"/>
            </a:pPr>
            <a:r>
              <a:rPr lang="tr-TR" sz="1600" dirty="0">
                <a:solidFill>
                  <a:prstClr val="black"/>
                </a:solidFill>
              </a:rPr>
              <a:t>Güven, Liderliğin Temelidir</a:t>
            </a:r>
          </a:p>
          <a:p>
            <a:pPr marL="514350" lvl="0" indent="-514350">
              <a:lnSpc>
                <a:spcPct val="100000"/>
              </a:lnSpc>
              <a:spcBef>
                <a:spcPct val="20000"/>
              </a:spcBef>
              <a:buFont typeface="Arial" pitchFamily="34" charset="0"/>
              <a:buAutoNum type="arabicPeriod"/>
            </a:pPr>
            <a:r>
              <a:rPr lang="tr-TR" sz="1600" dirty="0">
                <a:solidFill>
                  <a:prstClr val="black"/>
                </a:solidFill>
              </a:rPr>
              <a:t>İnsanlar Doğal Olarak Kendilerinden Güçlü Olan Liderleri İzlerler</a:t>
            </a:r>
          </a:p>
          <a:p>
            <a:pPr marL="514350" lvl="0" indent="-514350">
              <a:lnSpc>
                <a:spcPct val="100000"/>
              </a:lnSpc>
              <a:spcBef>
                <a:spcPct val="20000"/>
              </a:spcBef>
              <a:buFont typeface="Arial" pitchFamily="34" charset="0"/>
              <a:buAutoNum type="arabicPeriod"/>
            </a:pPr>
            <a:r>
              <a:rPr lang="tr-TR" sz="1600" dirty="0">
                <a:solidFill>
                  <a:prstClr val="black"/>
                </a:solidFill>
              </a:rPr>
              <a:t>Liderler Her Şeyi Bir Liderlik Sezgisiyle Değerlendirirler</a:t>
            </a:r>
          </a:p>
          <a:p>
            <a:pPr marL="514350" lvl="0" indent="-514350">
              <a:lnSpc>
                <a:spcPct val="100000"/>
              </a:lnSpc>
              <a:spcBef>
                <a:spcPct val="20000"/>
              </a:spcBef>
              <a:buFont typeface="Arial" pitchFamily="34" charset="0"/>
              <a:buAutoNum type="arabicPeriod"/>
            </a:pPr>
            <a:r>
              <a:rPr lang="tr-TR" sz="1600" dirty="0">
                <a:solidFill>
                  <a:prstClr val="black"/>
                </a:solidFill>
              </a:rPr>
              <a:t>Liderlik Bir Çekim Gücüdür</a:t>
            </a:r>
          </a:p>
          <a:p>
            <a:pPr marL="514350" lvl="0" indent="-514350">
              <a:lnSpc>
                <a:spcPct val="100000"/>
              </a:lnSpc>
              <a:spcBef>
                <a:spcPct val="20000"/>
              </a:spcBef>
              <a:buFont typeface="Arial" pitchFamily="34" charset="0"/>
              <a:buAutoNum type="arabicPeriod"/>
            </a:pPr>
            <a:r>
              <a:rPr lang="tr-TR" sz="1600" dirty="0">
                <a:solidFill>
                  <a:prstClr val="black"/>
                </a:solidFill>
              </a:rPr>
              <a:t>Liderler Kendilerinden Yardım İstenmeden Gönül Kazanırlar</a:t>
            </a:r>
          </a:p>
          <a:p>
            <a:pPr marL="514350" lvl="0" indent="-514350">
              <a:lnSpc>
                <a:spcPct val="100000"/>
              </a:lnSpc>
              <a:spcBef>
                <a:spcPct val="20000"/>
              </a:spcBef>
              <a:buFont typeface="Arial" pitchFamily="34" charset="0"/>
              <a:buAutoNum type="arabicPeriod"/>
            </a:pPr>
            <a:r>
              <a:rPr lang="tr-TR" sz="1600" dirty="0">
                <a:solidFill>
                  <a:prstClr val="black"/>
                </a:solidFill>
              </a:rPr>
              <a:t>Bir Liderin Potansiyeli Kendisine En Yakın Olanlar Tarafından Belirlenir</a:t>
            </a:r>
          </a:p>
          <a:p>
            <a:pPr marL="514350" lvl="0" indent="-514350">
              <a:lnSpc>
                <a:spcPct val="100000"/>
              </a:lnSpc>
              <a:spcBef>
                <a:spcPct val="20000"/>
              </a:spcBef>
              <a:buFont typeface="Arial" pitchFamily="34" charset="0"/>
              <a:buAutoNum type="arabicPeriod"/>
            </a:pPr>
            <a:r>
              <a:rPr lang="tr-TR" sz="1600" dirty="0">
                <a:solidFill>
                  <a:prstClr val="black"/>
                </a:solidFill>
              </a:rPr>
              <a:t>Yalnızca Kendilerinden Emin Olan Liderler Başkalarına Yetki Verirler</a:t>
            </a:r>
          </a:p>
          <a:p>
            <a:pPr marL="514350" lvl="0" indent="-514350">
              <a:lnSpc>
                <a:spcPct val="100000"/>
              </a:lnSpc>
              <a:spcBef>
                <a:spcPct val="20000"/>
              </a:spcBef>
              <a:buFont typeface="Arial" pitchFamily="34" charset="0"/>
              <a:buAutoNum type="arabicPeriod"/>
            </a:pPr>
            <a:r>
              <a:rPr lang="tr-TR" sz="1600" dirty="0">
                <a:solidFill>
                  <a:prstClr val="black"/>
                </a:solidFill>
              </a:rPr>
              <a:t>Bir Lideri Yetiştirmek İçin Başka Bir Lidere İhtiyaç Vardır</a:t>
            </a:r>
          </a:p>
          <a:p>
            <a:pPr marL="514350" lvl="0" indent="-514350">
              <a:lnSpc>
                <a:spcPct val="100000"/>
              </a:lnSpc>
              <a:spcBef>
                <a:spcPct val="20000"/>
              </a:spcBef>
              <a:buFont typeface="Arial" pitchFamily="34" charset="0"/>
              <a:buAutoNum type="arabicPeriod"/>
            </a:pPr>
            <a:r>
              <a:rPr lang="tr-TR" sz="1600" dirty="0">
                <a:solidFill>
                  <a:prstClr val="black"/>
                </a:solidFill>
              </a:rPr>
              <a:t>İnsanlar Liderlerle Ortak Olur, Ardından Vizyon Gelir</a:t>
            </a:r>
          </a:p>
          <a:p>
            <a:pPr marL="514350" lvl="0" indent="-514350">
              <a:lnSpc>
                <a:spcPct val="100000"/>
              </a:lnSpc>
              <a:spcBef>
                <a:spcPct val="20000"/>
              </a:spcBef>
              <a:buFont typeface="Arial" pitchFamily="34" charset="0"/>
              <a:buAutoNum type="arabicPeriod"/>
            </a:pPr>
            <a:r>
              <a:rPr lang="sv-SE" sz="1600" dirty="0">
                <a:solidFill>
                  <a:prstClr val="black"/>
                </a:solidFill>
              </a:rPr>
              <a:t>Karar Anı Bir Liderin En İyi Arkadaşıdır</a:t>
            </a:r>
          </a:p>
          <a:p>
            <a:pPr marL="514350" lvl="0" indent="-514350">
              <a:lnSpc>
                <a:spcPct val="100000"/>
              </a:lnSpc>
              <a:spcBef>
                <a:spcPct val="20000"/>
              </a:spcBef>
              <a:buFont typeface="Arial" pitchFamily="34" charset="0"/>
              <a:buAutoNum type="arabicPeriod"/>
            </a:pPr>
            <a:r>
              <a:rPr lang="tr-TR" sz="1600" dirty="0">
                <a:solidFill>
                  <a:prstClr val="black"/>
                </a:solidFill>
              </a:rPr>
              <a:t>Liderler Başarı İçin Yapılması Zorunlu Olmayan Etkinlikleri Bilir</a:t>
            </a:r>
          </a:p>
          <a:p>
            <a:pPr marL="514350" lvl="0" indent="-514350">
              <a:lnSpc>
                <a:spcPct val="100000"/>
              </a:lnSpc>
              <a:spcBef>
                <a:spcPct val="20000"/>
              </a:spcBef>
              <a:buFont typeface="Arial" pitchFamily="34" charset="0"/>
              <a:buAutoNum type="arabicPeriod"/>
            </a:pPr>
            <a:r>
              <a:rPr lang="tr-TR" sz="1600" dirty="0">
                <a:solidFill>
                  <a:prstClr val="black"/>
                </a:solidFill>
              </a:rPr>
              <a:t>Bir Lider Öne Çıkmaktan Vazgeçmelidir</a:t>
            </a:r>
          </a:p>
          <a:p>
            <a:pPr marL="514350" lvl="0" indent="-514350">
              <a:lnSpc>
                <a:spcPct val="100000"/>
              </a:lnSpc>
              <a:spcBef>
                <a:spcPct val="20000"/>
              </a:spcBef>
              <a:buFont typeface="Arial" pitchFamily="34" charset="0"/>
              <a:buAutoNum type="arabicPeriod"/>
            </a:pPr>
            <a:r>
              <a:rPr lang="tr-TR" sz="1600" dirty="0">
                <a:solidFill>
                  <a:prstClr val="black"/>
                </a:solidFill>
              </a:rPr>
              <a:t>Ne Yaptığınız ve Ne Yöne Gittiğiniz Kadar Bunu Ne Zaman Yaptığınız da Önemlidir</a:t>
            </a:r>
          </a:p>
          <a:p>
            <a:pPr marL="514350" lvl="0" indent="-514350">
              <a:lnSpc>
                <a:spcPct val="100000"/>
              </a:lnSpc>
              <a:spcBef>
                <a:spcPct val="20000"/>
              </a:spcBef>
              <a:buFont typeface="Arial" pitchFamily="34" charset="0"/>
              <a:buAutoNum type="arabicPeriod"/>
            </a:pPr>
            <a:r>
              <a:rPr lang="tr-TR" sz="1600" dirty="0">
                <a:solidFill>
                  <a:prstClr val="black"/>
                </a:solidFill>
              </a:rPr>
              <a:t>Gelişimi Artırmak İçin Takip Edenleri Yönetin – Gelişimi Katlamak İçin Liderleri Yönetin</a:t>
            </a:r>
          </a:p>
          <a:p>
            <a:pPr marL="514350" lvl="0" indent="-514350">
              <a:lnSpc>
                <a:spcPct val="100000"/>
              </a:lnSpc>
              <a:spcBef>
                <a:spcPct val="20000"/>
              </a:spcBef>
              <a:buFont typeface="Arial" pitchFamily="34" charset="0"/>
              <a:buAutoNum type="arabicPeriod"/>
            </a:pPr>
            <a:r>
              <a:rPr lang="tr-TR" sz="1600" dirty="0">
                <a:solidFill>
                  <a:prstClr val="black"/>
                </a:solidFill>
              </a:rPr>
              <a:t>Bir Liderin Varlığını Sürdüren Değeri, Ardından Gelen Şeylerle Ölçülür</a:t>
            </a:r>
          </a:p>
          <a:p>
            <a:pPr marL="514350" lvl="0" indent="-514350">
              <a:lnSpc>
                <a:spcPct val="100000"/>
              </a:lnSpc>
              <a:spcBef>
                <a:spcPct val="20000"/>
              </a:spcBef>
              <a:buFont typeface="Arial" pitchFamily="34" charset="0"/>
              <a:buAutoNum type="arabicPeriod"/>
            </a:pPr>
            <a:r>
              <a:rPr lang="tr-TR" sz="1600" dirty="0">
                <a:solidFill>
                  <a:prstClr val="black"/>
                </a:solidFill>
              </a:rPr>
              <a:t>Bir lider yenilgiyi reddederler , başarıya veya zafere ulaşmanın bir yolunu bulurlar.</a:t>
            </a:r>
          </a:p>
          <a:p>
            <a:pPr marL="0" lvl="0" indent="0">
              <a:lnSpc>
                <a:spcPct val="100000"/>
              </a:lnSpc>
              <a:spcBef>
                <a:spcPct val="20000"/>
              </a:spcBef>
              <a:buNone/>
            </a:pPr>
            <a:r>
              <a:rPr lang="tr-TR" sz="1600" dirty="0">
                <a:solidFill>
                  <a:srgbClr val="C00000"/>
                </a:solidFill>
              </a:rPr>
              <a:t> </a:t>
            </a:r>
          </a:p>
        </p:txBody>
      </p:sp>
    </p:spTree>
    <p:extLst>
      <p:ext uri="{BB962C8B-B14F-4D97-AF65-F5344CB8AC3E}">
        <p14:creationId xmlns:p14="http://schemas.microsoft.com/office/powerpoint/2010/main" val="1825323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15821"/>
          </a:xfrm>
        </p:spPr>
        <p:txBody>
          <a:bodyPr>
            <a:normAutofit fontScale="90000"/>
          </a:bodyPr>
          <a:lstStyle/>
          <a:p>
            <a:pPr lvl="0">
              <a:lnSpc>
                <a:spcPct val="100000"/>
              </a:lnSpc>
              <a:spcBef>
                <a:spcPct val="20000"/>
              </a:spcBef>
            </a:pPr>
            <a:r>
              <a:rPr lang="tr-TR" sz="2600" dirty="0" smtClean="0">
                <a:solidFill>
                  <a:srgbClr val="C00000"/>
                </a:solidFill>
                <a:latin typeface="Calibri"/>
                <a:ea typeface="+mn-ea"/>
                <a:cs typeface="+mn-cs"/>
              </a:rPr>
              <a:t/>
            </a:r>
            <a:br>
              <a:rPr lang="tr-TR" sz="2600" dirty="0" smtClean="0">
                <a:solidFill>
                  <a:srgbClr val="C00000"/>
                </a:solidFill>
                <a:latin typeface="Calibri"/>
                <a:ea typeface="+mn-ea"/>
                <a:cs typeface="+mn-cs"/>
              </a:rPr>
            </a:br>
            <a:r>
              <a:rPr lang="tr-TR" sz="2600" dirty="0">
                <a:solidFill>
                  <a:srgbClr val="C00000"/>
                </a:solidFill>
                <a:latin typeface="Calibri"/>
                <a:ea typeface="+mn-ea"/>
                <a:cs typeface="+mn-cs"/>
              </a:rPr>
              <a:t/>
            </a:r>
            <a:br>
              <a:rPr lang="tr-TR" sz="2600" dirty="0">
                <a:solidFill>
                  <a:srgbClr val="C00000"/>
                </a:solidFill>
                <a:latin typeface="Calibri"/>
                <a:ea typeface="+mn-ea"/>
                <a:cs typeface="+mn-cs"/>
              </a:rPr>
            </a:br>
            <a:r>
              <a:rPr lang="tr-TR" sz="2600" dirty="0" smtClean="0">
                <a:solidFill>
                  <a:srgbClr val="C00000"/>
                </a:solidFill>
                <a:latin typeface="Calibri"/>
                <a:ea typeface="+mn-ea"/>
                <a:cs typeface="+mn-cs"/>
              </a:rPr>
              <a:t>LİDERİN </a:t>
            </a:r>
            <a:r>
              <a:rPr lang="tr-TR" sz="2600" dirty="0">
                <a:solidFill>
                  <a:srgbClr val="C00000"/>
                </a:solidFill>
                <a:latin typeface="Calibri"/>
                <a:ea typeface="+mn-ea"/>
                <a:cs typeface="+mn-cs"/>
              </a:rPr>
              <a:t>ROL VE İŞLEVLERİ</a:t>
            </a:r>
            <a:br>
              <a:rPr lang="tr-TR" sz="2600" dirty="0">
                <a:solidFill>
                  <a:srgbClr val="C00000"/>
                </a:solidFill>
                <a:latin typeface="Calibri"/>
                <a:ea typeface="+mn-ea"/>
                <a:cs typeface="+mn-cs"/>
              </a:rPr>
            </a:br>
            <a:endParaRPr lang="tr-TR" dirty="0"/>
          </a:p>
        </p:txBody>
      </p:sp>
      <p:sp>
        <p:nvSpPr>
          <p:cNvPr id="3" name="İçerik Yer Tutucusu 2"/>
          <p:cNvSpPr>
            <a:spLocks noGrp="1"/>
          </p:cNvSpPr>
          <p:nvPr>
            <p:ph idx="1"/>
          </p:nvPr>
        </p:nvSpPr>
        <p:spPr>
          <a:xfrm>
            <a:off x="838200" y="880946"/>
            <a:ext cx="10515600" cy="5296017"/>
          </a:xfrm>
        </p:spPr>
        <p:txBody>
          <a:bodyPr/>
          <a:lstStyle/>
          <a:p>
            <a:pPr marL="0" indent="0">
              <a:buNone/>
            </a:pPr>
            <a:r>
              <a:rPr lang="tr-TR" sz="1800" dirty="0" smtClean="0"/>
              <a:t>1-Grup görevi</a:t>
            </a:r>
          </a:p>
          <a:p>
            <a:pPr marL="0" indent="0">
              <a:buNone/>
            </a:pPr>
            <a:r>
              <a:rPr lang="tr-TR" sz="1800" dirty="0" smtClean="0"/>
              <a:t>2-Grup oluşturma görevi</a:t>
            </a:r>
          </a:p>
          <a:p>
            <a:pPr marL="0" lvl="0" indent="0">
              <a:lnSpc>
                <a:spcPct val="100000"/>
              </a:lnSpc>
              <a:spcBef>
                <a:spcPct val="20000"/>
              </a:spcBef>
              <a:buNone/>
            </a:pPr>
            <a:r>
              <a:rPr lang="tr-TR" sz="1800" dirty="0" smtClean="0"/>
              <a:t>3-KİŞİSEL </a:t>
            </a:r>
            <a:r>
              <a:rPr lang="tr-TR" sz="1800" dirty="0"/>
              <a:t>(BİREYSEL) </a:t>
            </a:r>
            <a:r>
              <a:rPr lang="tr-TR" sz="1800" dirty="0" smtClean="0"/>
              <a:t>ROLLER</a:t>
            </a:r>
          </a:p>
          <a:p>
            <a:pPr marL="0" lvl="0" indent="0">
              <a:lnSpc>
                <a:spcPct val="100000"/>
              </a:lnSpc>
              <a:spcBef>
                <a:spcPct val="20000"/>
              </a:spcBef>
              <a:buNone/>
            </a:pPr>
            <a:r>
              <a:rPr lang="tr-TR" sz="1800" dirty="0" smtClean="0"/>
              <a:t>4-</a:t>
            </a:r>
            <a:r>
              <a:rPr lang="tr-TR" sz="1800" dirty="0"/>
              <a:t> Göreve İlişkin </a:t>
            </a:r>
            <a:r>
              <a:rPr lang="tr-TR" sz="1800" dirty="0" smtClean="0"/>
              <a:t>Roller</a:t>
            </a:r>
          </a:p>
          <a:p>
            <a:pPr marL="0" lvl="0" indent="0">
              <a:lnSpc>
                <a:spcPct val="100000"/>
              </a:lnSpc>
              <a:spcBef>
                <a:spcPct val="20000"/>
              </a:spcBef>
              <a:buNone/>
            </a:pPr>
            <a:r>
              <a:rPr lang="tr-TR" sz="1800" dirty="0"/>
              <a:t>5-Duygusal Roller</a:t>
            </a:r>
          </a:p>
          <a:p>
            <a:pPr marL="0" indent="0">
              <a:buNone/>
            </a:pPr>
            <a:endParaRPr lang="tr-TR" dirty="0"/>
          </a:p>
        </p:txBody>
      </p:sp>
      <p:pic>
        <p:nvPicPr>
          <p:cNvPr id="4" name="Resim 3"/>
          <p:cNvPicPr>
            <a:picLocks noChangeAspect="1"/>
          </p:cNvPicPr>
          <p:nvPr/>
        </p:nvPicPr>
        <p:blipFill>
          <a:blip r:embed="rId2"/>
          <a:stretch>
            <a:fillRect/>
          </a:stretch>
        </p:blipFill>
        <p:spPr>
          <a:xfrm>
            <a:off x="838200" y="2571443"/>
            <a:ext cx="6518746" cy="3605520"/>
          </a:xfrm>
          <a:prstGeom prst="rect">
            <a:avLst/>
          </a:prstGeom>
        </p:spPr>
      </p:pic>
    </p:spTree>
    <p:extLst>
      <p:ext uri="{BB962C8B-B14F-4D97-AF65-F5344CB8AC3E}">
        <p14:creationId xmlns:p14="http://schemas.microsoft.com/office/powerpoint/2010/main" val="1645438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16904"/>
          </a:xfrm>
        </p:spPr>
        <p:txBody>
          <a:bodyPr/>
          <a:lstStyle/>
          <a:p>
            <a:r>
              <a:rPr lang="tr-TR" sz="2800" dirty="0">
                <a:solidFill>
                  <a:srgbClr val="C00000"/>
                </a:solidFill>
              </a:rPr>
              <a:t>Rekreasyon Liderlerinin İşlevleri ve Görevleri</a:t>
            </a:r>
          </a:p>
        </p:txBody>
      </p:sp>
      <p:sp>
        <p:nvSpPr>
          <p:cNvPr id="3" name="İçerik Yer Tutucusu 2"/>
          <p:cNvSpPr>
            <a:spLocks noGrp="1"/>
          </p:cNvSpPr>
          <p:nvPr>
            <p:ph idx="1"/>
          </p:nvPr>
        </p:nvSpPr>
        <p:spPr>
          <a:xfrm>
            <a:off x="838200" y="1014761"/>
            <a:ext cx="10515600" cy="5162202"/>
          </a:xfrm>
        </p:spPr>
        <p:txBody>
          <a:bodyPr>
            <a:normAutofit lnSpcReduction="10000"/>
          </a:bodyPr>
          <a:lstStyle/>
          <a:p>
            <a:pPr marL="0" indent="0">
              <a:buNone/>
            </a:pPr>
            <a:r>
              <a:rPr lang="tr-TR" dirty="0"/>
              <a:t>1.Bireylerin yeni ilgi alanları edinmelerine rehberlik ve teşvik etmek.</a:t>
            </a:r>
          </a:p>
          <a:p>
            <a:pPr marL="0" indent="0">
              <a:buNone/>
            </a:pPr>
            <a:r>
              <a:rPr lang="tr-TR" dirty="0" smtClean="0"/>
              <a:t>2.Faaliyete </a:t>
            </a:r>
            <a:r>
              <a:rPr lang="tr-TR" dirty="0"/>
              <a:t>katılacak grupları örgütlemeye yardımcı olmak.</a:t>
            </a:r>
          </a:p>
          <a:p>
            <a:pPr marL="0" indent="0">
              <a:buNone/>
            </a:pPr>
            <a:r>
              <a:rPr lang="tr-TR" dirty="0" smtClean="0"/>
              <a:t>3.Rekreasyon </a:t>
            </a:r>
            <a:r>
              <a:rPr lang="tr-TR" dirty="0"/>
              <a:t>olanaklarını yaymaya ve eşitlendirmeye girişmek.</a:t>
            </a:r>
          </a:p>
          <a:p>
            <a:pPr marL="0" indent="0">
              <a:buNone/>
            </a:pPr>
            <a:r>
              <a:rPr lang="tr-TR" dirty="0" smtClean="0"/>
              <a:t>4.İnsanların </a:t>
            </a:r>
            <a:r>
              <a:rPr lang="tr-TR" dirty="0"/>
              <a:t>yeni ya da daha ileri beceriler edinmeleri için öğretimde</a:t>
            </a:r>
          </a:p>
          <a:p>
            <a:pPr marL="0" indent="0">
              <a:buNone/>
            </a:pPr>
            <a:r>
              <a:rPr lang="tr-TR" dirty="0"/>
              <a:t>bulunmak.</a:t>
            </a:r>
          </a:p>
          <a:p>
            <a:pPr marL="0" indent="0">
              <a:buNone/>
            </a:pPr>
            <a:r>
              <a:rPr lang="tr-TR" dirty="0" smtClean="0"/>
              <a:t>5.Bireylerin </a:t>
            </a:r>
            <a:r>
              <a:rPr lang="tr-TR" dirty="0"/>
              <a:t>ve grupların etkinlik için katıldıkları yerleri sağlamak ve</a:t>
            </a:r>
          </a:p>
          <a:p>
            <a:pPr marL="0" indent="0">
              <a:buNone/>
            </a:pPr>
            <a:r>
              <a:rPr lang="tr-TR" dirty="0"/>
              <a:t>korumak.</a:t>
            </a:r>
          </a:p>
          <a:p>
            <a:pPr marL="0" indent="0">
              <a:buNone/>
            </a:pPr>
            <a:r>
              <a:rPr lang="tr-TR" dirty="0" smtClean="0"/>
              <a:t>6.Güvenlikli </a:t>
            </a:r>
            <a:r>
              <a:rPr lang="tr-TR" dirty="0"/>
              <a:t>ve sağlıklı koşullar uygulamak ve gerçekleştirmek.</a:t>
            </a:r>
          </a:p>
          <a:p>
            <a:pPr marL="0" indent="0">
              <a:buNone/>
            </a:pPr>
            <a:r>
              <a:rPr lang="tr-TR" dirty="0" smtClean="0"/>
              <a:t>7.Gerekli </a:t>
            </a:r>
            <a:r>
              <a:rPr lang="tr-TR" dirty="0"/>
              <a:t>malzeme ve donanımı sağlamak.</a:t>
            </a:r>
          </a:p>
          <a:p>
            <a:pPr marL="0" indent="0">
              <a:buNone/>
            </a:pPr>
            <a:r>
              <a:rPr lang="tr-TR" dirty="0" smtClean="0"/>
              <a:t>8.Etkinliklerdeki </a:t>
            </a:r>
            <a:r>
              <a:rPr lang="tr-TR" dirty="0"/>
              <a:t>belirlenen amaçlara ulaşılıp ulaşılmadığını</a:t>
            </a:r>
          </a:p>
          <a:p>
            <a:pPr marL="0" indent="0">
              <a:buNone/>
            </a:pPr>
            <a:r>
              <a:rPr lang="tr-TR" dirty="0"/>
              <a:t>denetlemek ve değerlendirmelerde bulunmak</a:t>
            </a:r>
            <a:r>
              <a:rPr lang="tr-TR" dirty="0" smtClean="0"/>
              <a:t>.</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231471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05031"/>
          </a:xfrm>
        </p:spPr>
        <p:txBody>
          <a:bodyPr/>
          <a:lstStyle/>
          <a:p>
            <a:r>
              <a:rPr lang="tr-TR" sz="2800" dirty="0">
                <a:solidFill>
                  <a:srgbClr val="C00000"/>
                </a:solidFill>
              </a:rPr>
              <a:t>Rekreasyon Liderlerinin İşlevleri ve Görevleri</a:t>
            </a:r>
            <a:endParaRPr lang="tr-TR" dirty="0"/>
          </a:p>
        </p:txBody>
      </p:sp>
      <p:sp>
        <p:nvSpPr>
          <p:cNvPr id="3" name="İçerik Yer Tutucusu 2"/>
          <p:cNvSpPr>
            <a:spLocks noGrp="1"/>
          </p:cNvSpPr>
          <p:nvPr>
            <p:ph idx="1"/>
          </p:nvPr>
        </p:nvSpPr>
        <p:spPr>
          <a:xfrm>
            <a:off x="838200" y="970156"/>
            <a:ext cx="10515600" cy="5206807"/>
          </a:xfrm>
        </p:spPr>
        <p:txBody>
          <a:bodyPr/>
          <a:lstStyle/>
          <a:p>
            <a:pPr marL="0" indent="0">
              <a:buNone/>
            </a:pPr>
            <a:r>
              <a:rPr lang="tr-TR" dirty="0"/>
              <a:t>1.Bireylere rekreasyon ihtiyacını tanıtmak </a:t>
            </a:r>
            <a:r>
              <a:rPr lang="tr-TR" dirty="0" smtClean="0"/>
              <a:t>ve öğretmek</a:t>
            </a:r>
            <a:r>
              <a:rPr lang="tr-TR" dirty="0"/>
              <a:t>, gerekli olanakları sağlamak.</a:t>
            </a:r>
          </a:p>
          <a:p>
            <a:pPr marL="0" indent="0">
              <a:buNone/>
            </a:pPr>
            <a:r>
              <a:rPr lang="tr-TR" dirty="0" smtClean="0"/>
              <a:t>2.Yeni </a:t>
            </a:r>
            <a:r>
              <a:rPr lang="tr-TR" dirty="0"/>
              <a:t>liderler ve yardımcılar yetiştirmek, </a:t>
            </a:r>
            <a:r>
              <a:rPr lang="tr-TR" dirty="0" smtClean="0"/>
              <a:t>liderler yoluyla </a:t>
            </a:r>
            <a:r>
              <a:rPr lang="tr-TR" dirty="0"/>
              <a:t>etkinliklerde kullanılabilecek </a:t>
            </a:r>
            <a:r>
              <a:rPr lang="tr-TR" dirty="0" smtClean="0"/>
              <a:t>yeteneklerin ortaya </a:t>
            </a:r>
            <a:r>
              <a:rPr lang="tr-TR" dirty="0"/>
              <a:t>çıkmasında yardımcı olmak.</a:t>
            </a:r>
          </a:p>
          <a:p>
            <a:pPr marL="0" indent="0">
              <a:buNone/>
            </a:pPr>
            <a:r>
              <a:rPr lang="tr-TR" dirty="0" smtClean="0"/>
              <a:t>3</a:t>
            </a:r>
            <a:r>
              <a:rPr lang="tr-TR" dirty="0"/>
              <a:t>. Gerekli programları geliştirmek ve bunun </a:t>
            </a:r>
            <a:r>
              <a:rPr lang="tr-TR" dirty="0" smtClean="0"/>
              <a:t>için ilgili </a:t>
            </a:r>
            <a:r>
              <a:rPr lang="tr-TR" dirty="0"/>
              <a:t>kurum ve kişilerle işbirliği içine girmek.</a:t>
            </a:r>
          </a:p>
          <a:p>
            <a:pPr marL="0" indent="0">
              <a:buNone/>
            </a:pPr>
            <a:r>
              <a:rPr lang="tr-TR" dirty="0" smtClean="0"/>
              <a:t>4</a:t>
            </a:r>
            <a:r>
              <a:rPr lang="tr-TR" dirty="0"/>
              <a:t>. Rekreasyon etkinlikleri yoluyla </a:t>
            </a:r>
            <a:r>
              <a:rPr lang="tr-TR" dirty="0" smtClean="0"/>
              <a:t>bireylere kendilerini </a:t>
            </a:r>
            <a:r>
              <a:rPr lang="tr-TR" dirty="0"/>
              <a:t>ifade fırsatı vermek</a:t>
            </a:r>
            <a:r>
              <a:rPr lang="tr-TR" dirty="0" smtClean="0"/>
              <a:t>.</a:t>
            </a:r>
          </a:p>
          <a:p>
            <a:pPr marL="0" indent="0">
              <a:buNone/>
            </a:pPr>
            <a:endParaRPr lang="tr-TR" dirty="0"/>
          </a:p>
        </p:txBody>
      </p:sp>
    </p:spTree>
    <p:extLst>
      <p:ext uri="{BB962C8B-B14F-4D97-AF65-F5344CB8AC3E}">
        <p14:creationId xmlns:p14="http://schemas.microsoft.com/office/powerpoint/2010/main" val="38993104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TotalTime>
  <Words>1284</Words>
  <Application>Microsoft Office PowerPoint</Application>
  <PresentationFormat>Geniş ekran</PresentationFormat>
  <Paragraphs>170</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Calibri Light</vt:lpstr>
      <vt:lpstr>Office Teması</vt:lpstr>
      <vt:lpstr>PowerPoint Sunusu</vt:lpstr>
      <vt:lpstr>Liderlik kavramı</vt:lpstr>
      <vt:lpstr>Rekreasyon liderliği</vt:lpstr>
      <vt:lpstr>PowerPoint Sunusu</vt:lpstr>
      <vt:lpstr>İyi bir lider olmanı şekil şartları (Bennis’e göre)</vt:lpstr>
      <vt:lpstr>PowerPoint Sunusu</vt:lpstr>
      <vt:lpstr>  LİDERİN ROL VE İŞLEVLERİ </vt:lpstr>
      <vt:lpstr>Rekreasyon Liderlerinin İşlevleri ve Görevleri</vt:lpstr>
      <vt:lpstr>Rekreasyon Liderlerinin İşlevleri ve Görevleri</vt:lpstr>
      <vt:lpstr>Rekreasyon Eğitimi Verecek Lider Çeşitleri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seyitAliçelik</dc:creator>
  <cp:lastModifiedBy>seyitAliçelik</cp:lastModifiedBy>
  <cp:revision>73</cp:revision>
  <dcterms:created xsi:type="dcterms:W3CDTF">2024-02-28T12:48:09Z</dcterms:created>
  <dcterms:modified xsi:type="dcterms:W3CDTF">2024-03-22T08:45:15Z</dcterms:modified>
</cp:coreProperties>
</file>