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08035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69730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72134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39298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5C942E1-C673-493C-B048-32A990A1D78E}" type="datetimeFigureOut">
              <a:rPr lang="tr-TR" smtClean="0"/>
              <a:t>28.03.2024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6919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5C942E1-C673-493C-B048-32A990A1D78E}" type="datetimeFigureOut">
              <a:rPr lang="tr-TR" smtClean="0"/>
              <a:t>28.03.2024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4172700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5C942E1-C673-493C-B048-32A990A1D78E}" type="datetimeFigureOut">
              <a:rPr lang="tr-TR" smtClean="0"/>
              <a:t>28.03.2024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25450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5C942E1-C673-493C-B048-32A990A1D78E}" type="datetimeFigureOut">
              <a:rPr lang="tr-TR" smtClean="0"/>
              <a:t>28.03.2024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82324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5C942E1-C673-493C-B048-32A990A1D78E}" type="datetimeFigureOut">
              <a:rPr lang="tr-TR" smtClean="0"/>
              <a:t>28.03.2024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56434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28.03.2024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911777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28.03.2024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03062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942E1-C673-493C-B048-32A990A1D78E}" type="datetimeFigureOut">
              <a:rPr lang="tr-TR" smtClean="0"/>
              <a:t>28.03.2024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48B51-29BD-4F31-854E-72AE50C0DB92}" type="slidenum">
              <a:rPr lang="tr-TR" smtClean="0"/>
              <a:t>‹#›</a:t>
            </a:fld>
            <a:endParaRPr lang="tr-TR"/>
          </a:p>
        </p:txBody>
      </p:sp>
    </p:spTree>
    <p:extLst>
      <p:ext uri="{BB962C8B-B14F-4D97-AF65-F5344CB8AC3E}">
        <p14:creationId xmlns:p14="http://schemas.microsoft.com/office/powerpoint/2010/main" val="5338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59005" y="1717287"/>
            <a:ext cx="10582507" cy="3869473"/>
          </a:xfrm>
        </p:spPr>
        <p:txBody>
          <a:bodyPr>
            <a:normAutofit/>
          </a:bodyPr>
          <a:lstStyle/>
          <a:p>
            <a:r>
              <a:rPr lang="tr-TR" dirty="0" smtClean="0">
                <a:solidFill>
                  <a:srgbClr val="FF0000"/>
                </a:solidFill>
              </a:rPr>
              <a:t>7-8.HAFTA</a:t>
            </a:r>
            <a:endParaRPr lang="tr-TR" dirty="0" smtClean="0">
              <a:solidFill>
                <a:srgbClr val="FF0000"/>
              </a:solidFill>
            </a:endParaRPr>
          </a:p>
          <a:p>
            <a:pPr algn="l"/>
            <a:r>
              <a:rPr lang="tr-TR" dirty="0" smtClean="0">
                <a:solidFill>
                  <a:srgbClr val="FF0000"/>
                </a:solidFill>
              </a:rPr>
              <a:t>-Rekreasyon ve pazarlama</a:t>
            </a:r>
          </a:p>
          <a:p>
            <a:pPr algn="l"/>
            <a:r>
              <a:rPr lang="tr-TR" dirty="0" smtClean="0">
                <a:solidFill>
                  <a:srgbClr val="FF0000"/>
                </a:solidFill>
              </a:rPr>
              <a:t>Konular</a:t>
            </a:r>
            <a:endParaRPr lang="tr-TR" dirty="0" smtClean="0">
              <a:solidFill>
                <a:srgbClr val="FF0000"/>
              </a:solidFill>
            </a:endParaRPr>
          </a:p>
          <a:p>
            <a:pPr algn="l"/>
            <a:r>
              <a:rPr lang="tr-TR" dirty="0" smtClean="0"/>
              <a:t>* </a:t>
            </a:r>
            <a:r>
              <a:rPr lang="tr-TR" dirty="0"/>
              <a:t>Boş Zaman Ve Rekreasyon Pazarlaması Kavramı</a:t>
            </a:r>
          </a:p>
          <a:p>
            <a:pPr algn="l"/>
            <a:r>
              <a:rPr lang="tr-TR" dirty="0" smtClean="0"/>
              <a:t>* </a:t>
            </a:r>
            <a:r>
              <a:rPr lang="tr-TR" dirty="0"/>
              <a:t>Boş Zaman Ve Rekreasyon Pazarlama Planlaması</a:t>
            </a:r>
          </a:p>
          <a:p>
            <a:pPr algn="l"/>
            <a:r>
              <a:rPr lang="tr-TR" dirty="0" smtClean="0"/>
              <a:t>* </a:t>
            </a:r>
            <a:r>
              <a:rPr lang="tr-TR" dirty="0"/>
              <a:t>Rekreasyon Ürünlerinde Pazar Bölümlendirme</a:t>
            </a:r>
          </a:p>
          <a:p>
            <a:pPr algn="l"/>
            <a:r>
              <a:rPr lang="tr-TR" dirty="0" smtClean="0"/>
              <a:t>* </a:t>
            </a:r>
            <a:r>
              <a:rPr lang="tr-TR" dirty="0"/>
              <a:t>Hedef Pazar Bölümlerinin Seçilmesi</a:t>
            </a:r>
          </a:p>
          <a:p>
            <a:pPr algn="l"/>
            <a:r>
              <a:rPr lang="tr-TR" dirty="0" smtClean="0"/>
              <a:t>* </a:t>
            </a:r>
            <a:r>
              <a:rPr lang="tr-TR" dirty="0"/>
              <a:t>Boş Zaman Ve Rekreasyon Pazarlama Karması (Ürün </a:t>
            </a:r>
            <a:r>
              <a:rPr lang="tr-TR" dirty="0" smtClean="0"/>
              <a:t>, Tutundurma , Yer ve </a:t>
            </a:r>
            <a:r>
              <a:rPr lang="tr-TR" dirty="0"/>
              <a:t>Fiyat)</a:t>
            </a:r>
            <a:endParaRPr lang="tr-TR" dirty="0"/>
          </a:p>
        </p:txBody>
      </p:sp>
      <p:sp>
        <p:nvSpPr>
          <p:cNvPr id="4" name="Unvan 1"/>
          <p:cNvSpPr>
            <a:spLocks noGrp="1"/>
          </p:cNvSpPr>
          <p:nvPr/>
        </p:nvSpPr>
        <p:spPr>
          <a:xfrm>
            <a:off x="1524000" y="3466267"/>
            <a:ext cx="9144000" cy="10036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b="1" dirty="0">
              <a:solidFill>
                <a:srgbClr val="FF0000"/>
              </a:solidFill>
            </a:endParaRPr>
          </a:p>
        </p:txBody>
      </p:sp>
      <p:sp>
        <p:nvSpPr>
          <p:cNvPr id="5" name="Unvan 1"/>
          <p:cNvSpPr>
            <a:spLocks noGrp="1"/>
          </p:cNvSpPr>
          <p:nvPr/>
        </p:nvSpPr>
        <p:spPr>
          <a:xfrm>
            <a:off x="1676400" y="3531219"/>
            <a:ext cx="9144000" cy="10036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b="1" dirty="0">
              <a:solidFill>
                <a:srgbClr val="FF0000"/>
              </a:solidFill>
            </a:endParaRPr>
          </a:p>
        </p:txBody>
      </p:sp>
    </p:spTree>
    <p:extLst>
      <p:ext uri="{BB962C8B-B14F-4D97-AF65-F5344CB8AC3E}">
        <p14:creationId xmlns:p14="http://schemas.microsoft.com/office/powerpoint/2010/main" val="4835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49997"/>
          </a:xfrm>
        </p:spPr>
        <p:txBody>
          <a:bodyPr/>
          <a:lstStyle/>
          <a:p>
            <a:r>
              <a:rPr lang="tr-TR" sz="2800" dirty="0">
                <a:solidFill>
                  <a:srgbClr val="C00000"/>
                </a:solidFill>
              </a:rPr>
              <a:t>REKREASYON ÜRÜNLERİNDE PAZAR BÖLÜMLENDİRME</a:t>
            </a:r>
            <a:endParaRPr lang="tr-TR" dirty="0"/>
          </a:p>
        </p:txBody>
      </p:sp>
      <p:sp>
        <p:nvSpPr>
          <p:cNvPr id="3" name="İçerik Yer Tutucusu 2"/>
          <p:cNvSpPr>
            <a:spLocks noGrp="1"/>
          </p:cNvSpPr>
          <p:nvPr>
            <p:ph idx="1"/>
          </p:nvPr>
        </p:nvSpPr>
        <p:spPr>
          <a:xfrm>
            <a:off x="838200" y="1115122"/>
            <a:ext cx="10515600" cy="5061841"/>
          </a:xfrm>
        </p:spPr>
        <p:txBody>
          <a:bodyPr/>
          <a:lstStyle/>
          <a:p>
            <a:pPr marL="0" indent="0">
              <a:buNone/>
            </a:pPr>
            <a:r>
              <a:rPr lang="tr-TR" dirty="0">
                <a:solidFill>
                  <a:srgbClr val="C00000"/>
                </a:solidFill>
              </a:rPr>
              <a:t>Pazarın bölümlendirilmesi</a:t>
            </a:r>
            <a:r>
              <a:rPr lang="tr-TR" dirty="0"/>
              <a:t>, müşteri odaklı ya da ürün odaklı olabilir. Müşteri odaklı pazar bölümlendirme, bir grup müşterinin belirlenmesi ve bu grubun pazarın geri kalanından farklı yönlerinin belirlenmesi ile başlamaktadır. Örneğin, bir </a:t>
            </a:r>
            <a:r>
              <a:rPr lang="tr-TR" dirty="0" err="1"/>
              <a:t>fitness</a:t>
            </a:r>
            <a:r>
              <a:rPr lang="tr-TR" dirty="0"/>
              <a:t> salonu, kurulduğu bölgede ikamet eden yüksek gelirli genç nüfusa hitap ediyorsa bu müşteri grubunun pazarda yer alan diğer müşterilerden farklı yönlerinin belirlenmesi gerekmektedir. Ürün temelli bölümlendirme ise öncelikle ürüne odaklanır. Örneğin, pazarlamacı bir yüzme havuzu için hedef pazarı; ürünü kullanım oranı ya da satın alma dönemleri itibariyle bölümlendirebilir.</a:t>
            </a:r>
          </a:p>
        </p:txBody>
      </p:sp>
    </p:spTree>
    <p:extLst>
      <p:ext uri="{BB962C8B-B14F-4D97-AF65-F5344CB8AC3E}">
        <p14:creationId xmlns:p14="http://schemas.microsoft.com/office/powerpoint/2010/main" val="3913645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71577"/>
          </a:xfrm>
        </p:spPr>
        <p:txBody>
          <a:bodyPr/>
          <a:lstStyle/>
          <a:p>
            <a:r>
              <a:rPr lang="tr-TR" sz="2800" dirty="0">
                <a:solidFill>
                  <a:srgbClr val="C00000"/>
                </a:solidFill>
              </a:rPr>
              <a:t>REKREASYON ÜRÜNLERİNDE PAZAR BÖLÜMLENDİRME</a:t>
            </a:r>
            <a:endParaRPr lang="tr-TR" dirty="0"/>
          </a:p>
        </p:txBody>
      </p:sp>
      <p:sp>
        <p:nvSpPr>
          <p:cNvPr id="3" name="İçerik Yer Tutucusu 2"/>
          <p:cNvSpPr>
            <a:spLocks noGrp="1"/>
          </p:cNvSpPr>
          <p:nvPr>
            <p:ph idx="1"/>
          </p:nvPr>
        </p:nvSpPr>
        <p:spPr>
          <a:xfrm>
            <a:off x="838200" y="936702"/>
            <a:ext cx="10515600" cy="5240261"/>
          </a:xfrm>
        </p:spPr>
        <p:txBody>
          <a:bodyPr>
            <a:normAutofit fontScale="92500" lnSpcReduction="20000"/>
          </a:bodyPr>
          <a:lstStyle/>
          <a:p>
            <a:pPr marL="0" indent="0">
              <a:buNone/>
            </a:pPr>
            <a:r>
              <a:rPr lang="tr-TR" u="sng" dirty="0">
                <a:solidFill>
                  <a:schemeClr val="accent1">
                    <a:lumMod val="50000"/>
                  </a:schemeClr>
                </a:solidFill>
              </a:rPr>
              <a:t>Pazarın </a:t>
            </a:r>
            <a:r>
              <a:rPr lang="tr-TR" u="sng" dirty="0" smtClean="0">
                <a:solidFill>
                  <a:schemeClr val="accent1">
                    <a:lumMod val="50000"/>
                  </a:schemeClr>
                </a:solidFill>
              </a:rPr>
              <a:t>Bölümlendirilmesinde </a:t>
            </a:r>
            <a:r>
              <a:rPr lang="tr-TR" u="sng" dirty="0">
                <a:solidFill>
                  <a:schemeClr val="accent1">
                    <a:lumMod val="50000"/>
                  </a:schemeClr>
                </a:solidFill>
              </a:rPr>
              <a:t>Kullanılan </a:t>
            </a:r>
            <a:r>
              <a:rPr lang="tr-TR" u="sng" dirty="0" smtClean="0">
                <a:solidFill>
                  <a:schemeClr val="accent1">
                    <a:lumMod val="50000"/>
                  </a:schemeClr>
                </a:solidFill>
              </a:rPr>
              <a:t>Değişkenler</a:t>
            </a:r>
          </a:p>
          <a:p>
            <a:pPr marL="0" indent="0">
              <a:buNone/>
            </a:pPr>
            <a:r>
              <a:rPr lang="tr-TR" dirty="0" smtClean="0"/>
              <a:t>	Günümüzde </a:t>
            </a:r>
            <a:r>
              <a:rPr lang="tr-TR" dirty="0"/>
              <a:t>pazarda yer alan </a:t>
            </a:r>
            <a:r>
              <a:rPr lang="tr-TR" dirty="0">
                <a:solidFill>
                  <a:srgbClr val="C00000"/>
                </a:solidFill>
              </a:rPr>
              <a:t>potansiyel müşteri sayısı artmış </a:t>
            </a:r>
            <a:r>
              <a:rPr lang="tr-TR" dirty="0"/>
              <a:t>olmakla birlikte, bu pazara sunulan boş zaman ve rekreasyon ürünlerinin çeşitliliği de artmıştır. Müşteriler, bunca çeşitli ürün arasından diledikleri gibi seçim yapabilmektedirler. Bu nedenle, pazarın eğilimleri ve müşterilerin satın alma davranışları sürekli olarak değişme gösterebilir. Ayrıca pazarda yer alan müşterilerin farklı durumlara karşı </a:t>
            </a:r>
            <a:r>
              <a:rPr lang="tr-TR" dirty="0" smtClean="0"/>
              <a:t>tepkileri</a:t>
            </a:r>
            <a:r>
              <a:rPr lang="tr-TR" dirty="0"/>
              <a:t>, davranışları ve tutumları da sürekli olarak </a:t>
            </a:r>
            <a:r>
              <a:rPr lang="tr-TR" dirty="0" smtClean="0"/>
              <a:t>değişmektedir.</a:t>
            </a:r>
          </a:p>
          <a:p>
            <a:pPr marL="0" indent="0">
              <a:buNone/>
            </a:pPr>
            <a:r>
              <a:rPr lang="tr-TR" dirty="0" smtClean="0"/>
              <a:t>	Dolayısıyla</a:t>
            </a:r>
            <a:r>
              <a:rPr lang="tr-TR" dirty="0"/>
              <a:t>, pazarın ne gibi özelliklere sahip olduğu, pazara hangi ürünlerin sunulacağı, hangi fiyat düzeyinin belirleneceği, alternatif ürünlerle nasıl rekabet edileceği, bireyleri satın almaya iten güdülerin neler olduğu gibi konular, boş zaman ve rekreasyon pazarlaması kapsamında incelenmesi gereken konulardır. Pazarlama süreci müşterilere yarar ya da diğer bir deyişle artı değer sağlayacak ürünlerin sunumuna odaklanmalıdır. Aksi takdirde, ürün, çok sayıdaki benzerinin arasında pazarda kaybolup gidecek ve müşteriler tarafından tercih edilmeyecektir.</a:t>
            </a:r>
            <a:endParaRPr lang="tr-TR" dirty="0">
              <a:solidFill>
                <a:schemeClr val="accent1">
                  <a:lumMod val="50000"/>
                </a:schemeClr>
              </a:solidFill>
            </a:endParaRPr>
          </a:p>
        </p:txBody>
      </p:sp>
    </p:spTree>
    <p:extLst>
      <p:ext uri="{BB962C8B-B14F-4D97-AF65-F5344CB8AC3E}">
        <p14:creationId xmlns:p14="http://schemas.microsoft.com/office/powerpoint/2010/main" val="1422225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38124"/>
          </a:xfrm>
        </p:spPr>
        <p:txBody>
          <a:bodyPr/>
          <a:lstStyle/>
          <a:p>
            <a:r>
              <a:rPr lang="tr-TR" sz="2800" dirty="0">
                <a:solidFill>
                  <a:srgbClr val="C00000"/>
                </a:solidFill>
              </a:rPr>
              <a:t>REKREASYON ÜRÜNLERİNDE PAZAR BÖLÜMLENDİRME</a:t>
            </a:r>
            <a:endParaRPr lang="tr-TR" dirty="0"/>
          </a:p>
        </p:txBody>
      </p:sp>
      <p:sp>
        <p:nvSpPr>
          <p:cNvPr id="3" name="İçerik Yer Tutucusu 2"/>
          <p:cNvSpPr>
            <a:spLocks noGrp="1"/>
          </p:cNvSpPr>
          <p:nvPr>
            <p:ph idx="1"/>
          </p:nvPr>
        </p:nvSpPr>
        <p:spPr>
          <a:xfrm>
            <a:off x="838200" y="903250"/>
            <a:ext cx="10515600" cy="5273713"/>
          </a:xfrm>
        </p:spPr>
        <p:txBody>
          <a:bodyPr>
            <a:normAutofit lnSpcReduction="10000"/>
          </a:bodyPr>
          <a:lstStyle/>
          <a:p>
            <a:pPr marL="0" lvl="0" indent="0">
              <a:buNone/>
            </a:pPr>
            <a:r>
              <a:rPr lang="tr-TR" sz="2600" u="sng" dirty="0">
                <a:solidFill>
                  <a:srgbClr val="5B9BD5">
                    <a:lumMod val="50000"/>
                  </a:srgbClr>
                </a:solidFill>
              </a:rPr>
              <a:t>Pazarın Bölümlendirilmesinde Kullanılan Değişkenler</a:t>
            </a:r>
          </a:p>
          <a:p>
            <a:pPr marL="0" indent="0">
              <a:buNone/>
            </a:pPr>
            <a:r>
              <a:rPr lang="tr-TR" dirty="0" smtClean="0"/>
              <a:t>	Bir </a:t>
            </a:r>
            <a:r>
              <a:rPr lang="tr-TR" dirty="0"/>
              <a:t>pazarda yer alan, benzer ürün gereksinimleri ve satın alma davranışları gösteren alıcıların bir araya toplanması amacıyla çok çeşitli bölümlendirme değişkenleri kullanılabilmektedir. Bölümlendirmenin ne amaçla yapılacağının açıkça saptanması, bölümlendirmede uygun değişkenlerin belirlenmesinde yararlı olmaktadır. Bununla birlikte, bir pazarın bölümlendirilmesi için her koşulda geçerli olabilen belirli bir değişken mevcut değildir. Her işletme, bu değişkenleri kendi kaynaklarına ve rekabet üstünlüklerine göre belirlemektedir</a:t>
            </a:r>
            <a:r>
              <a:rPr lang="tr-TR" dirty="0" smtClean="0"/>
              <a:t>.</a:t>
            </a:r>
          </a:p>
          <a:p>
            <a:pPr marL="0" indent="0">
              <a:buNone/>
            </a:pPr>
            <a:r>
              <a:rPr lang="tr-TR" dirty="0">
                <a:solidFill>
                  <a:srgbClr val="C00000"/>
                </a:solidFill>
              </a:rPr>
              <a:t>Pazar bölümlendirme değişkenleri</a:t>
            </a:r>
            <a:r>
              <a:rPr lang="tr-TR" dirty="0"/>
              <a:t>, </a:t>
            </a:r>
            <a:r>
              <a:rPr lang="tr-TR" dirty="0">
                <a:solidFill>
                  <a:schemeClr val="accent1">
                    <a:lumMod val="50000"/>
                  </a:schemeClr>
                </a:solidFill>
              </a:rPr>
              <a:t>coğrafik</a:t>
            </a:r>
            <a:r>
              <a:rPr lang="tr-TR" dirty="0"/>
              <a:t> (kent, bölge, ülke, iklim), </a:t>
            </a:r>
            <a:r>
              <a:rPr lang="tr-TR" dirty="0">
                <a:solidFill>
                  <a:schemeClr val="accent1">
                    <a:lumMod val="50000"/>
                  </a:schemeClr>
                </a:solidFill>
              </a:rPr>
              <a:t>demografik</a:t>
            </a:r>
            <a:r>
              <a:rPr lang="tr-TR" dirty="0"/>
              <a:t> (yaş, aile büyüklüğü, cinsiyet), </a:t>
            </a:r>
            <a:r>
              <a:rPr lang="tr-TR" dirty="0" err="1">
                <a:solidFill>
                  <a:schemeClr val="accent1">
                    <a:lumMod val="50000"/>
                  </a:schemeClr>
                </a:solidFill>
              </a:rPr>
              <a:t>psikografik</a:t>
            </a:r>
            <a:r>
              <a:rPr lang="tr-TR" dirty="0"/>
              <a:t> (sosyal sınıf, yaşam tarzı ve kişilik) ve </a:t>
            </a:r>
            <a:r>
              <a:rPr lang="tr-TR" dirty="0">
                <a:solidFill>
                  <a:schemeClr val="accent1">
                    <a:lumMod val="50000"/>
                  </a:schemeClr>
                </a:solidFill>
              </a:rPr>
              <a:t>davranışsal</a:t>
            </a:r>
            <a:r>
              <a:rPr lang="tr-TR" dirty="0"/>
              <a:t> (ürünü kullanım durumu, kullanım sıklığı, beklenen yarar, marka bağımlılığı, ürüne karşı geliştirilen tutum, güdüler) gibi değişkenlerdir.</a:t>
            </a:r>
          </a:p>
        </p:txBody>
      </p:sp>
    </p:spTree>
    <p:extLst>
      <p:ext uri="{BB962C8B-B14F-4D97-AF65-F5344CB8AC3E}">
        <p14:creationId xmlns:p14="http://schemas.microsoft.com/office/powerpoint/2010/main" val="3269426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6973"/>
          </a:xfrm>
        </p:spPr>
        <p:txBody>
          <a:bodyPr>
            <a:normAutofit/>
          </a:bodyPr>
          <a:lstStyle/>
          <a:p>
            <a:r>
              <a:rPr lang="tr-TR" sz="2800" dirty="0">
                <a:solidFill>
                  <a:srgbClr val="C00000"/>
                </a:solidFill>
              </a:rPr>
              <a:t>HEDEF PAZAR BÖLÜMLERİNİN SEÇİLMESİ</a:t>
            </a:r>
          </a:p>
        </p:txBody>
      </p:sp>
      <p:sp>
        <p:nvSpPr>
          <p:cNvPr id="3" name="İçerik Yer Tutucusu 2"/>
          <p:cNvSpPr>
            <a:spLocks noGrp="1"/>
          </p:cNvSpPr>
          <p:nvPr>
            <p:ph idx="1"/>
          </p:nvPr>
        </p:nvSpPr>
        <p:spPr>
          <a:xfrm>
            <a:off x="838200" y="802888"/>
            <a:ext cx="10515600" cy="5374075"/>
          </a:xfrm>
        </p:spPr>
        <p:txBody>
          <a:bodyPr>
            <a:normAutofit fontScale="92500" lnSpcReduction="20000"/>
          </a:bodyPr>
          <a:lstStyle/>
          <a:p>
            <a:pPr marL="0" indent="0">
              <a:buNone/>
            </a:pPr>
            <a:r>
              <a:rPr lang="tr-TR" dirty="0" smtClean="0"/>
              <a:t>	Pazar </a:t>
            </a:r>
            <a:r>
              <a:rPr lang="tr-TR" dirty="0"/>
              <a:t>bölümlerinin belirlenmesi ile birlikte, bu pazar bölümlerinin hangisinin ya da hangilerinin ilgili amaç için en uygun olduğunun belirlenmesi söz konusu olmaktadır. Bu durumda genellikle, </a:t>
            </a:r>
            <a:r>
              <a:rPr lang="tr-TR" dirty="0">
                <a:solidFill>
                  <a:srgbClr val="C00000"/>
                </a:solidFill>
              </a:rPr>
              <a:t>“ürünü en sık kullananların olduğu pazar bölümleri”</a:t>
            </a:r>
            <a:r>
              <a:rPr lang="tr-TR" dirty="0"/>
              <a:t> hedef pazar olarak seçilmektedir. Genel olarak bu çözüm yolu, doğru çözüm yolu gibi görünmekle birlikte, rakiplerden biri ya da birkaçı daha önceden bu pazar bölümlerini hedeflemiş ise ya da işletmenin kaynakları bu bölüme hitap etmek için yeterli </a:t>
            </a:r>
            <a:r>
              <a:rPr lang="tr-TR" dirty="0" smtClean="0"/>
              <a:t>değil </a:t>
            </a:r>
            <a:r>
              <a:rPr lang="tr-TR" dirty="0"/>
              <a:t>ise doğru çözüm bu olmayabilir</a:t>
            </a:r>
            <a:r>
              <a:rPr lang="tr-TR" dirty="0" smtClean="0"/>
              <a:t>.</a:t>
            </a:r>
          </a:p>
          <a:p>
            <a:pPr marL="0" indent="0">
              <a:buNone/>
            </a:pPr>
            <a:r>
              <a:rPr lang="tr-TR" dirty="0"/>
              <a:t> </a:t>
            </a:r>
            <a:r>
              <a:rPr lang="tr-TR" dirty="0" smtClean="0"/>
              <a:t>	Ayrıca </a:t>
            </a:r>
            <a:r>
              <a:rPr lang="tr-TR" dirty="0"/>
              <a:t>bu aşamada, </a:t>
            </a:r>
            <a:r>
              <a:rPr lang="tr-TR" dirty="0">
                <a:solidFill>
                  <a:srgbClr val="C00000"/>
                </a:solidFill>
              </a:rPr>
              <a:t>pazar bölümlerinin büyüklüğü, gelişmişlik derecesi, rekabetin seviyesi, kârlılık durumu, fiyata olan duyarlılığı, pazara giriş engelleri, mevsimsellik ve bulunulan yaşam dönemi </a:t>
            </a:r>
            <a:r>
              <a:rPr lang="tr-TR" dirty="0"/>
              <a:t>gibi özellikleri göz önünde bulundurularak çekicilikleri belirlenir. Daha sonra, pazar bölümünde başarılı olunmasını sağlayacak pazar payı, kârlılık, teknik yeterlilik, imaj, dağıtım kanalları, ürün kalitesi, maliyet avantajları gibi hususlarda işletmenin ne derecede yeterli olduğu saptanmaya çalışılır. Böylece, seçilen hedef pazar bölümünün işletmenin kuvvetli yönleri ile eşleşip eşleşmediği saptanmış olmaktadır</a:t>
            </a:r>
          </a:p>
        </p:txBody>
      </p:sp>
    </p:spTree>
    <p:extLst>
      <p:ext uri="{BB962C8B-B14F-4D97-AF65-F5344CB8AC3E}">
        <p14:creationId xmlns:p14="http://schemas.microsoft.com/office/powerpoint/2010/main" val="382062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38485"/>
          </a:xfrm>
        </p:spPr>
        <p:txBody>
          <a:bodyPr/>
          <a:lstStyle/>
          <a:p>
            <a:r>
              <a:rPr lang="tr-TR" sz="2800" dirty="0">
                <a:solidFill>
                  <a:srgbClr val="C00000"/>
                </a:solidFill>
              </a:rPr>
              <a:t>HEDEF PAZAR BÖLÜMLERİNİN SEÇİLMESİ</a:t>
            </a:r>
            <a:endParaRPr lang="tr-TR" dirty="0"/>
          </a:p>
        </p:txBody>
      </p:sp>
      <p:sp>
        <p:nvSpPr>
          <p:cNvPr id="3" name="İçerik Yer Tutucusu 2"/>
          <p:cNvSpPr>
            <a:spLocks noGrp="1"/>
          </p:cNvSpPr>
          <p:nvPr>
            <p:ph idx="1"/>
          </p:nvPr>
        </p:nvSpPr>
        <p:spPr>
          <a:xfrm>
            <a:off x="838200" y="847493"/>
            <a:ext cx="10515600" cy="5329470"/>
          </a:xfrm>
        </p:spPr>
        <p:txBody>
          <a:bodyPr>
            <a:normAutofit fontScale="92500" lnSpcReduction="10000"/>
          </a:bodyPr>
          <a:lstStyle/>
          <a:p>
            <a:pPr marL="0" indent="0">
              <a:buNone/>
            </a:pPr>
            <a:r>
              <a:rPr lang="tr-TR" dirty="0" smtClean="0"/>
              <a:t>	Hedef </a:t>
            </a:r>
            <a:r>
              <a:rPr lang="tr-TR" dirty="0"/>
              <a:t>pazar bölümlerinin seçilmesinde ayrıca işletmenin pazarlama stratejisi ve hedefleri ile elinde bulunan mevcut kaynakların neler olduğu da etkili olmaktadır. Ayrıca, işletmenin pazarlama çabalarına olumlu tepki vermesi beklenen pazar bölümleri hedef pazar olarak seçilmelidir. Çünkü bu bölümlerde işletmenin başarıya ulaşma şansı yüksektir. Bunun dışında, istek ve gereksinimleri işletmenin elindeki mevcut pazarlama programları ile karşılanabilen müşterilerin bulunduğu pazar bölümleri de hedef pazar olarak belirlenebilir</a:t>
            </a:r>
            <a:r>
              <a:rPr lang="tr-TR" dirty="0" smtClean="0"/>
              <a:t>.</a:t>
            </a:r>
          </a:p>
          <a:p>
            <a:pPr marL="0" indent="0">
              <a:buNone/>
            </a:pPr>
            <a:r>
              <a:rPr lang="tr-TR" u="sng" dirty="0">
                <a:solidFill>
                  <a:schemeClr val="accent1">
                    <a:lumMod val="50000"/>
                  </a:schemeClr>
                </a:solidFill>
              </a:rPr>
              <a:t>Pazar Bölümlerinin Profillerinin </a:t>
            </a:r>
            <a:r>
              <a:rPr lang="tr-TR" u="sng" dirty="0" smtClean="0">
                <a:solidFill>
                  <a:schemeClr val="accent1">
                    <a:lumMod val="50000"/>
                  </a:schemeClr>
                </a:solidFill>
              </a:rPr>
              <a:t>Belirlenmesi</a:t>
            </a:r>
          </a:p>
          <a:p>
            <a:pPr marL="0" indent="0">
              <a:buNone/>
            </a:pPr>
            <a:r>
              <a:rPr lang="tr-TR" dirty="0" smtClean="0"/>
              <a:t>	Hedef </a:t>
            </a:r>
            <a:r>
              <a:rPr lang="tr-TR" dirty="0"/>
              <a:t>pazar bölümleri seçildikten sonra, bu bölümlerin profilleri mümkün olduğunca detaylı bir biçimde belirlenmelidir. Bu uygulama, yalnızca seçilen hedef pazar bölümleri için yapılabileceği gibi, tüm pazar bölümleri için de yapılabilir. Bu aşamada, bölümleri oluşturmak için kullanılan demografik değişkenler, coğrafik değişkenler, davranışsal değişkenler ve </a:t>
            </a:r>
            <a:r>
              <a:rPr lang="tr-TR" dirty="0" err="1"/>
              <a:t>psikografik</a:t>
            </a:r>
            <a:r>
              <a:rPr lang="tr-TR" dirty="0"/>
              <a:t> değişkenler devreye girmektedir. </a:t>
            </a:r>
            <a:endParaRPr lang="tr-TR" u="sng" dirty="0">
              <a:solidFill>
                <a:schemeClr val="accent1">
                  <a:lumMod val="50000"/>
                </a:schemeClr>
              </a:solidFill>
            </a:endParaRPr>
          </a:p>
        </p:txBody>
      </p:sp>
    </p:spTree>
    <p:extLst>
      <p:ext uri="{BB962C8B-B14F-4D97-AF65-F5344CB8AC3E}">
        <p14:creationId xmlns:p14="http://schemas.microsoft.com/office/powerpoint/2010/main" val="2417557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13316"/>
            <a:ext cx="10515600" cy="5809785"/>
          </a:xfrm>
        </p:spPr>
        <p:txBody>
          <a:bodyPr>
            <a:normAutofit fontScale="77500" lnSpcReduction="20000"/>
          </a:bodyPr>
          <a:lstStyle/>
          <a:p>
            <a:pPr marL="0" indent="0">
              <a:buNone/>
            </a:pPr>
            <a:r>
              <a:rPr lang="tr-TR" u="sng" dirty="0">
                <a:solidFill>
                  <a:schemeClr val="accent1">
                    <a:lumMod val="50000"/>
                  </a:schemeClr>
                </a:solidFill>
              </a:rPr>
              <a:t>Pazar </a:t>
            </a:r>
            <a:r>
              <a:rPr lang="tr-TR" u="sng" dirty="0" smtClean="0">
                <a:solidFill>
                  <a:schemeClr val="accent1">
                    <a:lumMod val="50000"/>
                  </a:schemeClr>
                </a:solidFill>
              </a:rPr>
              <a:t>Bölümlerinin </a:t>
            </a:r>
            <a:r>
              <a:rPr lang="tr-TR" u="sng" dirty="0">
                <a:solidFill>
                  <a:schemeClr val="accent1">
                    <a:lumMod val="50000"/>
                  </a:schemeClr>
                </a:solidFill>
              </a:rPr>
              <a:t>Profillerinin </a:t>
            </a:r>
            <a:r>
              <a:rPr lang="tr-TR" u="sng" dirty="0" smtClean="0">
                <a:solidFill>
                  <a:schemeClr val="accent1">
                    <a:lumMod val="50000"/>
                  </a:schemeClr>
                </a:solidFill>
              </a:rPr>
              <a:t>Belirlenmesi</a:t>
            </a:r>
          </a:p>
          <a:p>
            <a:pPr marL="0" indent="0">
              <a:buNone/>
            </a:pPr>
            <a:r>
              <a:rPr lang="tr-TR" dirty="0" smtClean="0"/>
              <a:t>	Bu </a:t>
            </a:r>
            <a:r>
              <a:rPr lang="tr-TR" dirty="0"/>
              <a:t>pazar bölümlendirme kriterleri göz önünde bulundurularak pazar bölümlerinin profilleri belirlenebilir. Bu sayede pazar bölümleri daha net anlaşılabilir, bu bölümlerde yer alan müşterilerin istek ve gereksinimleri daha net bir şekilde tahmin edilebilir. Örneğin, </a:t>
            </a:r>
            <a:r>
              <a:rPr lang="tr-TR" u="sng" dirty="0">
                <a:solidFill>
                  <a:schemeClr val="accent1">
                    <a:lumMod val="50000"/>
                  </a:schemeClr>
                </a:solidFill>
              </a:rPr>
              <a:t>yaş kriteri</a:t>
            </a:r>
            <a:r>
              <a:rPr lang="tr-TR" dirty="0"/>
              <a:t>, potansiyel müşterilerin katılacakları aktivite tercihlerini etkilemektedir. Her yaş grubunun katılacağı boş zaman değerlendirme faaliyetlerinin türü ve sıklığı da farklıdır. Gençler boş zamanlarında genellikle disko ve bar gibi yerlere gitme eğiliminde iken, çocuklar ise oyun oynamayı ve parka gitmeyi tercih etmektedirler. Yaşlılar ise daha </a:t>
            </a:r>
            <a:r>
              <a:rPr lang="tr-TR" dirty="0" smtClean="0"/>
              <a:t>sakin </a:t>
            </a:r>
            <a:r>
              <a:rPr lang="tr-TR" dirty="0"/>
              <a:t>sayılabilecek yerlerde bulunmayı tercih ederler</a:t>
            </a:r>
            <a:r>
              <a:rPr lang="tr-TR" dirty="0" smtClean="0"/>
              <a:t>.</a:t>
            </a:r>
          </a:p>
          <a:p>
            <a:pPr marL="0" indent="0">
              <a:buNone/>
            </a:pPr>
            <a:r>
              <a:rPr lang="tr-TR" u="sng" dirty="0">
                <a:solidFill>
                  <a:schemeClr val="accent1">
                    <a:lumMod val="50000"/>
                  </a:schemeClr>
                </a:solidFill>
              </a:rPr>
              <a:t>Cinsiyet </a:t>
            </a:r>
            <a:r>
              <a:rPr lang="tr-TR" dirty="0"/>
              <a:t>de aktiviteler için önemli bir belirleyicidir. Örneğin, kadınlar boş zaman aktivitelerine katılımda erkeklere oranla daha fazla engel ile karşılaşabilmektedirler. </a:t>
            </a:r>
            <a:endParaRPr lang="tr-TR" dirty="0" smtClean="0"/>
          </a:p>
          <a:p>
            <a:pPr marL="0" indent="0">
              <a:buNone/>
            </a:pPr>
            <a:r>
              <a:rPr lang="tr-TR" u="sng" dirty="0" smtClean="0">
                <a:solidFill>
                  <a:schemeClr val="accent1">
                    <a:lumMod val="50000"/>
                  </a:schemeClr>
                </a:solidFill>
              </a:rPr>
              <a:t>Eğitim </a:t>
            </a:r>
            <a:r>
              <a:rPr lang="tr-TR" u="sng" dirty="0">
                <a:solidFill>
                  <a:schemeClr val="accent1">
                    <a:lumMod val="50000"/>
                  </a:schemeClr>
                </a:solidFill>
              </a:rPr>
              <a:t>düzeyi </a:t>
            </a:r>
            <a:r>
              <a:rPr lang="tr-TR" dirty="0"/>
              <a:t>ile bireylerin katıldıkları boş zaman faaliyetleri arasında da önemli bir ilişki bulunmaktadır. Örneğin, eğitim düzeyi yüksek olan bireyler, sinema, tiyatro, opera, bale gibi kültürel faaliyetleri eğitim seviyesi düşük bireylere nazaran daha fazla tercih etmektedirler</a:t>
            </a:r>
            <a:r>
              <a:rPr lang="tr-TR" dirty="0" smtClean="0"/>
              <a:t>.</a:t>
            </a:r>
          </a:p>
          <a:p>
            <a:pPr marL="0" indent="0">
              <a:buNone/>
            </a:pPr>
            <a:r>
              <a:rPr lang="tr-TR" u="sng" dirty="0">
                <a:solidFill>
                  <a:schemeClr val="accent1">
                    <a:lumMod val="50000"/>
                  </a:schemeClr>
                </a:solidFill>
              </a:rPr>
              <a:t>Gelir</a:t>
            </a:r>
            <a:r>
              <a:rPr lang="tr-TR" dirty="0"/>
              <a:t> de benzer şekilde boş zaman ve rekreasyon ürünlerinin tüketim miktarını etkilemektedir. Özellikle belli bir harcama gerektiren boş zaman faaliyetlerine katılmanın ön koşulu harcanabilir gelire sahip olmaktır. Bireyler temel ihtiyaçlarını karşıladıktan sonra gelirlerinden bir kısmını artırabiliyorlarsa gelirlerinin arta kalan kısmı ile boş zaman faaliyetlerine katılmaları söz konusu olabilmektedir. Dolayısıyla, bireylerin elde etmiş oldukları gelir, sadece katılabilecekleri boş zaman faaliyetinin türünü değil aynı zamanda katılım sıklığını da etkileyebilmektedir.</a:t>
            </a:r>
            <a:endParaRPr lang="tr-TR" u="sng" dirty="0">
              <a:solidFill>
                <a:schemeClr val="accent1">
                  <a:lumMod val="50000"/>
                </a:schemeClr>
              </a:solidFill>
            </a:endParaRPr>
          </a:p>
        </p:txBody>
      </p:sp>
    </p:spTree>
    <p:extLst>
      <p:ext uri="{BB962C8B-B14F-4D97-AF65-F5344CB8AC3E}">
        <p14:creationId xmlns:p14="http://schemas.microsoft.com/office/powerpoint/2010/main" val="4241744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6182"/>
          </a:xfrm>
        </p:spPr>
        <p:txBody>
          <a:bodyPr>
            <a:normAutofit/>
          </a:bodyPr>
          <a:lstStyle/>
          <a:p>
            <a:r>
              <a:rPr lang="tr-TR" sz="2800" dirty="0">
                <a:solidFill>
                  <a:srgbClr val="C00000"/>
                </a:solidFill>
              </a:rPr>
              <a:t>BOŞ ZAMAN VE REKREASYON PAZARLAMA KARMASI</a:t>
            </a:r>
          </a:p>
        </p:txBody>
      </p:sp>
      <p:sp>
        <p:nvSpPr>
          <p:cNvPr id="3" name="İçerik Yer Tutucusu 2"/>
          <p:cNvSpPr>
            <a:spLocks noGrp="1"/>
          </p:cNvSpPr>
          <p:nvPr>
            <p:ph idx="1"/>
          </p:nvPr>
        </p:nvSpPr>
        <p:spPr>
          <a:xfrm>
            <a:off x="838200" y="892098"/>
            <a:ext cx="10515600" cy="5284865"/>
          </a:xfrm>
        </p:spPr>
        <p:txBody>
          <a:bodyPr/>
          <a:lstStyle/>
          <a:p>
            <a:pPr marL="0" indent="0">
              <a:buNone/>
            </a:pPr>
            <a:r>
              <a:rPr lang="tr-TR" dirty="0" smtClean="0"/>
              <a:t>	</a:t>
            </a:r>
          </a:p>
          <a:p>
            <a:pPr marL="0" indent="0">
              <a:buNone/>
            </a:pPr>
            <a:endParaRPr lang="tr-TR" dirty="0"/>
          </a:p>
          <a:p>
            <a:pPr marL="0" indent="0">
              <a:buNone/>
            </a:pPr>
            <a:r>
              <a:rPr lang="tr-TR" dirty="0" smtClean="0"/>
              <a:t>	Boş </a:t>
            </a:r>
            <a:r>
              <a:rPr lang="tr-TR" dirty="0"/>
              <a:t>zaman ve rekreasyon pazarlanmasında geleneksel ve genişletilmiş pazarlama karması elemanlarından yararlanılabilir. Geleneksel karma elemanları olarak bilinen elemanlar (4P); </a:t>
            </a:r>
            <a:r>
              <a:rPr lang="tr-TR" dirty="0">
                <a:solidFill>
                  <a:srgbClr val="C00000"/>
                </a:solidFill>
              </a:rPr>
              <a:t>ürün, fiyat, dağıtım ve tutundurmadan</a:t>
            </a:r>
            <a:r>
              <a:rPr lang="tr-TR" dirty="0"/>
              <a:t> oluşmaktadır. Bunun yanında, hizmetlerin içinde bulunduğu soyut ürünler için geliştirilmiş olan üç karma elemanından da bahsedilebilir. Genişletilmiş pazarlama karması elemanları (3P) olarak bilinen bu elemanlar; </a:t>
            </a:r>
            <a:r>
              <a:rPr lang="tr-TR" dirty="0">
                <a:solidFill>
                  <a:srgbClr val="C00000"/>
                </a:solidFill>
              </a:rPr>
              <a:t>insan, fiziksel kanıtlar ve süreçtir</a:t>
            </a:r>
            <a:r>
              <a:rPr lang="tr-TR" dirty="0" smtClean="0">
                <a:solidFill>
                  <a:srgbClr val="C00000"/>
                </a:solidFill>
              </a:rPr>
              <a:t>.</a:t>
            </a:r>
          </a:p>
          <a:p>
            <a:pPr marL="0" indent="0">
              <a:buNone/>
            </a:pPr>
            <a:endParaRPr lang="tr-TR" dirty="0">
              <a:solidFill>
                <a:srgbClr val="C00000"/>
              </a:solidFill>
            </a:endParaRPr>
          </a:p>
        </p:txBody>
      </p:sp>
    </p:spTree>
    <p:extLst>
      <p:ext uri="{BB962C8B-B14F-4D97-AF65-F5344CB8AC3E}">
        <p14:creationId xmlns:p14="http://schemas.microsoft.com/office/powerpoint/2010/main" val="2802528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38124"/>
          </a:xfrm>
        </p:spPr>
        <p:txBody>
          <a:bodyPr/>
          <a:lstStyle/>
          <a:p>
            <a:r>
              <a:rPr lang="tr-TR" sz="2800" dirty="0">
                <a:solidFill>
                  <a:srgbClr val="C00000"/>
                </a:solidFill>
              </a:rPr>
              <a:t>BOŞ ZAMAN VE REKREASYON PAZARLAMA KARMASI</a:t>
            </a:r>
            <a:endParaRPr lang="tr-TR" dirty="0"/>
          </a:p>
        </p:txBody>
      </p:sp>
      <p:sp>
        <p:nvSpPr>
          <p:cNvPr id="3" name="İçerik Yer Tutucusu 2"/>
          <p:cNvSpPr>
            <a:spLocks noGrp="1"/>
          </p:cNvSpPr>
          <p:nvPr>
            <p:ph idx="1"/>
          </p:nvPr>
        </p:nvSpPr>
        <p:spPr>
          <a:xfrm>
            <a:off x="838200" y="903250"/>
            <a:ext cx="10515600" cy="5273713"/>
          </a:xfrm>
        </p:spPr>
        <p:txBody>
          <a:bodyPr>
            <a:normAutofit fontScale="77500" lnSpcReduction="20000"/>
          </a:bodyPr>
          <a:lstStyle/>
          <a:p>
            <a:pPr marL="0" indent="0">
              <a:buNone/>
            </a:pPr>
            <a:r>
              <a:rPr lang="tr-TR" u="sng" dirty="0" smtClean="0">
                <a:solidFill>
                  <a:srgbClr val="C00000"/>
                </a:solidFill>
              </a:rPr>
              <a:t>Pazarlama Karması</a:t>
            </a:r>
          </a:p>
          <a:p>
            <a:pPr marL="0" indent="0">
              <a:buNone/>
            </a:pPr>
            <a:r>
              <a:rPr lang="tr-TR" dirty="0" smtClean="0">
                <a:solidFill>
                  <a:srgbClr val="C00000"/>
                </a:solidFill>
              </a:rPr>
              <a:t>1-ÜRÜN</a:t>
            </a:r>
          </a:p>
          <a:p>
            <a:pPr marL="0" indent="0">
              <a:buNone/>
            </a:pPr>
            <a:r>
              <a:rPr lang="tr-TR" dirty="0" smtClean="0"/>
              <a:t>	Ürün</a:t>
            </a:r>
            <a:r>
              <a:rPr lang="tr-TR" dirty="0"/>
              <a:t>, tüm pazarlama eylemlerinin yöneltildiği pazarlama karması elemanıdır. Ürün aynı zamanda işletmelerin müşterilerin istek ve gereksinimlerini karşıladıkları temel araçlardır. Soyut ya da somut olmak üzere, işletmelerin müşterilerine sunduğu her şey, ürün kapsamında değerlendirilebilir</a:t>
            </a:r>
            <a:r>
              <a:rPr lang="tr-TR" dirty="0" smtClean="0"/>
              <a:t>.</a:t>
            </a:r>
          </a:p>
          <a:p>
            <a:pPr marL="0" indent="0">
              <a:buNone/>
            </a:pPr>
            <a:r>
              <a:rPr lang="tr-TR" dirty="0" smtClean="0"/>
              <a:t>	Boş </a:t>
            </a:r>
            <a:r>
              <a:rPr lang="tr-TR" dirty="0"/>
              <a:t>zaman ve rekreasyon ürünleri denildiğinde akla tiyatro, sinema, </a:t>
            </a:r>
            <a:r>
              <a:rPr lang="tr-TR" dirty="0" err="1"/>
              <a:t>fitness</a:t>
            </a:r>
            <a:r>
              <a:rPr lang="tr-TR" dirty="0"/>
              <a:t> dersleri, tenis ya da golf vb. gelmektedir. Aslında bunlar yalnızca boş zaman ve rekreasyon ürününe ulaşmak için yararlanılan araçlardır. Gerçek anlamda ürün ise boş zaman ve rekreasyon ürünlerinin kullanımından ve bu aktivitelere katılımdan elde edilen tatmin edici deneyimdir. Bu nedenle, boş zaman ürünleri sunan merkezlerin ürünleri de yalnızca sunulan aktivite ve olanaklar değil, bunlarla birlikte müşterilere sunulan olumlu deneyimlerdir. </a:t>
            </a:r>
            <a:endParaRPr lang="tr-TR" dirty="0" smtClean="0"/>
          </a:p>
          <a:p>
            <a:pPr marL="0" indent="0">
              <a:buNone/>
            </a:pPr>
            <a:r>
              <a:rPr lang="tr-TR" dirty="0" smtClean="0"/>
              <a:t>	Bu </a:t>
            </a:r>
            <a:r>
              <a:rPr lang="tr-TR" dirty="0"/>
              <a:t>nedenle, burada söz konusu edilen ürün yalnızca fiziksel üründen ibaret değildir. Boş zaman ürünü, birey onu deneyimleyinceye kadar soyut haldedir. Bu durum, aslında turizm ürününün soyut olmasının da doğal bir sonucudur. Boş zaman ürünü de turizm ürünlerinde olduğu gibi depolanamaz ve dayanıksızdır. Bireyler, bu ürünün kullanımı ile ilgili kararlarını aniden değiştirebilirler. Çünkü ürünü tercih nedenleri çok fazla değişiklik göstermektedir.</a:t>
            </a:r>
            <a:endParaRPr lang="tr-TR" dirty="0">
              <a:solidFill>
                <a:srgbClr val="C00000"/>
              </a:solidFill>
            </a:endParaRPr>
          </a:p>
        </p:txBody>
      </p:sp>
    </p:spTree>
    <p:extLst>
      <p:ext uri="{BB962C8B-B14F-4D97-AF65-F5344CB8AC3E}">
        <p14:creationId xmlns:p14="http://schemas.microsoft.com/office/powerpoint/2010/main" val="1727346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1805"/>
            <a:ext cx="10515600" cy="5977054"/>
          </a:xfrm>
        </p:spPr>
        <p:txBody>
          <a:bodyPr>
            <a:normAutofit fontScale="92500" lnSpcReduction="10000"/>
          </a:bodyPr>
          <a:lstStyle/>
          <a:p>
            <a:pPr marL="0" lvl="0" indent="0">
              <a:buNone/>
            </a:pPr>
            <a:r>
              <a:rPr lang="tr-TR" sz="2200" u="sng" dirty="0">
                <a:solidFill>
                  <a:srgbClr val="C00000"/>
                </a:solidFill>
              </a:rPr>
              <a:t>Pazarlama Karması</a:t>
            </a:r>
          </a:p>
          <a:p>
            <a:pPr marL="0" indent="0">
              <a:buNone/>
            </a:pPr>
            <a:r>
              <a:rPr lang="tr-TR" dirty="0" smtClean="0"/>
              <a:t>	Ürünün </a:t>
            </a:r>
            <a:r>
              <a:rPr lang="tr-TR" dirty="0"/>
              <a:t>sunum performansı da ayrılmazlık ilkesi ile doğru orantılı olarak hizmeti sunan kişinin o anki performansına dayalı olmaktadır. Bireyler, boş zaman aktivitelerine katılmak suretiyle; eğlenmek, arkadaşları ile vakit geçirmek, öğrenmek, daha güzel ve genç görünmek, daha iyi hissetmek, herhangi biri gibi olmak ya da yetenekli olmak isterler. Diğer bir deyişle, bireyler başarı elde etmek için </a:t>
            </a:r>
            <a:r>
              <a:rPr lang="tr-TR" dirty="0">
                <a:solidFill>
                  <a:srgbClr val="C00000"/>
                </a:solidFill>
              </a:rPr>
              <a:t>boş zaman ürünlerini </a:t>
            </a:r>
            <a:r>
              <a:rPr lang="tr-TR" dirty="0"/>
              <a:t>satın alırlar</a:t>
            </a:r>
            <a:r>
              <a:rPr lang="tr-TR" dirty="0" smtClean="0"/>
              <a:t>.</a:t>
            </a:r>
          </a:p>
          <a:p>
            <a:pPr marL="0" indent="0">
              <a:buNone/>
            </a:pPr>
            <a:r>
              <a:rPr lang="tr-TR" dirty="0" smtClean="0"/>
              <a:t>	</a:t>
            </a:r>
            <a:r>
              <a:rPr lang="tr-TR" dirty="0" smtClean="0">
                <a:solidFill>
                  <a:srgbClr val="C00000"/>
                </a:solidFill>
              </a:rPr>
              <a:t>Boş </a:t>
            </a:r>
            <a:r>
              <a:rPr lang="tr-TR" dirty="0">
                <a:solidFill>
                  <a:srgbClr val="C00000"/>
                </a:solidFill>
              </a:rPr>
              <a:t>zaman ürünleri</a:t>
            </a:r>
            <a:r>
              <a:rPr lang="tr-TR" dirty="0"/>
              <a:t>; </a:t>
            </a:r>
            <a:r>
              <a:rPr lang="tr-TR" dirty="0">
                <a:solidFill>
                  <a:schemeClr val="accent1">
                    <a:lumMod val="50000"/>
                  </a:schemeClr>
                </a:solidFill>
              </a:rPr>
              <a:t>bireylerin daha sağlıklı, daha mutlu, daha zayıf ve güzel görünümlü olmasını sağlamaktadır; risk, heyecan ve macera gibi çıktılar ise bu ürünlerin bireylere sağladığı deneyimlerden sadece bazılarıdır. </a:t>
            </a:r>
            <a:r>
              <a:rPr lang="tr-TR" dirty="0"/>
              <a:t>Bu durum, aslında turizm ürününde olduğu gibi, boş zaman ürünlerinin de </a:t>
            </a:r>
            <a:r>
              <a:rPr lang="tr-TR" dirty="0" smtClean="0"/>
              <a:t>bileşik </a:t>
            </a:r>
            <a:r>
              <a:rPr lang="tr-TR" dirty="0"/>
              <a:t>ürün olması ile </a:t>
            </a:r>
            <a:r>
              <a:rPr lang="tr-TR" dirty="0" smtClean="0"/>
              <a:t>ilişkilendirilebilir.</a:t>
            </a:r>
          </a:p>
          <a:p>
            <a:pPr marL="0" indent="0">
              <a:buNone/>
            </a:pPr>
            <a:r>
              <a:rPr lang="tr-TR" dirty="0" smtClean="0"/>
              <a:t>	Günümüzde </a:t>
            </a:r>
            <a:r>
              <a:rPr lang="tr-TR" dirty="0"/>
              <a:t>boş zamanın verimli kullanılmasına yönelik tesisler, genellikle birden fazla alanda hizmet sunmaktadır. Örneğin, bir tenis kortu beraberinde bir </a:t>
            </a:r>
            <a:r>
              <a:rPr lang="tr-TR" dirty="0" err="1"/>
              <a:t>fitness</a:t>
            </a:r>
            <a:r>
              <a:rPr lang="tr-TR" dirty="0"/>
              <a:t> merkezi ya da sauna ile birlikte işletmeye açılmaktadır. Bu durum, işletmelere hem pazarın farklı alanlarına hakim olma hem de ekonomik olarak daha verimli çalışabilme olanağı sunmaktadır</a:t>
            </a:r>
          </a:p>
        </p:txBody>
      </p:sp>
    </p:spTree>
    <p:extLst>
      <p:ext uri="{BB962C8B-B14F-4D97-AF65-F5344CB8AC3E}">
        <p14:creationId xmlns:p14="http://schemas.microsoft.com/office/powerpoint/2010/main" val="399035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04670"/>
          </a:xfrm>
        </p:spPr>
        <p:txBody>
          <a:bodyPr/>
          <a:lstStyle/>
          <a:p>
            <a:r>
              <a:rPr lang="tr-TR" sz="2800" dirty="0">
                <a:solidFill>
                  <a:srgbClr val="C00000"/>
                </a:solidFill>
              </a:rPr>
              <a:t>BOŞ ZAMAN VE REKREASYON PAZARLAMA KARMASI</a:t>
            </a:r>
            <a:endParaRPr lang="tr-TR" dirty="0"/>
          </a:p>
        </p:txBody>
      </p:sp>
      <p:sp>
        <p:nvSpPr>
          <p:cNvPr id="3" name="İçerik Yer Tutucusu 2"/>
          <p:cNvSpPr>
            <a:spLocks noGrp="1"/>
          </p:cNvSpPr>
          <p:nvPr>
            <p:ph idx="1"/>
          </p:nvPr>
        </p:nvSpPr>
        <p:spPr>
          <a:xfrm>
            <a:off x="838200" y="869796"/>
            <a:ext cx="10515600" cy="5307167"/>
          </a:xfrm>
        </p:spPr>
        <p:txBody>
          <a:bodyPr>
            <a:normAutofit fontScale="92500" lnSpcReduction="10000"/>
          </a:bodyPr>
          <a:lstStyle/>
          <a:p>
            <a:pPr marL="0" indent="0">
              <a:buNone/>
            </a:pPr>
            <a:r>
              <a:rPr lang="tr-TR" u="sng" dirty="0">
                <a:solidFill>
                  <a:schemeClr val="accent1">
                    <a:lumMod val="50000"/>
                  </a:schemeClr>
                </a:solidFill>
              </a:rPr>
              <a:t>Boş Zaman ve </a:t>
            </a:r>
            <a:r>
              <a:rPr lang="tr-TR" u="sng" dirty="0" smtClean="0">
                <a:solidFill>
                  <a:schemeClr val="accent1">
                    <a:lumMod val="50000"/>
                  </a:schemeClr>
                </a:solidFill>
              </a:rPr>
              <a:t>Rekreasyon </a:t>
            </a:r>
            <a:r>
              <a:rPr lang="tr-TR" u="sng" dirty="0">
                <a:solidFill>
                  <a:schemeClr val="accent1">
                    <a:lumMod val="50000"/>
                  </a:schemeClr>
                </a:solidFill>
              </a:rPr>
              <a:t>Ürünlerinin Yaşam </a:t>
            </a:r>
            <a:r>
              <a:rPr lang="tr-TR" u="sng" dirty="0" smtClean="0">
                <a:solidFill>
                  <a:schemeClr val="accent1">
                    <a:lumMod val="50000"/>
                  </a:schemeClr>
                </a:solidFill>
              </a:rPr>
              <a:t>Süreci</a:t>
            </a:r>
            <a:endParaRPr lang="tr-TR" u="sng" dirty="0">
              <a:solidFill>
                <a:schemeClr val="accent1">
                  <a:lumMod val="50000"/>
                </a:schemeClr>
              </a:solidFill>
            </a:endParaRPr>
          </a:p>
          <a:p>
            <a:pPr marL="0" indent="0">
              <a:buNone/>
            </a:pPr>
            <a:r>
              <a:rPr lang="tr-TR" dirty="0" smtClean="0"/>
              <a:t>	Boş </a:t>
            </a:r>
            <a:r>
              <a:rPr lang="tr-TR" dirty="0"/>
              <a:t>zaman ve rekreasyon ürünleri sunan işletmeler için arzu edilen durum, geliştirilen her yeni ürünün uzun süre pazarda faaliyet göstermesi ve işletmeye mümkün olan en yüksek kârı sağlamasıdır. Ürünün yaşam eğrisinin her aşamasında pazarlamacılar, pazarlama stratejilerinde değişen koşullara göre düzenlemeler yapmak zorunda kalmaktadır. Örneğin, bir temalı park belirli bir süre faaliyet gösterip popülaritesini kaybetmeye başladığında gerek fiziksel kapasitesinde gerekse işletme anlayışında büyük çapta yenilikler yapmak suretiyle </a:t>
            </a:r>
            <a:r>
              <a:rPr lang="tr-TR" dirty="0" smtClean="0"/>
              <a:t>pazarda </a:t>
            </a:r>
            <a:r>
              <a:rPr lang="tr-TR" dirty="0"/>
              <a:t>yeniden faaliyet göstermeye başlayabilir. </a:t>
            </a:r>
            <a:endParaRPr lang="tr-TR" dirty="0" smtClean="0"/>
          </a:p>
          <a:p>
            <a:pPr marL="0" indent="0">
              <a:buNone/>
            </a:pPr>
            <a:r>
              <a:rPr lang="tr-TR" dirty="0" smtClean="0"/>
              <a:t>	Boş </a:t>
            </a:r>
            <a:r>
              <a:rPr lang="tr-TR" dirty="0"/>
              <a:t>zaman ve rekreasyon ürünlerinin yaşam süreci, dört aşamadan oluşmaktadır. Bunlar; pazara giriş, gelişme, olgunluk ve düşüştür. Boş zaman ve rekreasyon ürünlerinin yaşam süreci ile ilgili olarak bilinmesi gereken diğer bir husus da; tüm ürünlerin, </a:t>
            </a:r>
            <a:r>
              <a:rPr lang="tr-TR" dirty="0">
                <a:solidFill>
                  <a:schemeClr val="accent1">
                    <a:lumMod val="50000"/>
                  </a:schemeClr>
                </a:solidFill>
              </a:rPr>
              <a:t>sıralanan bu dört aşamayı </a:t>
            </a:r>
            <a:r>
              <a:rPr lang="tr-TR" dirty="0"/>
              <a:t>aynı şekilde takip etmeyebileceğidir. </a:t>
            </a:r>
            <a:endParaRPr lang="tr-TR" u="sng" dirty="0">
              <a:solidFill>
                <a:schemeClr val="accent1">
                  <a:lumMod val="50000"/>
                </a:schemeClr>
              </a:solidFill>
            </a:endParaRPr>
          </a:p>
        </p:txBody>
      </p:sp>
    </p:spTree>
    <p:extLst>
      <p:ext uri="{BB962C8B-B14F-4D97-AF65-F5344CB8AC3E}">
        <p14:creationId xmlns:p14="http://schemas.microsoft.com/office/powerpoint/2010/main" val="200644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94241"/>
          </a:xfrm>
        </p:spPr>
        <p:txBody>
          <a:bodyPr>
            <a:normAutofit/>
          </a:bodyPr>
          <a:lstStyle/>
          <a:p>
            <a:r>
              <a:rPr lang="es-ES" sz="2800" dirty="0">
                <a:solidFill>
                  <a:srgbClr val="C00000"/>
                </a:solidFill>
              </a:rPr>
              <a:t>BOŞ ZAMAN VE REKREASYON PAZARLAMASI KAVRAMI</a:t>
            </a:r>
            <a:endParaRPr lang="tr-TR" sz="2800" dirty="0">
              <a:solidFill>
                <a:srgbClr val="C00000"/>
              </a:solidFill>
            </a:endParaRPr>
          </a:p>
        </p:txBody>
      </p:sp>
      <p:sp>
        <p:nvSpPr>
          <p:cNvPr id="3" name="İçerik Yer Tutucusu 2"/>
          <p:cNvSpPr>
            <a:spLocks noGrp="1"/>
          </p:cNvSpPr>
          <p:nvPr>
            <p:ph idx="1"/>
          </p:nvPr>
        </p:nvSpPr>
        <p:spPr>
          <a:xfrm>
            <a:off x="838200" y="1059366"/>
            <a:ext cx="10515600" cy="5117597"/>
          </a:xfrm>
        </p:spPr>
        <p:txBody>
          <a:bodyPr>
            <a:normAutofit fontScale="92500" lnSpcReduction="20000"/>
          </a:bodyPr>
          <a:lstStyle/>
          <a:p>
            <a:pPr marL="0" indent="0">
              <a:buNone/>
            </a:pPr>
            <a:r>
              <a:rPr lang="tr-TR" dirty="0" smtClean="0"/>
              <a:t>	Boş </a:t>
            </a:r>
            <a:r>
              <a:rPr lang="tr-TR" dirty="0"/>
              <a:t>zaman ve rekreasyon pazarlaması kavramı, kendine özgü yapısı ile pazarlamada ayrı bir yere sahiptir. Ticari işletmeler olarak düşünüldüğünde, boş zaman ve rekreasyon işletmeleri, insanların </a:t>
            </a:r>
            <a:r>
              <a:rPr lang="tr-TR" dirty="0">
                <a:solidFill>
                  <a:srgbClr val="C00000"/>
                </a:solidFill>
              </a:rPr>
              <a:t>harcanabilir geliri </a:t>
            </a:r>
            <a:r>
              <a:rPr lang="tr-TR" dirty="0"/>
              <a:t>için rekabet etmektedir. Boş zaman ve rekreasyon ürünlerini talep eden insanlar, </a:t>
            </a:r>
            <a:r>
              <a:rPr lang="tr-TR" dirty="0">
                <a:solidFill>
                  <a:srgbClr val="C00000"/>
                </a:solidFill>
              </a:rPr>
              <a:t>kendilerine sunulan ürünler arasından istediklerini seçme özgürlüğüne sahiptirler</a:t>
            </a:r>
            <a:r>
              <a:rPr lang="tr-TR" dirty="0"/>
              <a:t>. İnsanların zamanını ve parasını en iyi şekilde değerlendirmesini sağlayan işletmeler ise geliştirdikleri boş zaman ve rekreasyon ürünleriyle insanları kendi ürünlerini satın almaya </a:t>
            </a:r>
            <a:r>
              <a:rPr lang="tr-TR" dirty="0">
                <a:solidFill>
                  <a:srgbClr val="C00000"/>
                </a:solidFill>
              </a:rPr>
              <a:t>ikna etme </a:t>
            </a:r>
            <a:r>
              <a:rPr lang="tr-TR" dirty="0"/>
              <a:t>çabasına girmektedirler. İşte bu noktada boş zaman ve rekreasyon pazarlaması devreye girmektedir. </a:t>
            </a:r>
            <a:endParaRPr lang="tr-TR" dirty="0" smtClean="0"/>
          </a:p>
          <a:p>
            <a:pPr marL="0" indent="0">
              <a:buNone/>
            </a:pPr>
            <a:r>
              <a:rPr lang="tr-TR" dirty="0" smtClean="0"/>
              <a:t>	Genel </a:t>
            </a:r>
            <a:r>
              <a:rPr lang="tr-TR" dirty="0"/>
              <a:t>bir tanım yapmak gerekirse </a:t>
            </a:r>
            <a:r>
              <a:rPr lang="tr-TR" u="sng" dirty="0">
                <a:solidFill>
                  <a:srgbClr val="C00000"/>
                </a:solidFill>
              </a:rPr>
              <a:t>boş zaman ve rekreasyon pazarlaması</a:t>
            </a:r>
            <a:r>
              <a:rPr lang="tr-TR" dirty="0"/>
              <a:t>; pazarlama prensiplerinin boş zaman ve rekreasyon ürünlerine uygulanmasıdır. Boş zaman ve rekreasyon pazarlamasına ilişkin daha kapsamlı bir tanım ise “</a:t>
            </a:r>
            <a:r>
              <a:rPr lang="tr-TR" dirty="0">
                <a:solidFill>
                  <a:srgbClr val="C00000"/>
                </a:solidFill>
              </a:rPr>
              <a:t>işletmelerin amaçlarının gerçekleştirilmesi ve tüketici istek ve gereksinimlerinin tatmin edilmesi amacıyla boş zaman ve rekreasyon ürünlerinin üretilmesini, fiyatlandırılmasını, dağıtılmasını ve tutundurulmasını kapsayan süreç” </a:t>
            </a:r>
            <a:r>
              <a:rPr lang="tr-TR" dirty="0"/>
              <a:t>şeklinde yapılabilir.</a:t>
            </a:r>
          </a:p>
        </p:txBody>
      </p:sp>
    </p:spTree>
    <p:extLst>
      <p:ext uri="{BB962C8B-B14F-4D97-AF65-F5344CB8AC3E}">
        <p14:creationId xmlns:p14="http://schemas.microsoft.com/office/powerpoint/2010/main" val="3410996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35259"/>
            <a:ext cx="10515600" cy="5641704"/>
          </a:xfrm>
        </p:spPr>
        <p:txBody>
          <a:bodyPr>
            <a:normAutofit fontScale="85000" lnSpcReduction="10000"/>
          </a:bodyPr>
          <a:lstStyle/>
          <a:p>
            <a:pPr marL="0" indent="0">
              <a:buNone/>
            </a:pPr>
            <a:r>
              <a:rPr lang="tr-TR" u="sng" dirty="0">
                <a:solidFill>
                  <a:schemeClr val="accent1">
                    <a:lumMod val="50000"/>
                  </a:schemeClr>
                </a:solidFill>
              </a:rPr>
              <a:t>Boş Zaman ve Rekreasyon Ürünlerinin Yaşam </a:t>
            </a:r>
            <a:r>
              <a:rPr lang="tr-TR" u="sng" dirty="0" smtClean="0">
                <a:solidFill>
                  <a:schemeClr val="accent1">
                    <a:lumMod val="50000"/>
                  </a:schemeClr>
                </a:solidFill>
              </a:rPr>
              <a:t>Süreci</a:t>
            </a:r>
          </a:p>
          <a:p>
            <a:pPr marL="0" indent="0">
              <a:buNone/>
            </a:pPr>
            <a:r>
              <a:rPr lang="tr-TR" dirty="0" smtClean="0">
                <a:solidFill>
                  <a:srgbClr val="C00000"/>
                </a:solidFill>
              </a:rPr>
              <a:t>1-Pazara Giriş: </a:t>
            </a:r>
            <a:r>
              <a:rPr lang="tr-TR" dirty="0"/>
              <a:t>Bu aşamada işletmenin pazarda çok fazla rakibi yoktur. Fiyatlar </a:t>
            </a:r>
            <a:r>
              <a:rPr lang="tr-TR" dirty="0" smtClean="0"/>
              <a:t>oldukça </a:t>
            </a:r>
            <a:r>
              <a:rPr lang="tr-TR" dirty="0"/>
              <a:t>yüksektir. Dolayısıyla, bu aşamada ürünü satın alanlar genellikle yüksek gelir grubundaki müşteriler olmaktadır. Ürünün üretiminde yeterince uzmanlık sağlanamadığından, ürünün kalitesi düşük, maliyeti ise yüksek olabilmektedir</a:t>
            </a:r>
            <a:r>
              <a:rPr lang="tr-TR" dirty="0" smtClean="0"/>
              <a:t>.</a:t>
            </a:r>
          </a:p>
          <a:p>
            <a:pPr marL="0" indent="0">
              <a:buNone/>
            </a:pPr>
            <a:r>
              <a:rPr lang="tr-TR" dirty="0" smtClean="0">
                <a:solidFill>
                  <a:srgbClr val="C00000"/>
                </a:solidFill>
              </a:rPr>
              <a:t>2-Gelişme</a:t>
            </a:r>
            <a:r>
              <a:rPr lang="tr-TR" dirty="0">
                <a:solidFill>
                  <a:srgbClr val="C00000"/>
                </a:solidFill>
              </a:rPr>
              <a:t>:</a:t>
            </a:r>
            <a:r>
              <a:rPr lang="tr-TR" dirty="0"/>
              <a:t> Ürün pazarda tutunursa gelişme aşamasına girilmektedir. Pazardaki rakiplerin sayısı da artmaya başlar. Bu aşamada ayrıca ürünün mevcut özellikleri arasına yenileri eklenir. Diğer bir deyişle, gelişme aşamasının mümkün olduğunca uzun sürmesi için kolaylaştırıcı ve destekleyici ürünlerin de ürünün düzeyleri arasına eklenmesi gerekmektedir. Fiyatlar aynı </a:t>
            </a:r>
            <a:r>
              <a:rPr lang="tr-TR" dirty="0" smtClean="0"/>
              <a:t>kalmakta </a:t>
            </a:r>
            <a:r>
              <a:rPr lang="tr-TR" dirty="0"/>
              <a:t>ya da düşmektedir. </a:t>
            </a:r>
            <a:endParaRPr lang="tr-TR" dirty="0" smtClean="0"/>
          </a:p>
          <a:p>
            <a:pPr marL="0" indent="0">
              <a:buNone/>
            </a:pPr>
            <a:r>
              <a:rPr lang="tr-TR" dirty="0" smtClean="0"/>
              <a:t>	Bu </a:t>
            </a:r>
            <a:r>
              <a:rPr lang="tr-TR" dirty="0"/>
              <a:t>aşamada rekabet avantajı elde etmek için maliyetleri düşürücü önlemlere de ağırlık verilmelidir. İşletmeler, iyice artan rekabet ile başa çıkmak için satış tutundurma giderlerini arttırmak zorunda kalmaktadırlar. Tutundurma aktiviteleri bu aşamada ürünü tanıtmaktan çok işletmenin ve marka imajının üzerine odaklanmalıdır. Bu dönemde, ağızdan ağıza pazarlamanın olumlu etkilerinden yararlanmak, yarışmalar ve özel etkinlikler düzenlemek, bedava ürünler vermek gibi taktikler benimsenebilir.</a:t>
            </a:r>
            <a:endParaRPr lang="tr-TR" u="sng" dirty="0">
              <a:solidFill>
                <a:schemeClr val="accent1">
                  <a:lumMod val="50000"/>
                </a:schemeClr>
              </a:solidFill>
            </a:endParaRPr>
          </a:p>
        </p:txBody>
      </p:sp>
    </p:spTree>
    <p:extLst>
      <p:ext uri="{BB962C8B-B14F-4D97-AF65-F5344CB8AC3E}">
        <p14:creationId xmlns:p14="http://schemas.microsoft.com/office/powerpoint/2010/main" val="3284084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13317"/>
            <a:ext cx="10515600" cy="5563646"/>
          </a:xfrm>
        </p:spPr>
        <p:txBody>
          <a:bodyPr>
            <a:normAutofit fontScale="92500" lnSpcReduction="20000"/>
          </a:bodyPr>
          <a:lstStyle/>
          <a:p>
            <a:pPr marL="0" indent="0">
              <a:buNone/>
            </a:pPr>
            <a:r>
              <a:rPr lang="tr-TR" dirty="0" smtClean="0">
                <a:solidFill>
                  <a:srgbClr val="C00000"/>
                </a:solidFill>
              </a:rPr>
              <a:t>3-Olgunluk</a:t>
            </a:r>
            <a:r>
              <a:rPr lang="tr-TR" dirty="0">
                <a:solidFill>
                  <a:srgbClr val="C00000"/>
                </a:solidFill>
              </a:rPr>
              <a:t>:</a:t>
            </a:r>
            <a:r>
              <a:rPr lang="tr-TR" dirty="0"/>
              <a:t> Ürünün satışlarının düşmeye başladığı andan itibaren olgunluk dönemi başlamaktadır. Bu aşama, diğerlerinden çok daha uzun sürmektedir. Bu aşamada rekabet de iyice artmaktadır. Rakipler fiyatları indirir, satış tutundurma ve reklam faaliyetlerini ise arttırır. Bu aşamada tutundurma yöntemleri tamamen marka, işletme ve imaj farklılaştırmasına yönelik olmalıdır. Bu aşamada pazarlamacılar ürünü değiştirebilirler ya da ürünü satın almayı isteyebilecek yeni müşteriler arayabilirler. </a:t>
            </a:r>
            <a:endParaRPr lang="tr-TR" dirty="0" smtClean="0"/>
          </a:p>
          <a:p>
            <a:pPr marL="0" indent="0">
              <a:buNone/>
            </a:pPr>
            <a:r>
              <a:rPr lang="tr-TR" dirty="0" smtClean="0"/>
              <a:t>	Bunlardan </a:t>
            </a:r>
            <a:r>
              <a:rPr lang="tr-TR" dirty="0"/>
              <a:t>yeni müşteriler aramak ilkinden çok daha karmaşıktır. Bu yeni müşterilerin kimler oldukları, ne istedikleri, bu müşterilere nasıl ulaşılabileceği araştırılmalıdır. Bu sayede başarısızlığa doğru giden bir program, yeniden canlandırılabilir. Örneğin, dövüş sporları bir zamanlar sadece erkeklere yönelik iken, zamanla kadınlar için de kendini savunma amaçlı dövüş sporları kursları verilmeye başlanmıştır. </a:t>
            </a:r>
            <a:endParaRPr lang="tr-TR" dirty="0" smtClean="0"/>
          </a:p>
          <a:p>
            <a:pPr marL="0" indent="0">
              <a:buNone/>
            </a:pPr>
            <a:r>
              <a:rPr lang="tr-TR" dirty="0" smtClean="0"/>
              <a:t>	Bu </a:t>
            </a:r>
            <a:r>
              <a:rPr lang="tr-TR" dirty="0"/>
              <a:t>ürün, gelişip olgunluk ve ardından düşme aşamasına girdiğinde ise çocuklara ve ailelerine yönelik olarak geliştirilip bir çeşit zihinsel ve bedensel gelişim yöntemi olarak pazara sunulabilir. Hedef pazar değiştiğinde, dağıtımda ve ürüne ilişkin programlarda da değişiklik yapılması gerekmektedir.</a:t>
            </a:r>
          </a:p>
        </p:txBody>
      </p:sp>
    </p:spTree>
    <p:extLst>
      <p:ext uri="{BB962C8B-B14F-4D97-AF65-F5344CB8AC3E}">
        <p14:creationId xmlns:p14="http://schemas.microsoft.com/office/powerpoint/2010/main" val="3784280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2956"/>
            <a:ext cx="10515600" cy="5664007"/>
          </a:xfrm>
        </p:spPr>
        <p:txBody>
          <a:bodyPr/>
          <a:lstStyle/>
          <a:p>
            <a:pPr marL="0" indent="0">
              <a:buNone/>
            </a:pPr>
            <a:endParaRPr lang="tr-TR" dirty="0" smtClean="0">
              <a:solidFill>
                <a:srgbClr val="C00000"/>
              </a:solidFill>
            </a:endParaRPr>
          </a:p>
          <a:p>
            <a:pPr marL="0" indent="0">
              <a:buNone/>
            </a:pPr>
            <a:endParaRPr lang="tr-TR" dirty="0">
              <a:solidFill>
                <a:srgbClr val="C00000"/>
              </a:solidFill>
            </a:endParaRPr>
          </a:p>
          <a:p>
            <a:pPr marL="0" indent="0">
              <a:buNone/>
            </a:pPr>
            <a:r>
              <a:rPr lang="tr-TR" dirty="0" smtClean="0">
                <a:solidFill>
                  <a:srgbClr val="C00000"/>
                </a:solidFill>
              </a:rPr>
              <a:t>4-Düşüş</a:t>
            </a:r>
            <a:r>
              <a:rPr lang="tr-TR" dirty="0">
                <a:solidFill>
                  <a:srgbClr val="C00000"/>
                </a:solidFill>
              </a:rPr>
              <a:t>:</a:t>
            </a:r>
            <a:r>
              <a:rPr lang="tr-TR" dirty="0"/>
              <a:t> Ürünler, yaşamlarının son aşamasında düşüş dönemine girmektedir. Bu düşüş, çok hızlı ya da yavaş bir şekilde gerçekleşebilir. Bu nedenle, işletmelerin düzenli aralıklarla satışlarını, maliyetlerini ve kâr seviyelerini gözden geçirmeleri ve düşüş sürecine giren ürünleri tespit etmeleri gerekmektedir. Bu ürünlerle ilgili olarak; ürünü aynı şekilde piyasaya sunmaya devam etme, bir süre daha satışı sürdürerek piyasadan çekme ya da ürünü tamamen ortadan kaldırma gibi kararlardan biri uygulanabilir. </a:t>
            </a:r>
          </a:p>
        </p:txBody>
      </p:sp>
    </p:spTree>
    <p:extLst>
      <p:ext uri="{BB962C8B-B14F-4D97-AF65-F5344CB8AC3E}">
        <p14:creationId xmlns:p14="http://schemas.microsoft.com/office/powerpoint/2010/main" val="192013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82368"/>
          </a:xfrm>
        </p:spPr>
        <p:txBody>
          <a:bodyPr>
            <a:normAutofit/>
          </a:bodyPr>
          <a:lstStyle/>
          <a:p>
            <a:r>
              <a:rPr lang="tr-TR" sz="2800" dirty="0">
                <a:solidFill>
                  <a:srgbClr val="C00000"/>
                </a:solidFill>
              </a:rPr>
              <a:t>BOŞ ZAMAN VE REKREASYON PAZARLAMA KARMASI</a:t>
            </a:r>
          </a:p>
        </p:txBody>
      </p:sp>
      <p:sp>
        <p:nvSpPr>
          <p:cNvPr id="3" name="İçerik Yer Tutucusu 2"/>
          <p:cNvSpPr>
            <a:spLocks noGrp="1"/>
          </p:cNvSpPr>
          <p:nvPr>
            <p:ph idx="1"/>
          </p:nvPr>
        </p:nvSpPr>
        <p:spPr>
          <a:xfrm>
            <a:off x="838200" y="847494"/>
            <a:ext cx="10515600" cy="5329469"/>
          </a:xfrm>
        </p:spPr>
        <p:txBody>
          <a:bodyPr>
            <a:normAutofit fontScale="92500" lnSpcReduction="20000"/>
          </a:bodyPr>
          <a:lstStyle/>
          <a:p>
            <a:pPr marL="0" lvl="0" indent="0">
              <a:buNone/>
            </a:pPr>
            <a:r>
              <a:rPr lang="tr-TR" sz="2200" u="sng" dirty="0">
                <a:solidFill>
                  <a:srgbClr val="C00000"/>
                </a:solidFill>
              </a:rPr>
              <a:t>Pazarlama Karması</a:t>
            </a:r>
          </a:p>
          <a:p>
            <a:pPr marL="0" indent="0">
              <a:buNone/>
            </a:pPr>
            <a:r>
              <a:rPr lang="tr-TR" dirty="0" smtClean="0">
                <a:solidFill>
                  <a:srgbClr val="C00000"/>
                </a:solidFill>
              </a:rPr>
              <a:t>2-FİYAT</a:t>
            </a:r>
          </a:p>
          <a:p>
            <a:pPr marL="0" indent="0">
              <a:buNone/>
            </a:pPr>
            <a:r>
              <a:rPr lang="tr-TR" dirty="0" smtClean="0"/>
              <a:t>	Pazarlama </a:t>
            </a:r>
            <a:r>
              <a:rPr lang="tr-TR" dirty="0"/>
              <a:t>karmasının fiyat elemanı, müşterilerin istek ve gereksinimlerinin ödemeye razı olacakları bir fiyattan karşılanmasını amaçlar. Bu amaçla da ürüne uygulanacak ortalama fiyat düzeyinin belirlenmesi, indirimler, ödeme koşulları, farklı müşteri gruplarına uygulanacak farklı fiyat düzeyleri ile ilgili stratejik ve taktik kararların verilmesini içerir. Pazarlama çabalarının önemli bir bölümünü fiyat oluşturmaktadır. Fiyat aynı zamanda hizmetler için kalitenin çok önemli bir göstergesidir. </a:t>
            </a:r>
            <a:endParaRPr lang="tr-TR" dirty="0" smtClean="0"/>
          </a:p>
          <a:p>
            <a:pPr marL="0" indent="0">
              <a:buNone/>
            </a:pPr>
            <a:r>
              <a:rPr lang="tr-TR" dirty="0" smtClean="0"/>
              <a:t>	Müşterilerin </a:t>
            </a:r>
            <a:r>
              <a:rPr lang="tr-TR" dirty="0"/>
              <a:t>talebine karşılık verebilecek uygun bir fiyatın belirlenmesi önemli bir konudur. Çünkü fiyatın müşteri beklentilerinden yüksek olması talebi düşürebilirken, fiyatın düşük tutulması ise ürünün kalitesizmiş gibi algılanmasına neden olabilir. Bu nedenle, uygun fiyat düzeyinin belirlenmesi oldukça önemlidir. Öte yandan, belirlenen fiyatın işletme içinde bekleyen kârı da sağlayabilecek bir düzeyde olması gereklidir. Fiyatın talepteki artışı belirli bir noktada tutmak ve işletmenin faaliyet hacmini arttırmak gibi işlevleri de vardır. </a:t>
            </a:r>
            <a:endParaRPr lang="tr-TR" dirty="0">
              <a:solidFill>
                <a:srgbClr val="C00000"/>
              </a:solidFill>
            </a:endParaRPr>
          </a:p>
        </p:txBody>
      </p:sp>
    </p:spTree>
    <p:extLst>
      <p:ext uri="{BB962C8B-B14F-4D97-AF65-F5344CB8AC3E}">
        <p14:creationId xmlns:p14="http://schemas.microsoft.com/office/powerpoint/2010/main" val="2345973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80224"/>
            <a:ext cx="10515600" cy="5675971"/>
          </a:xfrm>
        </p:spPr>
        <p:txBody>
          <a:bodyPr>
            <a:normAutofit fontScale="85000" lnSpcReduction="20000"/>
          </a:bodyPr>
          <a:lstStyle/>
          <a:p>
            <a:pPr marL="0" indent="0">
              <a:buNone/>
            </a:pPr>
            <a:r>
              <a:rPr lang="tr-TR" dirty="0">
                <a:solidFill>
                  <a:srgbClr val="C00000"/>
                </a:solidFill>
              </a:rPr>
              <a:t>Fiyatlandırma </a:t>
            </a:r>
            <a:r>
              <a:rPr lang="tr-TR" dirty="0" smtClean="0">
                <a:solidFill>
                  <a:srgbClr val="C00000"/>
                </a:solidFill>
              </a:rPr>
              <a:t>Stratejileri</a:t>
            </a:r>
          </a:p>
          <a:p>
            <a:pPr marL="0" indent="0">
              <a:buNone/>
            </a:pPr>
            <a:r>
              <a:rPr lang="tr-TR" dirty="0"/>
              <a:t>Boş zaman ve rekreasyon ürünleri için her biri farklı amaçlara sahip olan ve farklı sonuçlar doğuran üç temel fiyatlandırma stratejisi mevcuttur. Bunlar; </a:t>
            </a:r>
            <a:r>
              <a:rPr lang="tr-TR" dirty="0">
                <a:solidFill>
                  <a:schemeClr val="accent1">
                    <a:lumMod val="50000"/>
                  </a:schemeClr>
                </a:solidFill>
              </a:rPr>
              <a:t>pazara nüfuz etme</a:t>
            </a:r>
            <a:r>
              <a:rPr lang="tr-TR" dirty="0"/>
              <a:t>, </a:t>
            </a:r>
            <a:r>
              <a:rPr lang="tr-TR" dirty="0">
                <a:solidFill>
                  <a:schemeClr val="accent1">
                    <a:lumMod val="50000"/>
                  </a:schemeClr>
                </a:solidFill>
              </a:rPr>
              <a:t>nötr fiyatlandırma </a:t>
            </a:r>
            <a:r>
              <a:rPr lang="tr-TR" dirty="0"/>
              <a:t>ve </a:t>
            </a:r>
            <a:r>
              <a:rPr lang="tr-TR" dirty="0">
                <a:solidFill>
                  <a:schemeClr val="accent1">
                    <a:lumMod val="50000"/>
                  </a:schemeClr>
                </a:solidFill>
              </a:rPr>
              <a:t>pazarın kaymağını alma</a:t>
            </a:r>
            <a:r>
              <a:rPr lang="tr-TR" dirty="0"/>
              <a:t>dır</a:t>
            </a:r>
            <a:r>
              <a:rPr lang="tr-TR" dirty="0" smtClean="0"/>
              <a:t>.</a:t>
            </a:r>
          </a:p>
          <a:p>
            <a:pPr marL="0" indent="0">
              <a:buNone/>
            </a:pPr>
            <a:r>
              <a:rPr lang="tr-TR" u="sng" dirty="0" smtClean="0">
                <a:solidFill>
                  <a:schemeClr val="accent1">
                    <a:lumMod val="50000"/>
                  </a:schemeClr>
                </a:solidFill>
              </a:rPr>
              <a:t>*Pazara </a:t>
            </a:r>
            <a:r>
              <a:rPr lang="tr-TR" u="sng" dirty="0">
                <a:solidFill>
                  <a:schemeClr val="accent1">
                    <a:lumMod val="50000"/>
                  </a:schemeClr>
                </a:solidFill>
              </a:rPr>
              <a:t>Nüfuz Etme</a:t>
            </a:r>
            <a:r>
              <a:rPr lang="tr-TR" dirty="0"/>
              <a:t>: Bu stratejide müşterileri satın almaya teşvik etmek amacıyla fiyatlar düşük tutulur. Bu strateji, daha yüksek fiyatlı ürün sunan rakiplerin müşterilerini çekmek amacıyla da kullanılır. Bu strateji özellikle de ürüne düşük fiyat ödemek isteyen müşteriler üzerinde etkili olur. Ancak, bu stratejinin benimsenmesinde dikkat edilmesi gereken husus; müşterilerin ürüne yönelik bir talebinin olmasıdır. Bazı ürünler, ne kadar düşük fiyatlı tutulursa tutulsun, bu ürünlere olan talep belirli bir noktanın üzerine hiçbir zaman çıkmaz. Hatta bu ürünler müşterilere bedava sunulsa bile talebin olmaması durumu ile karşılaşılabilir</a:t>
            </a:r>
            <a:r>
              <a:rPr lang="tr-TR" dirty="0" smtClean="0"/>
              <a:t>.</a:t>
            </a:r>
          </a:p>
          <a:p>
            <a:pPr marL="0" indent="0">
              <a:buNone/>
            </a:pPr>
            <a:r>
              <a:rPr lang="tr-TR" dirty="0" smtClean="0"/>
              <a:t>	Bu </a:t>
            </a:r>
            <a:r>
              <a:rPr lang="tr-TR" dirty="0"/>
              <a:t>durum, bazı aktivitelerin taleplerinin sınırlı olmasından kaynaklanmaktadır. Bu nedenle, düşük fiyat uygulama stratejisi, ürüne yönelik talebi olan ancak fiyatların yüksekliği nedeniyle bu talebini karşılayamayan bir müşteri kitlesi mevcut olduğunda işe yaramaktadır. Çünkü pazara nüfuz etme stratejisi, talebin olmadığı bir durumda talep yaratamaz. Bu nedenle de talebin olmadığı bir durumda düşük fiyat uygulaması, talebi arttıracağı yerde gelirleri dahi azaltabilir. </a:t>
            </a:r>
            <a:endParaRPr lang="tr-TR" dirty="0">
              <a:solidFill>
                <a:srgbClr val="C00000"/>
              </a:solidFill>
            </a:endParaRPr>
          </a:p>
        </p:txBody>
      </p:sp>
    </p:spTree>
    <p:extLst>
      <p:ext uri="{BB962C8B-B14F-4D97-AF65-F5344CB8AC3E}">
        <p14:creationId xmlns:p14="http://schemas.microsoft.com/office/powerpoint/2010/main" val="936681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46771"/>
            <a:ext cx="10515600" cy="5530192"/>
          </a:xfrm>
        </p:spPr>
        <p:txBody>
          <a:bodyPr>
            <a:normAutofit fontScale="70000" lnSpcReduction="20000"/>
          </a:bodyPr>
          <a:lstStyle/>
          <a:p>
            <a:pPr marL="0" lvl="0" indent="0">
              <a:buNone/>
            </a:pPr>
            <a:r>
              <a:rPr lang="tr-TR" sz="2400" dirty="0">
                <a:solidFill>
                  <a:srgbClr val="C00000"/>
                </a:solidFill>
              </a:rPr>
              <a:t>Fiyatlandırma Stratejileri</a:t>
            </a:r>
          </a:p>
          <a:p>
            <a:pPr marL="0" indent="0">
              <a:buNone/>
            </a:pPr>
            <a:r>
              <a:rPr lang="tr-TR" u="sng" dirty="0" smtClean="0">
                <a:solidFill>
                  <a:schemeClr val="accent1">
                    <a:lumMod val="50000"/>
                  </a:schemeClr>
                </a:solidFill>
              </a:rPr>
              <a:t>*Nötr </a:t>
            </a:r>
            <a:r>
              <a:rPr lang="tr-TR" u="sng" dirty="0">
                <a:solidFill>
                  <a:schemeClr val="accent1">
                    <a:lumMod val="50000"/>
                  </a:schemeClr>
                </a:solidFill>
              </a:rPr>
              <a:t>Fiyatlandırma:</a:t>
            </a:r>
            <a:r>
              <a:rPr lang="tr-TR" u="sng" dirty="0"/>
              <a:t> </a:t>
            </a:r>
            <a:r>
              <a:rPr lang="tr-TR" dirty="0"/>
              <a:t>Bu stratejide ürünlere yönelik çok yüksek ya da çok düşük fiyatların belirlenmesinden kaçınılmaktadır. Aslında nötr fiyatlandırma, fiyat seviyesinin önemini azaltan bir stratejidir. Bu stratejide boş zaman ve rekreasyon ürünleri için ne çok yüksek ne de çok düşük olan bir fiyat belirlenir ve ardından satın almaya teşvik etme ya da aktivitelere katılımı arttırmak için sunulan hizmetin kalitesini arttırma gibi diğer unsurlara önem verilir</a:t>
            </a:r>
            <a:r>
              <a:rPr lang="tr-TR" dirty="0" smtClean="0"/>
              <a:t>.</a:t>
            </a:r>
          </a:p>
          <a:p>
            <a:pPr marL="0" indent="0">
              <a:buNone/>
            </a:pPr>
            <a:r>
              <a:rPr lang="tr-TR" dirty="0" smtClean="0"/>
              <a:t>	Diğer </a:t>
            </a:r>
            <a:r>
              <a:rPr lang="tr-TR" dirty="0"/>
              <a:t>bir deyişle, fiyat odağından uzaklaşılır. Bu stratejinin uygulanması için geçerli olabilecek birkaç neden vardır. Bunlardan ilki, müşterilerden gelecek aşırı tepkilerin azaltılmasıdır. Çünkü işletmelerin uyguladıkları yüksek fiyatlar talebin geri çekilmesine neden olurken, düşük fiyatlar ise ürünün kalitesizmiş gibi algılanmasına neden olmaktadır. Nötr fiyatlandırma ise bu olumsuz sonuçların her ikisini de önlemektedir. </a:t>
            </a:r>
            <a:endParaRPr lang="tr-TR" dirty="0" smtClean="0"/>
          </a:p>
          <a:p>
            <a:pPr marL="0" indent="0">
              <a:buNone/>
            </a:pPr>
            <a:r>
              <a:rPr lang="tr-TR" dirty="0" smtClean="0"/>
              <a:t>	Bu </a:t>
            </a:r>
            <a:r>
              <a:rPr lang="tr-TR" dirty="0"/>
              <a:t>stratejinin uygulanmasındaki diğer bir neden, satıcılara özgürlük alanı sunmasıdır. Pazara nüfuz etme stratejisinde dikkatler fiyata yönlendirilmektedir. Bu da pazarlamacılar için kısıtlayıcı bir durumdur. Oysa boş zaman ve rekreasyon ürünlerinin kullanıcıları, bir üründen fiyattan çok daha fazla şey beklemektedirler. İyi bir hizmet, güvenilirlik, hizmetlere kolaylıkla erişebilme bunlardan bazılarıdır. Diğer bir deyişle, bu strateji sadece fiyata odaklanıp kalmamaktadır</a:t>
            </a:r>
            <a:r>
              <a:rPr lang="tr-TR" dirty="0" smtClean="0"/>
              <a:t>.</a:t>
            </a:r>
          </a:p>
          <a:p>
            <a:pPr marL="0" indent="0">
              <a:buNone/>
            </a:pPr>
            <a:r>
              <a:rPr lang="tr-TR" dirty="0" smtClean="0"/>
              <a:t>	Nötr </a:t>
            </a:r>
            <a:r>
              <a:rPr lang="tr-TR" dirty="0"/>
              <a:t>fiyatlandırmanın tercih edilmesindeki son neden ise rakiplerin tepkileriyle ilgilidir. Nötr fiyatlandırma, işletmeleri rakiplerin karşı saldırılarına maruz kalmaktan korumaktadır. Rakipler, pazardaki fiyatlar istikrarlı olduğu müddetçe oldukça rahat hareket etmekte, karşı atağa geçmemektedirler. Bu nedenle, nötr fiyatlandırma bir bakıma istikrar sunan bir stratejidir.</a:t>
            </a:r>
          </a:p>
        </p:txBody>
      </p:sp>
    </p:spTree>
    <p:extLst>
      <p:ext uri="{BB962C8B-B14F-4D97-AF65-F5344CB8AC3E}">
        <p14:creationId xmlns:p14="http://schemas.microsoft.com/office/powerpoint/2010/main" val="3183450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9863"/>
            <a:ext cx="10515600" cy="5597100"/>
          </a:xfrm>
        </p:spPr>
        <p:txBody>
          <a:bodyPr/>
          <a:lstStyle/>
          <a:p>
            <a:pPr marL="0" lvl="0" indent="0">
              <a:buNone/>
            </a:pPr>
            <a:r>
              <a:rPr lang="tr-TR" sz="1700" dirty="0">
                <a:solidFill>
                  <a:srgbClr val="C00000"/>
                </a:solidFill>
              </a:rPr>
              <a:t>Fiyatlandırma Stratejileri</a:t>
            </a:r>
          </a:p>
          <a:p>
            <a:pPr marL="0" indent="0">
              <a:buNone/>
            </a:pPr>
            <a:r>
              <a:rPr lang="tr-TR" u="sng" dirty="0">
                <a:solidFill>
                  <a:schemeClr val="accent1">
                    <a:lumMod val="50000"/>
                  </a:schemeClr>
                </a:solidFill>
              </a:rPr>
              <a:t>Pazarın Kaymağını Alma: </a:t>
            </a:r>
            <a:r>
              <a:rPr lang="tr-TR" dirty="0"/>
              <a:t>Yüksek getiri sağlama amacına odaklanan bir stratejidir. Fiyatların belirlenmesinde maliyetler değil, pazarın ödemeye razı olduğu fiyat düzeyi baz alınmaktadır. Bu stratejide talebi yüksek olan bir ürün piyasaya sunulmakta ve maliyetinin çok üstünde fiyatlandırılarak satılmaktadır. Pazarın kaymağını alma, işletmenin kârını maksimize eden bir stratejidir. Ancak bu stratejide tüketicilerin fiyata duyarlı olmaması </a:t>
            </a:r>
            <a:r>
              <a:rPr lang="tr-TR" dirty="0" smtClean="0"/>
              <a:t>gereklidir.</a:t>
            </a:r>
          </a:p>
          <a:p>
            <a:pPr marL="0" indent="0">
              <a:buNone/>
            </a:pPr>
            <a:r>
              <a:rPr lang="tr-TR" dirty="0" smtClean="0"/>
              <a:t>	Örneğin</a:t>
            </a:r>
            <a:r>
              <a:rPr lang="tr-TR" dirty="0"/>
              <a:t>, yeni açılan bir resim atölyesi, ilk etapta yoğun taleple karşılaştığında kurs ücretlerini çok yüksek tutabilir. Bu ürüne söz konusu yüksek fiyatı ödemeye istekli olan ve fiyata duyarlı olmayan müşteri kitlesi, ürünü satın alacaktır. İlerleyen süreçte talep azaldıkça fiyatların da normal seviyeye düşürülmesi yoluna gidilebilir. </a:t>
            </a:r>
          </a:p>
        </p:txBody>
      </p:sp>
    </p:spTree>
    <p:extLst>
      <p:ext uri="{BB962C8B-B14F-4D97-AF65-F5344CB8AC3E}">
        <p14:creationId xmlns:p14="http://schemas.microsoft.com/office/powerpoint/2010/main" val="2877022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39568"/>
          </a:xfrm>
        </p:spPr>
        <p:txBody>
          <a:bodyPr>
            <a:normAutofit/>
          </a:bodyPr>
          <a:lstStyle/>
          <a:p>
            <a:r>
              <a:rPr lang="tr-TR" sz="2800" dirty="0" smtClean="0">
                <a:solidFill>
                  <a:srgbClr val="C00000"/>
                </a:solidFill>
              </a:rPr>
              <a:t>8.Hafta</a:t>
            </a:r>
            <a:r>
              <a:rPr lang="tr-TR" dirty="0">
                <a:solidFill>
                  <a:srgbClr val="C00000"/>
                </a:solidFill>
              </a:rPr>
              <a:t/>
            </a:r>
            <a:br>
              <a:rPr lang="tr-TR" dirty="0">
                <a:solidFill>
                  <a:srgbClr val="C00000"/>
                </a:solidFill>
              </a:rPr>
            </a:br>
            <a:r>
              <a:rPr lang="tr-TR" sz="3100" dirty="0">
                <a:solidFill>
                  <a:srgbClr val="C00000"/>
                </a:solidFill>
              </a:rPr>
              <a:t>BOŞ ZAMAN VE REKREASYON PAZARLAMA KARMASI</a:t>
            </a:r>
          </a:p>
        </p:txBody>
      </p:sp>
      <p:sp>
        <p:nvSpPr>
          <p:cNvPr id="3" name="İçerik Yer Tutucusu 2"/>
          <p:cNvSpPr>
            <a:spLocks noGrp="1"/>
          </p:cNvSpPr>
          <p:nvPr>
            <p:ph idx="1"/>
          </p:nvPr>
        </p:nvSpPr>
        <p:spPr>
          <a:xfrm>
            <a:off x="838200" y="1204332"/>
            <a:ext cx="10515600" cy="4972631"/>
          </a:xfrm>
        </p:spPr>
        <p:txBody>
          <a:bodyPr>
            <a:normAutofit fontScale="92500" lnSpcReduction="10000"/>
          </a:bodyPr>
          <a:lstStyle/>
          <a:p>
            <a:pPr marL="0" lvl="0" indent="0">
              <a:buNone/>
            </a:pPr>
            <a:r>
              <a:rPr lang="tr-TR" sz="2000" u="sng" dirty="0">
                <a:solidFill>
                  <a:srgbClr val="C00000"/>
                </a:solidFill>
              </a:rPr>
              <a:t>Pazarlama Karması</a:t>
            </a:r>
          </a:p>
          <a:p>
            <a:pPr marL="0" indent="0">
              <a:buNone/>
            </a:pPr>
            <a:r>
              <a:rPr lang="tr-TR" dirty="0">
                <a:solidFill>
                  <a:srgbClr val="C00000"/>
                </a:solidFill>
              </a:rPr>
              <a:t>3. </a:t>
            </a:r>
            <a:r>
              <a:rPr lang="tr-TR" dirty="0" smtClean="0">
                <a:solidFill>
                  <a:srgbClr val="C00000"/>
                </a:solidFill>
              </a:rPr>
              <a:t>DAĞITIM</a:t>
            </a:r>
          </a:p>
          <a:p>
            <a:pPr marL="0" indent="0">
              <a:buNone/>
            </a:pPr>
            <a:r>
              <a:rPr lang="tr-TR" dirty="0" smtClean="0"/>
              <a:t>	Pazarlama </a:t>
            </a:r>
            <a:r>
              <a:rPr lang="tr-TR" dirty="0"/>
              <a:t>karmasının dağıtım elemanı, tüm ürünlerin üretildikleri hedef kitle için erişilebilir olmalarını sağlamaya çalışır. Bu nedenle, dağıtım çabaları içinde; potansiyel müşterilerin ikamet yerleri, iş yerleri, ulaştırma ve diğer erişim unsurlarına ilişkin araştırmalara yer verilmelidir. Ürüne ait tüm </a:t>
            </a:r>
            <a:r>
              <a:rPr lang="tr-TR" dirty="0">
                <a:solidFill>
                  <a:srgbClr val="C00000"/>
                </a:solidFill>
              </a:rPr>
              <a:t>fiziksel ve psikolojik unsurlar</a:t>
            </a:r>
            <a:r>
              <a:rPr lang="tr-TR" dirty="0"/>
              <a:t>, müşterilerin erişimine en uygun olacak şekilde planlanmalıdır</a:t>
            </a:r>
            <a:r>
              <a:rPr lang="tr-TR" dirty="0" smtClean="0"/>
              <a:t>.</a:t>
            </a:r>
          </a:p>
          <a:p>
            <a:pPr marL="0" indent="0">
              <a:buNone/>
            </a:pPr>
            <a:r>
              <a:rPr lang="tr-TR" dirty="0" smtClean="0"/>
              <a:t>	Dağıtım</a:t>
            </a:r>
            <a:r>
              <a:rPr lang="tr-TR" dirty="0"/>
              <a:t>, hem </a:t>
            </a:r>
            <a:r>
              <a:rPr lang="tr-TR" dirty="0">
                <a:solidFill>
                  <a:srgbClr val="C00000"/>
                </a:solidFill>
              </a:rPr>
              <a:t>fiziksel konum </a:t>
            </a:r>
            <a:r>
              <a:rPr lang="tr-TR" dirty="0"/>
              <a:t>ile ilgili kararları (örneğin, yeni açılacak bir işletmenin nerede konumlandırılacağı) hem de </a:t>
            </a:r>
            <a:r>
              <a:rPr lang="tr-TR" dirty="0">
                <a:solidFill>
                  <a:srgbClr val="C00000"/>
                </a:solidFill>
              </a:rPr>
              <a:t>hangi aracıların kullanılacağına ilişkin kararları </a:t>
            </a:r>
            <a:r>
              <a:rPr lang="tr-TR" dirty="0"/>
              <a:t>(örneğin, bir sportif etkinliğin biletlerinin satılmasında hangi </a:t>
            </a:r>
            <a:r>
              <a:rPr lang="tr-TR" dirty="0" err="1"/>
              <a:t>acentalarla</a:t>
            </a:r>
            <a:r>
              <a:rPr lang="tr-TR" dirty="0"/>
              <a:t> çalışılacağı) içerir. Ayrıca konuma bağlı olmayan ancak hizmeti erişilebilir kılan diğer bazı kararlar da (örneğin, müşterilere telefonla ulaşma) dağıtım karma elemanı içinde ele alınabilir. </a:t>
            </a:r>
            <a:endParaRPr lang="tr-TR" dirty="0">
              <a:solidFill>
                <a:srgbClr val="C00000"/>
              </a:solidFill>
            </a:endParaRPr>
          </a:p>
        </p:txBody>
      </p:sp>
    </p:spTree>
    <p:extLst>
      <p:ext uri="{BB962C8B-B14F-4D97-AF65-F5344CB8AC3E}">
        <p14:creationId xmlns:p14="http://schemas.microsoft.com/office/powerpoint/2010/main" val="2611314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4468"/>
            <a:ext cx="10515600" cy="5742878"/>
          </a:xfrm>
        </p:spPr>
        <p:txBody>
          <a:bodyPr>
            <a:normAutofit fontScale="70000" lnSpcReduction="20000"/>
          </a:bodyPr>
          <a:lstStyle/>
          <a:p>
            <a:pPr marL="0" indent="0">
              <a:buNone/>
            </a:pPr>
            <a:r>
              <a:rPr lang="tr-TR" u="sng" dirty="0">
                <a:solidFill>
                  <a:schemeClr val="accent1">
                    <a:lumMod val="50000"/>
                  </a:schemeClr>
                </a:solidFill>
              </a:rPr>
              <a:t>Dağıtım </a:t>
            </a:r>
            <a:r>
              <a:rPr lang="tr-TR" u="sng" dirty="0" smtClean="0">
                <a:solidFill>
                  <a:schemeClr val="accent1">
                    <a:lumMod val="50000"/>
                  </a:schemeClr>
                </a:solidFill>
              </a:rPr>
              <a:t>Stratejileri</a:t>
            </a:r>
          </a:p>
          <a:p>
            <a:pPr marL="0" indent="0">
              <a:buNone/>
            </a:pPr>
            <a:r>
              <a:rPr lang="tr-TR" dirty="0" smtClean="0"/>
              <a:t>	Boş </a:t>
            </a:r>
            <a:r>
              <a:rPr lang="tr-TR" dirty="0"/>
              <a:t>zaman ve rekreasyon ürünleri için benimsenebilecek dağıtım stratejileri üç grupta toplanabilir. Bunlar; </a:t>
            </a:r>
            <a:r>
              <a:rPr lang="tr-TR" dirty="0">
                <a:solidFill>
                  <a:schemeClr val="accent1">
                    <a:lumMod val="50000"/>
                  </a:schemeClr>
                </a:solidFill>
              </a:rPr>
              <a:t>yoğun dağıtım, seçici dağıtım ve özel dağıtımdır</a:t>
            </a:r>
            <a:r>
              <a:rPr lang="tr-TR" dirty="0" smtClean="0"/>
              <a:t>.</a:t>
            </a:r>
          </a:p>
          <a:p>
            <a:pPr marL="0" indent="0">
              <a:buNone/>
            </a:pPr>
            <a:r>
              <a:rPr lang="tr-TR" u="sng" dirty="0" smtClean="0">
                <a:solidFill>
                  <a:schemeClr val="accent1">
                    <a:lumMod val="50000"/>
                  </a:schemeClr>
                </a:solidFill>
              </a:rPr>
              <a:t>*Yoğun </a:t>
            </a:r>
            <a:r>
              <a:rPr lang="tr-TR" u="sng" dirty="0">
                <a:solidFill>
                  <a:schemeClr val="accent1">
                    <a:lumMod val="50000"/>
                  </a:schemeClr>
                </a:solidFill>
              </a:rPr>
              <a:t>Dağıtım</a:t>
            </a:r>
            <a:r>
              <a:rPr lang="tr-TR" dirty="0">
                <a:solidFill>
                  <a:schemeClr val="accent1">
                    <a:lumMod val="50000"/>
                  </a:schemeClr>
                </a:solidFill>
              </a:rPr>
              <a:t>: </a:t>
            </a:r>
            <a:r>
              <a:rPr lang="tr-TR" dirty="0"/>
              <a:t>Yoğun dağıtımda, ürünün müşterilere ulaştırılmasında her fırsattan yararlanılmaktadır. Diğer bir deyişle ürün, hedef kitleye mümkün olduğunca fazla sayıda aracıdan yararlanılarak ulaştırılmaya çalışılır. Örneğin belediyeler pek çok semtte parklar ve rekreasyon alanları oluşturmaktadır. Buradaki amaç, çok sayıda insanın açık havada oksijen alabileceği, fiziksel aktivitelerde bulunabileceği, çocukların rahatlıkla oyun oynayabilecekleri alanları yerleşim alanlarına en yakın yerlerde hizmete açmaktır. Bu sayede semt sakinlerinin evlerine yakın pek çok yerde parklar ve rekreasyon alanları konumlandırılmaktadır. Belediyelerin sunduğu bu hizmet, yoğun dağıtıma örnek olarak </a:t>
            </a:r>
            <a:r>
              <a:rPr lang="tr-TR" dirty="0" smtClean="0"/>
              <a:t>verilebilir.</a:t>
            </a:r>
          </a:p>
          <a:p>
            <a:pPr marL="0" indent="0">
              <a:buNone/>
            </a:pPr>
            <a:r>
              <a:rPr lang="tr-TR" u="sng" dirty="0" smtClean="0">
                <a:solidFill>
                  <a:schemeClr val="accent1">
                    <a:lumMod val="50000"/>
                  </a:schemeClr>
                </a:solidFill>
              </a:rPr>
              <a:t>*Seçici </a:t>
            </a:r>
            <a:r>
              <a:rPr lang="tr-TR" u="sng" dirty="0">
                <a:solidFill>
                  <a:schemeClr val="accent1">
                    <a:lumMod val="50000"/>
                  </a:schemeClr>
                </a:solidFill>
              </a:rPr>
              <a:t>Dağıtım: </a:t>
            </a:r>
            <a:r>
              <a:rPr lang="tr-TR" dirty="0"/>
              <a:t>Seçici dağıtımda çok çeşitli programlardan oluşan ürün, seçilen tek bir müşteri grubuna ya da sınırları belirli bir coğrafi alana yöneltilir. Seçici dağıtımda ayrıca birden fazla coğrafi alana odaklanarak, bu alanların her birinde yalnızca belirli bir kesime de ürün sunulabilir. Örneğin, bir belediye, büyükşehir sınırları içinde sunulabilecek çocuklara yönelik ücretsiz dans kursları düzenleyebilir. Ancak, bu kursları yalnızca belediyeye ait kültür merkezlerinde vermeyi tercih edebilir. Bu da seçici dağıtıma örnek olarak gösterilebilecek bir yöntemdir. </a:t>
            </a:r>
            <a:endParaRPr lang="tr-TR" dirty="0" smtClean="0"/>
          </a:p>
          <a:p>
            <a:pPr marL="0" indent="0">
              <a:buNone/>
            </a:pPr>
            <a:r>
              <a:rPr lang="tr-TR" u="sng" dirty="0" smtClean="0">
                <a:solidFill>
                  <a:schemeClr val="accent1">
                    <a:lumMod val="50000"/>
                  </a:schemeClr>
                </a:solidFill>
              </a:rPr>
              <a:t>*Özel </a:t>
            </a:r>
            <a:r>
              <a:rPr lang="tr-TR" u="sng" dirty="0">
                <a:solidFill>
                  <a:schemeClr val="accent1">
                    <a:lumMod val="50000"/>
                  </a:schemeClr>
                </a:solidFill>
              </a:rPr>
              <a:t>Dağıtım: </a:t>
            </a:r>
            <a:r>
              <a:rPr lang="tr-TR" dirty="0"/>
              <a:t>Ürüne olan erişimin bir nevi engellendiği dağıtım stratejisidir. Özel dağıtıma konu olan ürünler, belirlenen tek bir merkezde satışa sunulmaktadır. Benzer şekilde sadece seçilen az sayıdaki müşteriye ürünün sunumu yapılır. Örneğin, bir spor dalında üstün başarıya sahip olan sporculara verilen üst düzey eğitim, özel dağıtıma örnek olarak verilebilir. </a:t>
            </a:r>
            <a:endParaRPr lang="tr-TR" u="sng" dirty="0">
              <a:solidFill>
                <a:schemeClr val="accent1">
                  <a:lumMod val="50000"/>
                </a:schemeClr>
              </a:solidFill>
            </a:endParaRPr>
          </a:p>
        </p:txBody>
      </p:sp>
    </p:spTree>
    <p:extLst>
      <p:ext uri="{BB962C8B-B14F-4D97-AF65-F5344CB8AC3E}">
        <p14:creationId xmlns:p14="http://schemas.microsoft.com/office/powerpoint/2010/main" val="1587512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13317"/>
            <a:ext cx="10515600" cy="5887844"/>
          </a:xfrm>
        </p:spPr>
        <p:txBody>
          <a:bodyPr>
            <a:normAutofit fontScale="77500" lnSpcReduction="20000"/>
          </a:bodyPr>
          <a:lstStyle/>
          <a:p>
            <a:pPr marL="0" lvl="0" indent="0">
              <a:buNone/>
            </a:pPr>
            <a:r>
              <a:rPr lang="tr-TR" sz="1900" u="sng" dirty="0" smtClean="0">
                <a:solidFill>
                  <a:srgbClr val="C00000"/>
                </a:solidFill>
              </a:rPr>
              <a:t>Pazarlama Karması</a:t>
            </a:r>
          </a:p>
          <a:p>
            <a:pPr marL="0" indent="0">
              <a:buNone/>
            </a:pPr>
            <a:r>
              <a:rPr lang="tr-TR" dirty="0" smtClean="0">
                <a:solidFill>
                  <a:srgbClr val="C00000"/>
                </a:solidFill>
              </a:rPr>
              <a:t>4. TUTUNDURMA</a:t>
            </a:r>
          </a:p>
          <a:p>
            <a:pPr marL="0" indent="0">
              <a:buNone/>
            </a:pPr>
            <a:r>
              <a:rPr lang="tr-TR" dirty="0" smtClean="0"/>
              <a:t>	Tutundurma, müşterileri belirli bir ürüne çekmeye yönelik çalışmalardır. Diğer bir deyişle, müşterilerde satın alma isteği yaratacak girişimlerdir. Aynı zamanda, soyut olan ürünü biraz daha somut ve anlaşılır hale getirmeye yönelik çabaları da içerir. Ancak, tutundurmanın temel rolü, müşterilerin mal ve hizmetleri satın almaları sonucunda elde edecekleri yararları aktarmak ve karşılıklı değişimi gerçekleştirebilmek, diğer bir deyişle müşterilerle </a:t>
            </a:r>
            <a:r>
              <a:rPr lang="tr-TR" dirty="0" smtClean="0">
                <a:solidFill>
                  <a:srgbClr val="C00000"/>
                </a:solidFill>
              </a:rPr>
              <a:t>iletişim</a:t>
            </a:r>
            <a:r>
              <a:rPr lang="tr-TR" dirty="0" smtClean="0"/>
              <a:t> kurmaktır.</a:t>
            </a:r>
          </a:p>
          <a:p>
            <a:pPr marL="0" indent="0">
              <a:buNone/>
            </a:pPr>
            <a:r>
              <a:rPr lang="tr-TR" dirty="0" smtClean="0"/>
              <a:t>	 Soyut ürünler olan boş zaman ve rekreasyon ürünlerinin tüketiminden elde edilen yararların müşterilere yansıtılması, oldukça zordur. Örneğin, bir konsere gitmenin insanlara verdiği mutluluğun, bir etkinliğe katılma sonucunda deneyimlenen memnuniyetin, bir hobi kursunu başarıyla tamamlamanın sağladığı tatminin tutundurma mesajlarıyla müşterilere aktarılması oldukça güçtür. Bu nedenle, soyut olan hizmetin somut bir hale getirilmesi çabaları devreye girmektedir. </a:t>
            </a:r>
          </a:p>
          <a:p>
            <a:pPr marL="0" indent="0">
              <a:buNone/>
            </a:pPr>
            <a:r>
              <a:rPr lang="tr-TR" dirty="0" smtClean="0"/>
              <a:t>	Örneğin</a:t>
            </a:r>
            <a:r>
              <a:rPr lang="tr-TR" dirty="0"/>
              <a:t>, boş zaman hizmetleri ile ilgili somut birtakım ipuçları reklamlarda vurgulanabilir. Boş zaman aktiviteleri sunan işletmelerin, mekânların, buradaki etkinliklerde yer alan mutlu katılımcıların, güzel manzaraların fotoğrafları, bunlardan bazılarıdır. Tüm bunlar, boş zaman ve rekreasyon ürününden elde edilen yararları somut ve net bir hale getirmeye yönelik girişimlerdir. Benzer şekilde, işletmeler hizmetin somut bir temsilini yaratabilirler. Maskotlar, logolar, bu amaçla kullanılabilir. </a:t>
            </a:r>
          </a:p>
          <a:p>
            <a:pPr marL="0" indent="0">
              <a:buNone/>
            </a:pPr>
            <a:endParaRPr lang="tr-TR" dirty="0">
              <a:solidFill>
                <a:srgbClr val="C00000"/>
              </a:solidFill>
            </a:endParaRPr>
          </a:p>
        </p:txBody>
      </p:sp>
    </p:spTree>
    <p:extLst>
      <p:ext uri="{BB962C8B-B14F-4D97-AF65-F5344CB8AC3E}">
        <p14:creationId xmlns:p14="http://schemas.microsoft.com/office/powerpoint/2010/main" val="3846539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27334"/>
          </a:xfrm>
        </p:spPr>
        <p:txBody>
          <a:bodyPr/>
          <a:lstStyle/>
          <a:p>
            <a:r>
              <a:rPr lang="es-ES" sz="2800" dirty="0">
                <a:solidFill>
                  <a:srgbClr val="C00000"/>
                </a:solidFill>
              </a:rPr>
              <a:t>BOŞ ZAMAN VE REKREASYON PAZARLAMASI KAVRAMI</a:t>
            </a:r>
            <a:endParaRPr lang="tr-TR" dirty="0"/>
          </a:p>
        </p:txBody>
      </p:sp>
      <p:sp>
        <p:nvSpPr>
          <p:cNvPr id="3" name="İçerik Yer Tutucusu 2"/>
          <p:cNvSpPr>
            <a:spLocks noGrp="1"/>
          </p:cNvSpPr>
          <p:nvPr>
            <p:ph idx="1"/>
          </p:nvPr>
        </p:nvSpPr>
        <p:spPr>
          <a:xfrm>
            <a:off x="838200" y="892098"/>
            <a:ext cx="10515600" cy="5284865"/>
          </a:xfrm>
        </p:spPr>
        <p:txBody>
          <a:bodyPr/>
          <a:lstStyle/>
          <a:p>
            <a:pPr marL="0" indent="0">
              <a:buNone/>
            </a:pPr>
            <a:r>
              <a:rPr lang="tr-TR" dirty="0" smtClean="0"/>
              <a:t>	</a:t>
            </a:r>
          </a:p>
          <a:p>
            <a:pPr marL="0" indent="0">
              <a:buNone/>
            </a:pPr>
            <a:endParaRPr lang="tr-TR" u="sng" dirty="0">
              <a:solidFill>
                <a:srgbClr val="C00000"/>
              </a:solidFill>
            </a:endParaRPr>
          </a:p>
          <a:p>
            <a:pPr marL="0" indent="0">
              <a:buNone/>
            </a:pPr>
            <a:r>
              <a:rPr lang="tr-TR" u="sng" dirty="0" smtClean="0">
                <a:solidFill>
                  <a:srgbClr val="C00000"/>
                </a:solidFill>
              </a:rPr>
              <a:t>	Boş </a:t>
            </a:r>
            <a:r>
              <a:rPr lang="tr-TR" u="sng" dirty="0">
                <a:solidFill>
                  <a:srgbClr val="C00000"/>
                </a:solidFill>
              </a:rPr>
              <a:t>zaman ve rekreasyon pazarı</a:t>
            </a:r>
            <a:r>
              <a:rPr lang="tr-TR" dirty="0"/>
              <a:t>; </a:t>
            </a:r>
            <a:r>
              <a:rPr lang="tr-TR" dirty="0">
                <a:solidFill>
                  <a:srgbClr val="C00000"/>
                </a:solidFill>
              </a:rPr>
              <a:t>sanatsal faaliyetler, turizm hareketleri, sportif faaliyetler, eğlenme ve sosyalleşmeyi içeren faaliyetler olmak üzere pek çok alanı kapsayan geniş bir pazardır</a:t>
            </a:r>
            <a:r>
              <a:rPr lang="tr-TR" dirty="0"/>
              <a:t>. Çok sayıdaki ve farklı büyüklüklerdeki işletmeyi kapsayan bu pazarda rekabetin yoğunluğunun da giderek artmakta olduğunu söylemek yanlış olmayacaktır. Rekabetin yoğun olarak yaşandığı bu pazarda kalıcı bir yer edinmek isteyen işletmeler kendilerini başarıya ulaştıracak etkili pazarlama yaklaşımlarına gereksinim duymaktadırlar</a:t>
            </a:r>
            <a:r>
              <a:rPr lang="tr-TR" dirty="0" smtClean="0"/>
              <a:t>.</a:t>
            </a:r>
          </a:p>
          <a:p>
            <a:pPr marL="0" indent="0">
              <a:buNone/>
            </a:pPr>
            <a:endParaRPr lang="tr-TR" dirty="0"/>
          </a:p>
        </p:txBody>
      </p:sp>
    </p:spTree>
    <p:extLst>
      <p:ext uri="{BB962C8B-B14F-4D97-AF65-F5344CB8AC3E}">
        <p14:creationId xmlns:p14="http://schemas.microsoft.com/office/powerpoint/2010/main" val="36215718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9863"/>
            <a:ext cx="10515600" cy="5597100"/>
          </a:xfrm>
        </p:spPr>
        <p:txBody>
          <a:bodyPr>
            <a:normAutofit fontScale="70000" lnSpcReduction="20000"/>
          </a:bodyPr>
          <a:lstStyle/>
          <a:p>
            <a:pPr marL="0" indent="0">
              <a:buNone/>
            </a:pPr>
            <a:r>
              <a:rPr lang="tr-TR" u="sng" dirty="0">
                <a:solidFill>
                  <a:schemeClr val="accent1">
                    <a:lumMod val="50000"/>
                  </a:schemeClr>
                </a:solidFill>
              </a:rPr>
              <a:t>Tutundurma </a:t>
            </a:r>
            <a:r>
              <a:rPr lang="tr-TR" u="sng" dirty="0" smtClean="0">
                <a:solidFill>
                  <a:schemeClr val="accent1">
                    <a:lumMod val="50000"/>
                  </a:schemeClr>
                </a:solidFill>
              </a:rPr>
              <a:t>Karması</a:t>
            </a:r>
          </a:p>
          <a:p>
            <a:pPr marL="0" indent="0">
              <a:buNone/>
            </a:pPr>
            <a:r>
              <a:rPr lang="tr-TR" dirty="0" smtClean="0"/>
              <a:t>	</a:t>
            </a:r>
            <a:r>
              <a:rPr lang="tr-TR" dirty="0" smtClean="0">
                <a:solidFill>
                  <a:srgbClr val="C00000"/>
                </a:solidFill>
              </a:rPr>
              <a:t>Tutundurma</a:t>
            </a:r>
            <a:r>
              <a:rPr lang="tr-TR" dirty="0"/>
              <a:t>; </a:t>
            </a:r>
            <a:r>
              <a:rPr lang="tr-TR" dirty="0">
                <a:solidFill>
                  <a:srgbClr val="C00000"/>
                </a:solidFill>
              </a:rPr>
              <a:t>bilgi vermeyi, ikna etmeyi ya da hatırlatmayı amaçlamaktadır.</a:t>
            </a:r>
            <a:r>
              <a:rPr lang="tr-TR" dirty="0"/>
              <a:t> Boş zaman ve rekreasyon ürünlerinin de müşteriler üzerinde olumlu ve satın almaya güdüleyen bir ilk izlenim yaratması gereklidir. İşletmenin iletişim çabalarının tümüne tutundurma karması adı verilir. Tutundurma karması dört farklı araçtan oluşur. Bunlar; </a:t>
            </a:r>
            <a:r>
              <a:rPr lang="tr-TR" dirty="0">
                <a:solidFill>
                  <a:srgbClr val="C00000"/>
                </a:solidFill>
              </a:rPr>
              <a:t>reklam, </a:t>
            </a:r>
            <a:r>
              <a:rPr lang="tr-TR" dirty="0" smtClean="0">
                <a:solidFill>
                  <a:srgbClr val="C00000"/>
                </a:solidFill>
              </a:rPr>
              <a:t>halkla </a:t>
            </a:r>
            <a:r>
              <a:rPr lang="tr-TR" dirty="0">
                <a:solidFill>
                  <a:srgbClr val="C00000"/>
                </a:solidFill>
              </a:rPr>
              <a:t>ilişkiler ve duyurum, kişisel satış ve satış tutundurmadır</a:t>
            </a:r>
            <a:r>
              <a:rPr lang="tr-TR" dirty="0"/>
              <a:t>. </a:t>
            </a:r>
            <a:endParaRPr lang="tr-TR" dirty="0" smtClean="0"/>
          </a:p>
          <a:p>
            <a:pPr marL="0" indent="0">
              <a:buNone/>
            </a:pPr>
            <a:r>
              <a:rPr lang="tr-TR" u="sng" dirty="0" smtClean="0">
                <a:solidFill>
                  <a:schemeClr val="accent1">
                    <a:lumMod val="50000"/>
                  </a:schemeClr>
                </a:solidFill>
              </a:rPr>
              <a:t>*Kişisel </a:t>
            </a:r>
            <a:r>
              <a:rPr lang="tr-TR" u="sng" dirty="0">
                <a:solidFill>
                  <a:schemeClr val="accent1">
                    <a:lumMod val="50000"/>
                  </a:schemeClr>
                </a:solidFill>
              </a:rPr>
              <a:t>Satış:</a:t>
            </a:r>
            <a:r>
              <a:rPr lang="tr-TR" dirty="0"/>
              <a:t> Boş zaman ürünü, doğası itibariyle bireyler arası iletişimle satılabilen bir üründür. Burada da ürünün yüz yüze iletişim kurularak satılması söz konusudur. Kişisel satış, işletmenin pazarlama çabalarının satış elemanları tarafından doğrudan doğruya yürütülmesine yarayan, ikna edici iletişim ve tutundurma faaliyetleridir. Kişisel satış aslında satış bağlantıları kurmayı ve telefonla satışı da içeren bir süreçtir, ancak hizmet işletmeleri söz konusu olduğunda kişisel satışın; satış elemanları yardımıyla potansiyel müşterilerle yüz yüze iletişim kurma yönü ön plana çıkmaktadır</a:t>
            </a:r>
            <a:r>
              <a:rPr lang="tr-TR" dirty="0" smtClean="0"/>
              <a:t>.</a:t>
            </a:r>
          </a:p>
          <a:p>
            <a:pPr marL="0" indent="0">
              <a:buNone/>
            </a:pPr>
            <a:r>
              <a:rPr lang="tr-TR" dirty="0" smtClean="0"/>
              <a:t>	Kişisel </a:t>
            </a:r>
            <a:r>
              <a:rPr lang="tr-TR" dirty="0"/>
              <a:t>satışta etkili olmak için personelin işini yüksek bir motivasyon ile yapması, işini sevmesi, yeterli bilgi ve beceriye sahip olması gereklidir. Kişisel satış, çift yönlü bir iletişimin gerçekleşmesini sağlar ve müşterilerden bu sayede anında geribildirim alınabilir. Müşterilerle yüz yüze iletişim kurulduğu için kişisel satış oldukça esnektir. Boş zaman ve rekreasyon ürünleri ile ilgili pek çok alanda da kişisel satıştan yararlanılabilir. </a:t>
            </a:r>
            <a:endParaRPr lang="tr-TR" dirty="0" smtClean="0"/>
          </a:p>
          <a:p>
            <a:pPr marL="0" indent="0">
              <a:buNone/>
            </a:pPr>
            <a:r>
              <a:rPr lang="tr-TR" dirty="0" smtClean="0"/>
              <a:t>	Örneğin</a:t>
            </a:r>
            <a:r>
              <a:rPr lang="tr-TR" dirty="0"/>
              <a:t>, ortaklara ve sponsor şirketlere yönelik tutundurma çabalarında kişisel satış yöntemi kullanılabilir. Pahalı ve karmaşık ürünlerde kişisel satış daha etkili olmaktadır. Bununla birlikte, kişisel satış pahalı ve insan kaynağına fazlaca yatırım yapılmasını gerektiren bir tutundurma karması elemanıdır. </a:t>
            </a:r>
            <a:endParaRPr lang="tr-TR" u="sng" dirty="0">
              <a:solidFill>
                <a:schemeClr val="accent1">
                  <a:lumMod val="50000"/>
                </a:schemeClr>
              </a:solidFill>
            </a:endParaRPr>
          </a:p>
        </p:txBody>
      </p:sp>
    </p:spTree>
    <p:extLst>
      <p:ext uri="{BB962C8B-B14F-4D97-AF65-F5344CB8AC3E}">
        <p14:creationId xmlns:p14="http://schemas.microsoft.com/office/powerpoint/2010/main" val="2263329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2956"/>
            <a:ext cx="10515600" cy="5664007"/>
          </a:xfrm>
        </p:spPr>
        <p:txBody>
          <a:bodyPr/>
          <a:lstStyle/>
          <a:p>
            <a:pPr marL="0" lvl="0" indent="0">
              <a:buNone/>
            </a:pPr>
            <a:r>
              <a:rPr lang="tr-TR" sz="2400" u="sng" dirty="0">
                <a:solidFill>
                  <a:srgbClr val="5B9BD5">
                    <a:lumMod val="50000"/>
                  </a:srgbClr>
                </a:solidFill>
              </a:rPr>
              <a:t>Tutundurma Karması</a:t>
            </a:r>
          </a:p>
          <a:p>
            <a:pPr marL="0" lvl="0" indent="0">
              <a:buNone/>
            </a:pPr>
            <a:r>
              <a:rPr lang="tr-TR" sz="2400" u="sng" dirty="0" smtClean="0">
                <a:solidFill>
                  <a:schemeClr val="accent1">
                    <a:lumMod val="50000"/>
                  </a:schemeClr>
                </a:solidFill>
              </a:rPr>
              <a:t>*Reklam</a:t>
            </a:r>
            <a:r>
              <a:rPr lang="tr-TR" sz="2400" u="sng" dirty="0">
                <a:solidFill>
                  <a:schemeClr val="accent1">
                    <a:lumMod val="50000"/>
                  </a:schemeClr>
                </a:solidFill>
              </a:rPr>
              <a:t>: </a:t>
            </a:r>
            <a:r>
              <a:rPr lang="tr-TR" sz="2400" dirty="0"/>
              <a:t>Müşterilerle belirli bir ücret karşılığında gerçekleştirilen iletişimi kapsamaktadır. Reklam, bedeli ödenmek kaydıyla bir malın ya da hizmetin, bir kurumun, bir fikrin ya da kişinin hedef pazardaki müşterilere ve aracılara kitle iletişim araçları vasıtasıyla tanıtılması çabalarını ifade eder. Boş zaman ve rekreasyon ürünleri için reklam aracı olarak kullanılabilecek araçlar; merkezi yerlere yerleştirilen billboardlar, tesisi, hizmetlerini ve programlarını açıklayan broşür ve kitapçıklar, yerel ve ulusal medya ortamlarına (yerel gazete, yerel radyo gibi) verilen reklamlar, müşterilere e-posta ile gönderilen </a:t>
            </a:r>
            <a:r>
              <a:rPr lang="tr-TR" sz="2400" dirty="0" smtClean="0"/>
              <a:t>bilgilendirici </a:t>
            </a:r>
            <a:r>
              <a:rPr lang="tr-TR" sz="2400" dirty="0"/>
              <a:t>reklamlardır. </a:t>
            </a:r>
            <a:endParaRPr lang="tr-TR" sz="2400" dirty="0" smtClean="0"/>
          </a:p>
          <a:p>
            <a:pPr marL="0" lvl="0" indent="0">
              <a:buNone/>
            </a:pPr>
            <a:r>
              <a:rPr lang="tr-TR" sz="2400" dirty="0" smtClean="0"/>
              <a:t>	Örneğin</a:t>
            </a:r>
            <a:r>
              <a:rPr lang="tr-TR" sz="2400" dirty="0"/>
              <a:t>, geniş bir kitleye hitap etmek isteyen ve yeni açılan bir </a:t>
            </a:r>
            <a:r>
              <a:rPr lang="tr-TR" sz="2400" dirty="0" err="1"/>
              <a:t>fitness</a:t>
            </a:r>
            <a:r>
              <a:rPr lang="tr-TR" sz="2400" dirty="0"/>
              <a:t> salonu, yakın çevrede yer alan tüm konutlara mevcut programlarını içeren broşürler dağıtılabilir. Pazarlama eylemleri, sadece belirli bir gruba da yönlendirilebilir. Müşteri grubu küçük ise, bu küçük gruba daha iyi odaklanılabilmesini sağlayacak bir pazarlama kampanyası belirlenebilir. Sadece bu hedef kitleye yönelik olarak reklamlar verilebilir ya da bu hedef kitleye yönelik eposta iletileri gönderilebilir</a:t>
            </a:r>
            <a:r>
              <a:rPr lang="tr-TR" dirty="0" smtClean="0"/>
              <a:t>.</a:t>
            </a:r>
          </a:p>
          <a:p>
            <a:pPr marL="0" lvl="0" indent="0">
              <a:buNone/>
            </a:pPr>
            <a:endParaRPr lang="tr-TR" dirty="0"/>
          </a:p>
        </p:txBody>
      </p:sp>
    </p:spTree>
    <p:extLst>
      <p:ext uri="{BB962C8B-B14F-4D97-AF65-F5344CB8AC3E}">
        <p14:creationId xmlns:p14="http://schemas.microsoft.com/office/powerpoint/2010/main" val="22981207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90654"/>
            <a:ext cx="10515600" cy="5943600"/>
          </a:xfrm>
        </p:spPr>
        <p:txBody>
          <a:bodyPr>
            <a:normAutofit fontScale="92500" lnSpcReduction="20000"/>
          </a:bodyPr>
          <a:lstStyle/>
          <a:p>
            <a:pPr marL="0" lvl="0" indent="0">
              <a:buNone/>
            </a:pPr>
            <a:r>
              <a:rPr lang="tr-TR" sz="2400" u="sng" dirty="0">
                <a:solidFill>
                  <a:srgbClr val="5B9BD5">
                    <a:lumMod val="50000"/>
                  </a:srgbClr>
                </a:solidFill>
              </a:rPr>
              <a:t>Tutundurma Karması</a:t>
            </a:r>
          </a:p>
          <a:p>
            <a:pPr marL="0" indent="0">
              <a:buNone/>
            </a:pPr>
            <a:r>
              <a:rPr lang="tr-TR" u="sng" dirty="0" smtClean="0">
                <a:solidFill>
                  <a:schemeClr val="accent1">
                    <a:lumMod val="50000"/>
                  </a:schemeClr>
                </a:solidFill>
              </a:rPr>
              <a:t>*Satış </a:t>
            </a:r>
            <a:r>
              <a:rPr lang="tr-TR" u="sng" dirty="0">
                <a:solidFill>
                  <a:schemeClr val="accent1">
                    <a:lumMod val="50000"/>
                  </a:schemeClr>
                </a:solidFill>
              </a:rPr>
              <a:t>Tutundurma: </a:t>
            </a:r>
            <a:r>
              <a:rPr lang="tr-TR" dirty="0"/>
              <a:t>Diğer tutundurma karması elemanlarının aksine, satış tutundurma sürekli olarak kullanılmaması ve belirli bir zaman dilimi ile sınırlandırılması gereken bir karma elemanıdır. Satış tutundurmanın amacı, belirli bir pazar dilimine daha fazla satış yapmaktır. Özellikle finansal açıdan avantaj sağlayan satış tutundurma araçları müşterilerden olumlu tepki almaktadır. Satış tutundurma araçları, üç grupta incelenebilir. Bunlar; müşterilere yönelik satış tutundurma araçları, aracı kurumlara yönelik satış tutundurma araçları ve işletmenin satış elemanlarına yönelik satış tutundurma araçlarıdır</a:t>
            </a:r>
            <a:r>
              <a:rPr lang="tr-TR" dirty="0" smtClean="0"/>
              <a:t>.</a:t>
            </a:r>
          </a:p>
          <a:p>
            <a:pPr marL="0" indent="0">
              <a:buNone/>
            </a:pPr>
            <a:r>
              <a:rPr lang="tr-TR" u="sng" dirty="0" smtClean="0">
                <a:solidFill>
                  <a:schemeClr val="accent1">
                    <a:lumMod val="50000"/>
                  </a:schemeClr>
                </a:solidFill>
              </a:rPr>
              <a:t>*Müşterilere </a:t>
            </a:r>
            <a:r>
              <a:rPr lang="tr-TR" u="sng" dirty="0">
                <a:solidFill>
                  <a:schemeClr val="accent1">
                    <a:lumMod val="50000"/>
                  </a:schemeClr>
                </a:solidFill>
              </a:rPr>
              <a:t>yönelik satış tutundurma araçları</a:t>
            </a:r>
            <a:r>
              <a:rPr lang="tr-TR" dirty="0"/>
              <a:t>, müşterileri hemen ya da daha sonra satın almaya yönlendiren araçlardır. Ürüne benzer numuneler, kuponlar, nakit indirimler, fiyat paketleri, ödül verme ve üründen bedava yararlanma deneyimi, bu grupta yer </a:t>
            </a:r>
            <a:r>
              <a:rPr lang="tr-TR" dirty="0" smtClean="0"/>
              <a:t>alır.</a:t>
            </a:r>
          </a:p>
          <a:p>
            <a:pPr marL="0" indent="0">
              <a:buNone/>
            </a:pPr>
            <a:r>
              <a:rPr lang="tr-TR" u="sng" dirty="0" smtClean="0">
                <a:solidFill>
                  <a:schemeClr val="accent1">
                    <a:lumMod val="50000"/>
                  </a:schemeClr>
                </a:solidFill>
              </a:rPr>
              <a:t>&amp;Kuponlar</a:t>
            </a:r>
            <a:r>
              <a:rPr lang="tr-TR" u="sng" dirty="0">
                <a:solidFill>
                  <a:schemeClr val="accent1">
                    <a:lumMod val="50000"/>
                  </a:schemeClr>
                </a:solidFill>
              </a:rPr>
              <a:t>: </a:t>
            </a:r>
            <a:r>
              <a:rPr lang="tr-TR" dirty="0"/>
              <a:t>Ürünün tekrar satın alınması halinde indirim olanağı sağlayan satış tutundurma araçlarıdır. Örneğin, bir eğlence merkezi, müşterilerine daha sonraki gelişlerinde indirim sağlayabilecek kuponlar verebilir. Benzer şekilde, beraberinde gelen ikinci kişiye %50 indirim uygulanabilir. </a:t>
            </a:r>
          </a:p>
        </p:txBody>
      </p:sp>
    </p:spTree>
    <p:extLst>
      <p:ext uri="{BB962C8B-B14F-4D97-AF65-F5344CB8AC3E}">
        <p14:creationId xmlns:p14="http://schemas.microsoft.com/office/powerpoint/2010/main" val="177619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13317"/>
            <a:ext cx="10515600" cy="5563646"/>
          </a:xfrm>
        </p:spPr>
        <p:txBody>
          <a:bodyPr>
            <a:normAutofit fontScale="77500" lnSpcReduction="20000"/>
          </a:bodyPr>
          <a:lstStyle/>
          <a:p>
            <a:pPr marL="0" lvl="0" indent="0">
              <a:buNone/>
            </a:pPr>
            <a:r>
              <a:rPr lang="tr-TR" sz="2200" u="sng" dirty="0">
                <a:solidFill>
                  <a:srgbClr val="5B9BD5">
                    <a:lumMod val="50000"/>
                  </a:srgbClr>
                </a:solidFill>
              </a:rPr>
              <a:t>Tutundurma Karması</a:t>
            </a:r>
          </a:p>
          <a:p>
            <a:pPr marL="0" indent="0">
              <a:buNone/>
            </a:pPr>
            <a:r>
              <a:rPr lang="tr-TR" u="sng" dirty="0" smtClean="0">
                <a:solidFill>
                  <a:schemeClr val="accent1">
                    <a:lumMod val="50000"/>
                  </a:schemeClr>
                </a:solidFill>
              </a:rPr>
              <a:t>&amp;Ürüne </a:t>
            </a:r>
            <a:r>
              <a:rPr lang="tr-TR" u="sng" dirty="0">
                <a:solidFill>
                  <a:schemeClr val="accent1">
                    <a:lumMod val="50000"/>
                  </a:schemeClr>
                </a:solidFill>
              </a:rPr>
              <a:t>benzer numuneler: </a:t>
            </a:r>
            <a:r>
              <a:rPr lang="tr-TR" dirty="0"/>
              <a:t>Ürünün denenebilmesi için verilen hediye niteliğindeki ürünlerdir. Bilindiği gibi, boş zaman ve rekreasyon ürünleri, çoğu zaman soyut bir ürün olan hizmetten ibarettir. Ancak burada ürünün denenebilmesinden kastedilen, müşterilere işletme ve ürünleri hakkında bilgi verebilecek, işletmeyi ve ürünlerini hatırlatabilecek bir ürün örneğinin verilmesidir. Örneğin, sportif etkinliklerde katılımcılara verilen şapkalar ve tişörtler, reklam verenlerin ürünlerinin görünürlüğünü arttıran araçlardır</a:t>
            </a:r>
            <a:r>
              <a:rPr lang="tr-TR" dirty="0" smtClean="0"/>
              <a:t>.</a:t>
            </a:r>
          </a:p>
          <a:p>
            <a:pPr marL="0" indent="0">
              <a:buNone/>
            </a:pPr>
            <a:r>
              <a:rPr lang="tr-TR" u="sng" dirty="0" smtClean="0">
                <a:solidFill>
                  <a:schemeClr val="accent1">
                    <a:lumMod val="50000"/>
                  </a:schemeClr>
                </a:solidFill>
              </a:rPr>
              <a:t>&amp; </a:t>
            </a:r>
            <a:r>
              <a:rPr lang="tr-TR" u="sng" dirty="0">
                <a:solidFill>
                  <a:schemeClr val="accent1">
                    <a:lumMod val="50000"/>
                  </a:schemeClr>
                </a:solidFill>
              </a:rPr>
              <a:t>Nakit indirimler: </a:t>
            </a:r>
            <a:r>
              <a:rPr lang="tr-TR" dirty="0"/>
              <a:t>Ürünün satın alınmasında müşterilere sağlanan fiyat indirimlerini ifade etmektedir. </a:t>
            </a:r>
            <a:endParaRPr lang="tr-TR" dirty="0" smtClean="0"/>
          </a:p>
          <a:p>
            <a:pPr marL="0" indent="0">
              <a:buNone/>
            </a:pPr>
            <a:r>
              <a:rPr lang="tr-TR" u="sng" dirty="0" smtClean="0">
                <a:solidFill>
                  <a:schemeClr val="accent1">
                    <a:lumMod val="50000"/>
                  </a:schemeClr>
                </a:solidFill>
              </a:rPr>
              <a:t>&amp; </a:t>
            </a:r>
            <a:r>
              <a:rPr lang="tr-TR" u="sng" dirty="0">
                <a:solidFill>
                  <a:schemeClr val="accent1">
                    <a:lumMod val="50000"/>
                  </a:schemeClr>
                </a:solidFill>
              </a:rPr>
              <a:t>Fiyat paketleri</a:t>
            </a:r>
            <a:r>
              <a:rPr lang="tr-TR" dirty="0"/>
              <a:t>: İşletme, ürünün satın alındığı miktara dayalı olarak müşterilerine indirim yapabilir. Örneğin, bir kıyı oteli, tek gecelik rezervasyonlarda farklı, bir hafta ve üzeri rezervasyonlarda farklı fiyat uygulayabilir. </a:t>
            </a:r>
            <a:endParaRPr lang="tr-TR" dirty="0" smtClean="0"/>
          </a:p>
          <a:p>
            <a:pPr marL="0" indent="0">
              <a:buNone/>
            </a:pPr>
            <a:r>
              <a:rPr lang="tr-TR" u="sng" dirty="0" smtClean="0">
                <a:solidFill>
                  <a:schemeClr val="accent1">
                    <a:lumMod val="50000"/>
                  </a:schemeClr>
                </a:solidFill>
              </a:rPr>
              <a:t>&amp;Ödül </a:t>
            </a:r>
            <a:r>
              <a:rPr lang="tr-TR" u="sng" dirty="0">
                <a:solidFill>
                  <a:schemeClr val="accent1">
                    <a:lumMod val="50000"/>
                  </a:schemeClr>
                </a:solidFill>
              </a:rPr>
              <a:t>verme: </a:t>
            </a:r>
            <a:r>
              <a:rPr lang="tr-TR" dirty="0"/>
              <a:t>İşletmeler, özellikle de ürünü sık kullanan müşterilerine ödül verme yoluna gidebilmektedir. Örneğin, ulaştırma firmaları, sık seyahat eden müşterilerine ücretsiz yolculuk bileti verebilir. Bu durum, müşterinin işletmeye olan bağlılığını arttırmaktadır. </a:t>
            </a:r>
            <a:endParaRPr lang="tr-TR" dirty="0" smtClean="0"/>
          </a:p>
          <a:p>
            <a:pPr marL="0" indent="0">
              <a:buNone/>
            </a:pPr>
            <a:r>
              <a:rPr lang="tr-TR" u="sng" dirty="0" smtClean="0">
                <a:solidFill>
                  <a:schemeClr val="accent1">
                    <a:lumMod val="50000"/>
                  </a:schemeClr>
                </a:solidFill>
              </a:rPr>
              <a:t>&amp; </a:t>
            </a:r>
            <a:r>
              <a:rPr lang="tr-TR" u="sng" dirty="0">
                <a:solidFill>
                  <a:schemeClr val="accent1">
                    <a:lumMod val="50000"/>
                  </a:schemeClr>
                </a:solidFill>
              </a:rPr>
              <a:t>Üründen bedava yararlanma deneyimi</a:t>
            </a:r>
            <a:r>
              <a:rPr lang="tr-TR" dirty="0"/>
              <a:t>: Çoğunlukla yeni açılan işletmelerin uyguladığı bir satış tutundurma aracıdır. Örneğin, yeni açılan bir restoran belirli mönüleri müşterilerine ilk gün ücretsiz olarak sunabilir. Böylece, işletmenin tanıtımı da yapılmış olmaktadır. </a:t>
            </a:r>
          </a:p>
        </p:txBody>
      </p:sp>
    </p:spTree>
    <p:extLst>
      <p:ext uri="{BB962C8B-B14F-4D97-AF65-F5344CB8AC3E}">
        <p14:creationId xmlns:p14="http://schemas.microsoft.com/office/powerpoint/2010/main" val="3980044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8712"/>
            <a:ext cx="10515600" cy="5820937"/>
          </a:xfrm>
        </p:spPr>
        <p:txBody>
          <a:bodyPr>
            <a:noAutofit/>
          </a:bodyPr>
          <a:lstStyle/>
          <a:p>
            <a:pPr marL="0" lvl="0" indent="0">
              <a:buNone/>
            </a:pPr>
            <a:r>
              <a:rPr lang="tr-TR" sz="2000" u="sng" dirty="0">
                <a:solidFill>
                  <a:srgbClr val="5B9BD5">
                    <a:lumMod val="50000"/>
                  </a:srgbClr>
                </a:solidFill>
              </a:rPr>
              <a:t>Tutundurma </a:t>
            </a:r>
            <a:r>
              <a:rPr lang="tr-TR" sz="2000" u="sng" dirty="0" smtClean="0">
                <a:solidFill>
                  <a:srgbClr val="5B9BD5">
                    <a:lumMod val="50000"/>
                  </a:srgbClr>
                </a:solidFill>
              </a:rPr>
              <a:t>Karması</a:t>
            </a:r>
          </a:p>
          <a:p>
            <a:pPr marL="0" lvl="0" indent="0">
              <a:buNone/>
            </a:pPr>
            <a:r>
              <a:rPr lang="tr-TR" sz="2000" u="sng" dirty="0" smtClean="0">
                <a:solidFill>
                  <a:schemeClr val="accent1">
                    <a:lumMod val="50000"/>
                  </a:schemeClr>
                </a:solidFill>
              </a:rPr>
              <a:t>&amp;Aracılara </a:t>
            </a:r>
            <a:r>
              <a:rPr lang="tr-TR" sz="2000" u="sng" dirty="0">
                <a:solidFill>
                  <a:schemeClr val="accent1">
                    <a:lumMod val="50000"/>
                  </a:schemeClr>
                </a:solidFill>
              </a:rPr>
              <a:t>yönelik satış tutundurma araçları,</a:t>
            </a:r>
            <a:r>
              <a:rPr lang="tr-TR" sz="2000" dirty="0"/>
              <a:t> aracılara yönelik fiyat ayarlaması, ikramlar, satış yarışmaları, hediyeler, ticari fuarlara katılma, toplantılar ve ek komisyonlardır. Yoğun olmayan dönemlerde aracıların tesisleri ziyaret etmesi ve sunulan hizmetleri yerinde görüp deneyimlemesi de aracılara yönelik satış tutundurma çabaları içerisinde değerlendirilebilir</a:t>
            </a:r>
            <a:r>
              <a:rPr lang="tr-TR" sz="2000" dirty="0" smtClean="0"/>
              <a:t>.</a:t>
            </a:r>
          </a:p>
          <a:p>
            <a:pPr marL="0" lvl="0" indent="0">
              <a:buNone/>
            </a:pPr>
            <a:r>
              <a:rPr lang="tr-TR" sz="2000" u="sng" dirty="0" smtClean="0">
                <a:solidFill>
                  <a:schemeClr val="accent1">
                    <a:lumMod val="50000"/>
                  </a:schemeClr>
                </a:solidFill>
              </a:rPr>
              <a:t>&amp;Satış </a:t>
            </a:r>
            <a:r>
              <a:rPr lang="tr-TR" sz="2000" u="sng" dirty="0">
                <a:solidFill>
                  <a:schemeClr val="accent1">
                    <a:lumMod val="50000"/>
                  </a:schemeClr>
                </a:solidFill>
              </a:rPr>
              <a:t>elemanlarına yönelik satış tutundurma araçla</a:t>
            </a:r>
            <a:r>
              <a:rPr lang="tr-TR" sz="2000" dirty="0"/>
              <a:t>rı; yarışmalar, primler, toplantılar, eğitim materyallerinin verilmesi, parasal özendirmeler, hediyeler, seyahat teşvikleri ve çekilişler olarak sıralanabilir. </a:t>
            </a:r>
            <a:endParaRPr lang="tr-TR" sz="2000" u="sng" dirty="0">
              <a:solidFill>
                <a:srgbClr val="5B9BD5">
                  <a:lumMod val="50000"/>
                </a:srgbClr>
              </a:solidFill>
            </a:endParaRPr>
          </a:p>
          <a:p>
            <a:pPr marL="0" indent="0">
              <a:buNone/>
            </a:pPr>
            <a:r>
              <a:rPr lang="tr-TR" sz="2000" u="sng" dirty="0" smtClean="0">
                <a:solidFill>
                  <a:schemeClr val="accent1">
                    <a:lumMod val="50000"/>
                  </a:schemeClr>
                </a:solidFill>
              </a:rPr>
              <a:t>*Halkla </a:t>
            </a:r>
            <a:r>
              <a:rPr lang="tr-TR" sz="2000" u="sng" dirty="0">
                <a:solidFill>
                  <a:schemeClr val="accent1">
                    <a:lumMod val="50000"/>
                  </a:schemeClr>
                </a:solidFill>
              </a:rPr>
              <a:t>İlişkiler ve Duyurum</a:t>
            </a:r>
            <a:r>
              <a:rPr lang="tr-TR" sz="2000" dirty="0"/>
              <a:t>: Halkla ilişkiler, kamuoyunun tutumlarını değerlendiren ya da işletmenin politika ve prosedürlerini kamuoyu çıkarı ile tanımlayan, kamuoyunda anlayış ve kabul oluşturmak için eylem planı oluşturan ve uygulayan bir yönetim şeklidir. Halkla ilişkiler, haberlerin, çeşitli yayınların, sosyal etkinliklerin, toplumla kurulan ilişkilerin ve diğer halkla ilişkiler araçlarının etkili bir şekilde kullanımı yoluyla işletmelerin kendilerini rakiplerinden ayırıp üstünlük elde etmelerini sağlar. </a:t>
            </a:r>
            <a:endParaRPr lang="tr-TR" sz="2000" dirty="0" smtClean="0"/>
          </a:p>
          <a:p>
            <a:pPr marL="0" indent="0">
              <a:buNone/>
            </a:pPr>
            <a:r>
              <a:rPr lang="tr-TR" sz="2000" u="sng" dirty="0" smtClean="0">
                <a:solidFill>
                  <a:schemeClr val="accent1">
                    <a:lumMod val="50000"/>
                  </a:schemeClr>
                </a:solidFill>
              </a:rPr>
              <a:t>*Duyurum </a:t>
            </a:r>
            <a:r>
              <a:rPr lang="tr-TR" sz="2000" dirty="0"/>
              <a:t>ise bir işletmenin kendisi ya da hizmetleri hakkında basılı yayında, radyoda veya televizyonda haber şeklinde bilgi vermesidir. Bunun için yayını yapan kuruma herhangi bir ücret ödenmemektedir. Bu şekilde sunulan mesaj, haber niteliği taşıdığından, birçok kişi için diğer tutundurma araçlarında verilen bilgiye göre daha inandırıcı olmaktadır. Özellikle de tutundurma karmasına ayrılan bütçenin düşük olması durumunda duyurumdan yararlanılabilir. Duyurum, basın bülteni verme, gazetelerde köşe yazıları ile medyada yer alma şeklinde gerçekleştirilebilir. </a:t>
            </a:r>
          </a:p>
        </p:txBody>
      </p:sp>
    </p:spTree>
    <p:extLst>
      <p:ext uri="{BB962C8B-B14F-4D97-AF65-F5344CB8AC3E}">
        <p14:creationId xmlns:p14="http://schemas.microsoft.com/office/powerpoint/2010/main" val="17158061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8351"/>
            <a:ext cx="10515600" cy="5708612"/>
          </a:xfrm>
        </p:spPr>
        <p:txBody>
          <a:bodyPr>
            <a:normAutofit fontScale="70000" lnSpcReduction="20000"/>
          </a:bodyPr>
          <a:lstStyle/>
          <a:p>
            <a:pPr marL="0" lvl="0" indent="0">
              <a:buNone/>
            </a:pPr>
            <a:r>
              <a:rPr lang="tr-TR" sz="1500" u="sng" dirty="0">
                <a:solidFill>
                  <a:srgbClr val="C00000"/>
                </a:solidFill>
              </a:rPr>
              <a:t>Pazarlama Karması</a:t>
            </a:r>
          </a:p>
          <a:p>
            <a:pPr marL="0" indent="0">
              <a:buNone/>
            </a:pPr>
            <a:r>
              <a:rPr lang="tr-TR" dirty="0">
                <a:solidFill>
                  <a:srgbClr val="C00000"/>
                </a:solidFill>
              </a:rPr>
              <a:t>5. </a:t>
            </a:r>
            <a:r>
              <a:rPr lang="tr-TR" dirty="0" smtClean="0">
                <a:solidFill>
                  <a:srgbClr val="C00000"/>
                </a:solidFill>
              </a:rPr>
              <a:t>SÜREÇ</a:t>
            </a:r>
          </a:p>
          <a:p>
            <a:pPr marL="0" indent="0">
              <a:buNone/>
            </a:pPr>
            <a:r>
              <a:rPr lang="tr-TR" dirty="0" smtClean="0"/>
              <a:t>	Pazarlama </a:t>
            </a:r>
            <a:r>
              <a:rPr lang="tr-TR" dirty="0"/>
              <a:t>karmasının bir diğer elemanı olan süreç, ürünlerin müşterilere sunulmasına kadar olan tüm aşamaların analiz edilmesini, planlanmasını ve birbiriyle uyumlu hale getirilmesini içermektedir. Boş zaman ve rekreasyon ürünlerinin üretimi ve sunumu aşamaları itibariyle taşıdığı farklılıklar, pazarlama karmasının süreç bileşenini önemli hale </a:t>
            </a:r>
            <a:r>
              <a:rPr lang="tr-TR" dirty="0" smtClean="0"/>
              <a:t>getirmektedir.</a:t>
            </a:r>
          </a:p>
          <a:p>
            <a:pPr marL="0" indent="0">
              <a:buNone/>
            </a:pPr>
            <a:r>
              <a:rPr lang="tr-TR" dirty="0" smtClean="0"/>
              <a:t>	Hizmet </a:t>
            </a:r>
            <a:r>
              <a:rPr lang="tr-TR" dirty="0"/>
              <a:t>sektöründe müşteriler, hizmetin yarı yarıya üreticisi sayılırlar ve müşteriler ile hizmet sunanlar arasında yüksek düzeyde bir etkileşim gerçekleşmektedir. Örneğin, bir SPA merkezine gelen müşteri, personelin kendisine hizmeti sunarken sergilediği davranışlardan ve tutumdan olumlu ya da olumsuz fazlasıyla etkilenecektir</a:t>
            </a:r>
            <a:r>
              <a:rPr lang="tr-TR" dirty="0" smtClean="0"/>
              <a:t>.</a:t>
            </a:r>
          </a:p>
          <a:p>
            <a:pPr marL="0" indent="0">
              <a:buNone/>
            </a:pPr>
            <a:r>
              <a:rPr lang="tr-TR" dirty="0" smtClean="0"/>
              <a:t>	Hizmetlerin </a:t>
            </a:r>
            <a:r>
              <a:rPr lang="tr-TR" dirty="0"/>
              <a:t>müşterilere sunulduğu ve müşteriler tarafından tüketildiği anlar hizmet karşılaşması olarak adlandırılır. Bu anlarda müşteriler ve hizmeti sunan taraflar bir araya gelmektedir. </a:t>
            </a:r>
            <a:r>
              <a:rPr lang="tr-TR" dirty="0">
                <a:solidFill>
                  <a:srgbClr val="C00000"/>
                </a:solidFill>
              </a:rPr>
              <a:t>Hizmet karşılaşmalarının başarıya ulaşması için dört temel ilkeden söz edilebilir</a:t>
            </a:r>
            <a:r>
              <a:rPr lang="tr-TR" dirty="0" smtClean="0">
                <a:solidFill>
                  <a:srgbClr val="C00000"/>
                </a:solidFill>
              </a:rPr>
              <a:t>;</a:t>
            </a:r>
          </a:p>
          <a:p>
            <a:pPr marL="0" indent="0">
              <a:buNone/>
            </a:pPr>
            <a:r>
              <a:rPr lang="tr-TR" u="sng" dirty="0" smtClean="0">
                <a:solidFill>
                  <a:schemeClr val="accent1">
                    <a:lumMod val="50000"/>
                  </a:schemeClr>
                </a:solidFill>
              </a:rPr>
              <a:t>*Ön </a:t>
            </a:r>
            <a:r>
              <a:rPr lang="tr-TR" u="sng" dirty="0">
                <a:solidFill>
                  <a:schemeClr val="accent1">
                    <a:lumMod val="50000"/>
                  </a:schemeClr>
                </a:solidFill>
              </a:rPr>
              <a:t>ve arka planda sunulan hizmetler birbirinden ayrılmalıdır</a:t>
            </a:r>
            <a:r>
              <a:rPr lang="tr-TR" dirty="0"/>
              <a:t>: Hizmetlerin pazarlanmasında müşteriler tarafından görünen bileşenler genel olarak ön plan hizmetleri olarak adlandırılır. Günümüzde internetin kullanımının yaygınlaşması, ön planda sunulan hizmetlerin göreceli önemini ve payını giderek azaltmaktadır. Örneğin, eskiden telefonla ya da yüz yüze yapılan pek çok kayıt işlemi, artık internet üzerinden de yapılabilmektedir. Müşteriler, artık satış görevlileri ile görüşmeden internet üzerinden pek çok hizmet ile ilgili bilgi alabilmektedirler. </a:t>
            </a:r>
            <a:endParaRPr lang="tr-TR" dirty="0" smtClean="0"/>
          </a:p>
          <a:p>
            <a:pPr marL="0" indent="0">
              <a:buNone/>
            </a:pPr>
            <a:endParaRPr lang="tr-TR" dirty="0">
              <a:solidFill>
                <a:srgbClr val="C00000"/>
              </a:solidFill>
            </a:endParaRPr>
          </a:p>
        </p:txBody>
      </p:sp>
    </p:spTree>
    <p:extLst>
      <p:ext uri="{BB962C8B-B14F-4D97-AF65-F5344CB8AC3E}">
        <p14:creationId xmlns:p14="http://schemas.microsoft.com/office/powerpoint/2010/main" val="34848766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9073"/>
            <a:ext cx="10515600" cy="5507890"/>
          </a:xfrm>
        </p:spPr>
        <p:txBody>
          <a:bodyPr>
            <a:normAutofit fontScale="77500" lnSpcReduction="20000"/>
          </a:bodyPr>
          <a:lstStyle/>
          <a:p>
            <a:pPr marL="0" lvl="0" indent="0">
              <a:buNone/>
            </a:pPr>
            <a:r>
              <a:rPr lang="tr-TR" sz="2000" dirty="0">
                <a:solidFill>
                  <a:srgbClr val="C00000"/>
                </a:solidFill>
              </a:rPr>
              <a:t>5. SÜREÇ</a:t>
            </a:r>
          </a:p>
          <a:p>
            <a:pPr marL="0" indent="0">
              <a:buNone/>
            </a:pPr>
            <a:r>
              <a:rPr lang="tr-TR" dirty="0" smtClean="0"/>
              <a:t>	Arka </a:t>
            </a:r>
            <a:r>
              <a:rPr lang="tr-TR" dirty="0"/>
              <a:t>plan hizmetleri ise ön planda sunulan hizmetleri destekleyen çabalardan oluşur. Diğer bir deyişle, arka plan hizmetleri, hizmetin üretimini destekleyen sistemler ya da altyapılardır. Arka planda yapılan pek çok iş, kullanılan ekipman ve malzemeler, personel, son tüketiciler tarafından görünmemektedir. Arka planda sunulan hizmetler; fiziksel aktivitelerden (tasarım, malzemeler, ekipman, tedarik unsurları), çalışanların hizmetlerinden (planlama ve eğitim) ya da bilgiye dayalı hizmetlerden (kalite kontrol süreçleri gibi) oluşabilir</a:t>
            </a:r>
            <a:r>
              <a:rPr lang="tr-TR" dirty="0" smtClean="0"/>
              <a:t>.</a:t>
            </a:r>
          </a:p>
          <a:p>
            <a:pPr marL="0" indent="0">
              <a:buNone/>
            </a:pPr>
            <a:r>
              <a:rPr lang="tr-TR" dirty="0" smtClean="0"/>
              <a:t>	Hizmet </a:t>
            </a:r>
            <a:r>
              <a:rPr lang="tr-TR" dirty="0"/>
              <a:t>karşılaşmasının başarıyla sonuçlanabilmesi için, her ne kadar birbirini tamamlayan unsurlar olsalar da ön ve arka plan hizmetlerinin birbirinden ayrılması gerekmektedir. Çünkü arka plan hizmetlerinin sunulduğu alanlar, düzensiz ve karmaşık bir görünüm sergileyebilir. Ayrıca arka plan personeli müşterilere hizmet sunmada başarısız olabilir. Müşteriler, çalışanların her zaman güler yüzlü ve yardımsever olmalarını talep etmektedirler. </a:t>
            </a:r>
            <a:endParaRPr lang="tr-TR" dirty="0" smtClean="0"/>
          </a:p>
          <a:p>
            <a:pPr marL="0" indent="0">
              <a:buNone/>
            </a:pPr>
            <a:r>
              <a:rPr lang="tr-TR" dirty="0" smtClean="0"/>
              <a:t>	Ancak </a:t>
            </a:r>
            <a:r>
              <a:rPr lang="tr-TR" dirty="0"/>
              <a:t>arka plan personelinin aldığı eğitim, müşterilerin sorularını yanıtlamaya ve onlara yardım etmeye yeterli olmayabilir. Bu da sunulan hizmetin müşteriler tarafından yetersiz ve kötü olarak algılanmasına neden olabilir. Bu nedenle, ön planda bulunan personelin müşterilerin sorularına yanıt verme konusunda tecrübeli ve inisiyatif kullanma konusunda da yetkili olması gerekmektedir.</a:t>
            </a:r>
          </a:p>
        </p:txBody>
      </p:sp>
    </p:spTree>
    <p:extLst>
      <p:ext uri="{BB962C8B-B14F-4D97-AF65-F5344CB8AC3E}">
        <p14:creationId xmlns:p14="http://schemas.microsoft.com/office/powerpoint/2010/main" val="21390687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7990"/>
            <a:ext cx="10515600" cy="5808973"/>
          </a:xfrm>
        </p:spPr>
        <p:txBody>
          <a:bodyPr>
            <a:normAutofit fontScale="85000" lnSpcReduction="20000"/>
          </a:bodyPr>
          <a:lstStyle/>
          <a:p>
            <a:pPr marL="0" lvl="0" indent="0">
              <a:buNone/>
            </a:pPr>
            <a:r>
              <a:rPr lang="tr-TR" sz="1600" dirty="0">
                <a:solidFill>
                  <a:srgbClr val="C00000"/>
                </a:solidFill>
              </a:rPr>
              <a:t>5. SÜREÇ</a:t>
            </a:r>
          </a:p>
          <a:p>
            <a:pPr marL="0" indent="0">
              <a:buNone/>
            </a:pPr>
            <a:r>
              <a:rPr lang="tr-TR" u="sng" dirty="0" smtClean="0">
                <a:solidFill>
                  <a:schemeClr val="accent1">
                    <a:lumMod val="50000"/>
                  </a:schemeClr>
                </a:solidFill>
              </a:rPr>
              <a:t>*Çalışanların</a:t>
            </a:r>
            <a:r>
              <a:rPr lang="tr-TR" u="sng" dirty="0">
                <a:solidFill>
                  <a:schemeClr val="accent1">
                    <a:lumMod val="50000"/>
                  </a:schemeClr>
                </a:solidFill>
              </a:rPr>
              <a:t>, hizmet karşılaşmalarındaki rolü, kritik öneme sahiptir: </a:t>
            </a:r>
            <a:r>
              <a:rPr lang="tr-TR" dirty="0"/>
              <a:t>Teknoloji günümüzde her ne kadar hizmet sunan personelin önemini azaltsa da ön planda hizmet sunan personel, hizmeti sunan işletme ile müşteri arasında etkileşimi sağlayan en önemli unsurdur. Çünkü personel, müşteriler için ulaşılması çok daha kolay olan, çift yönlü iletişim kurulabilen, sunulan hizmeti müşterilerin istek ve gereksinimleri doğrultusunda uyarlayabilen, müşterilerin şikâyetleri ile ilgilenebilen yegâne hizmet sağlayıcısıdır. </a:t>
            </a:r>
            <a:endParaRPr lang="tr-TR" dirty="0" smtClean="0"/>
          </a:p>
          <a:p>
            <a:pPr marL="0" indent="0">
              <a:buNone/>
            </a:pPr>
            <a:r>
              <a:rPr lang="tr-TR" u="sng" dirty="0" smtClean="0">
                <a:solidFill>
                  <a:schemeClr val="accent1">
                    <a:lumMod val="50000"/>
                  </a:schemeClr>
                </a:solidFill>
              </a:rPr>
              <a:t>*Müşteriler </a:t>
            </a:r>
            <a:r>
              <a:rPr lang="tr-TR" u="sng" dirty="0">
                <a:solidFill>
                  <a:schemeClr val="accent1">
                    <a:lumMod val="50000"/>
                  </a:schemeClr>
                </a:solidFill>
              </a:rPr>
              <a:t>hizmet üretiminin ve dağıtımının bir parçasıdırlar</a:t>
            </a:r>
            <a:r>
              <a:rPr lang="tr-TR" dirty="0"/>
              <a:t>: Hizmet üretiminin doğal bir parçası olarak müşteriler, hizmetin kendilerine sunumu aşamasında rol oynamaktadırlar. Bu rol, hem bilgilendirme hem de fiziksel olarak çaba gösterme açısından ortaya çıkmaktadır. Bilgilendirme rolü, müşterilerin, hizmetin sunulması aşamasında kendi istek, tercih, beceri seviyesi ve finansal durumunu hizmet sunucuya aktarması ve hizmet sunucunun da hizmeti bu yönde uyarlaması alanında ortaya çıkmaktadır. </a:t>
            </a:r>
            <a:endParaRPr lang="tr-TR" dirty="0" smtClean="0"/>
          </a:p>
          <a:p>
            <a:pPr marL="0" indent="0">
              <a:buNone/>
            </a:pPr>
            <a:r>
              <a:rPr lang="tr-TR" dirty="0" smtClean="0"/>
              <a:t>	Aynı </a:t>
            </a:r>
            <a:r>
              <a:rPr lang="tr-TR" dirty="0"/>
              <a:t>zamanda müşteriler, hizmetin sunumunda fiziksel olarak da çaba gösterirler. Örneğin, bir aktivitenin düzenlendiği yere seyahat eder, gerekli hallerde kuyrukta bekler, belirlenen noktalarda kayıt işlemlerini yaptırırlar. Esasen, boş zaman ve rekreasyon ürünlerini tüketen müşteriler, bu açıdan bakıldığında daha önce de belirtildiği gibi hizmetin yarı yarıya üreticisi sayılırlar. Bu rolleri, hizmetin sunulması ile birlikte sona ermektedir.</a:t>
            </a:r>
          </a:p>
        </p:txBody>
      </p:sp>
    </p:spTree>
    <p:extLst>
      <p:ext uri="{BB962C8B-B14F-4D97-AF65-F5344CB8AC3E}">
        <p14:creationId xmlns:p14="http://schemas.microsoft.com/office/powerpoint/2010/main" val="36205236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0502" y="802888"/>
            <a:ext cx="10515600" cy="5519041"/>
          </a:xfrm>
        </p:spPr>
        <p:txBody>
          <a:bodyPr>
            <a:normAutofit lnSpcReduction="10000"/>
          </a:bodyPr>
          <a:lstStyle/>
          <a:p>
            <a:pPr marL="0" lvl="0" indent="0">
              <a:buNone/>
            </a:pPr>
            <a:r>
              <a:rPr lang="tr-TR" sz="2400" dirty="0" smtClean="0">
                <a:solidFill>
                  <a:srgbClr val="C00000"/>
                </a:solidFill>
              </a:rPr>
              <a:t>5</a:t>
            </a:r>
            <a:r>
              <a:rPr lang="tr-TR" sz="2400" dirty="0">
                <a:solidFill>
                  <a:srgbClr val="C00000"/>
                </a:solidFill>
              </a:rPr>
              <a:t>. </a:t>
            </a:r>
            <a:r>
              <a:rPr lang="tr-TR" sz="2400" dirty="0" smtClean="0">
                <a:solidFill>
                  <a:srgbClr val="C00000"/>
                </a:solidFill>
              </a:rPr>
              <a:t>SÜREÇ</a:t>
            </a:r>
          </a:p>
          <a:p>
            <a:pPr marL="0" lvl="0" indent="0">
              <a:buNone/>
            </a:pPr>
            <a:r>
              <a:rPr lang="tr-TR" sz="2400" u="sng" dirty="0" smtClean="0">
                <a:solidFill>
                  <a:schemeClr val="accent1">
                    <a:lumMod val="50000"/>
                  </a:schemeClr>
                </a:solidFill>
              </a:rPr>
              <a:t>*Hizmet </a:t>
            </a:r>
            <a:r>
              <a:rPr lang="tr-TR" sz="2400" u="sng" dirty="0">
                <a:solidFill>
                  <a:schemeClr val="accent1">
                    <a:lumMod val="50000"/>
                  </a:schemeClr>
                </a:solidFill>
              </a:rPr>
              <a:t>karşılaşması süreci detaylı olarak tasarlanmalıdır</a:t>
            </a:r>
            <a:r>
              <a:rPr lang="tr-TR" sz="2400" dirty="0"/>
              <a:t>: Hizmetin sunumunda başarıya ulaşabilmek için tüm alt süreçlerin çok iyi yönetilmesi gerekmektedir. Boş zaman ve rekreasyon ürünlerinin tüketimine yönelik yapılan her girişim ya da düzenlenen boş zaman aktivitelerine her katılım, aslında birer hizmet karşılaşmasını ifade etmektedir. </a:t>
            </a:r>
            <a:endParaRPr lang="tr-TR" sz="2400" dirty="0" smtClean="0"/>
          </a:p>
          <a:p>
            <a:pPr marL="0" lvl="0" indent="0">
              <a:buNone/>
            </a:pPr>
            <a:r>
              <a:rPr lang="tr-TR" sz="2400" dirty="0" smtClean="0"/>
              <a:t>	Örneğin</a:t>
            </a:r>
            <a:r>
              <a:rPr lang="tr-TR" sz="2400" dirty="0"/>
              <a:t>, potansiyel bir müşteri öncelikle ürünü sunan işletmenin düzenlediği aktivitelere yönelik billboardda yayımlanan bir reklamı görebilir. Bu ilk hizmet karşılaşmasıdır. Daha sonra işletmeyi bu program ile ilgili bilgi almak için telefon ile arayabilir. Bu da ikinci hizmet karşılaşmasıdır. Sonrasında programa katılmak için ilgili mekâna gitmek isteyebilir. Hizmetin sunulduğu mekâna/tesise yaklaşırken kendisini </a:t>
            </a:r>
            <a:r>
              <a:rPr lang="tr-TR" sz="2400" dirty="0" smtClean="0"/>
              <a:t>karşılayan </a:t>
            </a:r>
            <a:r>
              <a:rPr lang="tr-TR" sz="2400" dirty="0"/>
              <a:t>manzara ise bir diğer hizmet karşılaşmasını oluşturur</a:t>
            </a:r>
            <a:r>
              <a:rPr lang="tr-TR" sz="2400" dirty="0" smtClean="0"/>
              <a:t>.</a:t>
            </a:r>
          </a:p>
          <a:p>
            <a:pPr marL="0" lvl="0" indent="0">
              <a:buNone/>
            </a:pPr>
            <a:r>
              <a:rPr lang="tr-TR" sz="2400" dirty="0" smtClean="0"/>
              <a:t>	Müşterinin </a:t>
            </a:r>
            <a:r>
              <a:rPr lang="tr-TR" sz="2400" dirty="0"/>
              <a:t>personel tarafından karşılanması ve kabulü de birer hizmet karşılaşmasıdır. Bu noktada boş zaman ürünü pazarlamacısının görevi, bu alt süreçlerin tümünü ayrı ayrı ele alarak planlamaktır. Bu amaçla hizmetin detaylı tasarımından yararlanılabilir. </a:t>
            </a:r>
            <a:endParaRPr lang="tr-TR" sz="2400" dirty="0" smtClean="0"/>
          </a:p>
          <a:p>
            <a:pPr marL="0" lvl="0" indent="0">
              <a:buNone/>
            </a:pPr>
            <a:endParaRPr lang="tr-TR" sz="2000" dirty="0">
              <a:solidFill>
                <a:srgbClr val="C00000"/>
              </a:solidFill>
            </a:endParaRPr>
          </a:p>
        </p:txBody>
      </p:sp>
    </p:spTree>
    <p:extLst>
      <p:ext uri="{BB962C8B-B14F-4D97-AF65-F5344CB8AC3E}">
        <p14:creationId xmlns:p14="http://schemas.microsoft.com/office/powerpoint/2010/main" val="3356026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8712"/>
            <a:ext cx="10515600" cy="5608251"/>
          </a:xfrm>
        </p:spPr>
        <p:txBody>
          <a:bodyPr/>
          <a:lstStyle/>
          <a:p>
            <a:pPr marL="0" lvl="0" indent="0">
              <a:buNone/>
            </a:pPr>
            <a:r>
              <a:rPr lang="tr-TR" sz="2000" u="sng" dirty="0">
                <a:solidFill>
                  <a:srgbClr val="C00000"/>
                </a:solidFill>
              </a:rPr>
              <a:t>Pazarlama </a:t>
            </a:r>
            <a:r>
              <a:rPr lang="tr-TR" sz="2000" u="sng" dirty="0" smtClean="0">
                <a:solidFill>
                  <a:srgbClr val="C00000"/>
                </a:solidFill>
              </a:rPr>
              <a:t>Karması</a:t>
            </a:r>
          </a:p>
          <a:p>
            <a:pPr marL="0" lvl="0" indent="0">
              <a:buNone/>
            </a:pPr>
            <a:r>
              <a:rPr lang="tr-TR" sz="2000" dirty="0">
                <a:solidFill>
                  <a:srgbClr val="C00000"/>
                </a:solidFill>
              </a:rPr>
              <a:t>6. </a:t>
            </a:r>
            <a:r>
              <a:rPr lang="tr-TR" sz="2000" dirty="0" smtClean="0">
                <a:solidFill>
                  <a:srgbClr val="C00000"/>
                </a:solidFill>
              </a:rPr>
              <a:t>İNSAN</a:t>
            </a:r>
          </a:p>
          <a:p>
            <a:pPr marL="0" lvl="0" indent="0">
              <a:buNone/>
            </a:pPr>
            <a:r>
              <a:rPr lang="tr-TR" sz="2000" dirty="0" smtClean="0"/>
              <a:t>	Boş </a:t>
            </a:r>
            <a:r>
              <a:rPr lang="tr-TR" sz="2000" dirty="0"/>
              <a:t>zaman ve rekreasyon ürünleri için insan, önemli bir pazarlama karması elemanıdır. Üretim ve tüketimin birbirinden ayrıldığı somut ürünlerde (örneğin, fiziksel mallarda) insan faktörünün nihai ürünün sağlayacağı çıktı üzerindeki olumlu ya da olumsuz etkisi azaltılabilir. Hizmet sektöründe ise hizmeti sunanlar yarı yarıya pazarlama işini yapmaktadırlar. Dolayısıyla insan karması, müşteriler tarafından algılanan çıktılar üzerinde doğrudan bir etkiye sahiptir</a:t>
            </a:r>
            <a:r>
              <a:rPr lang="tr-TR" sz="2000" dirty="0" smtClean="0"/>
              <a:t>.</a:t>
            </a:r>
          </a:p>
          <a:p>
            <a:pPr marL="0" lvl="0" indent="0">
              <a:buNone/>
            </a:pPr>
            <a:r>
              <a:rPr lang="tr-TR" sz="2000" dirty="0" smtClean="0"/>
              <a:t>	Bu </a:t>
            </a:r>
            <a:r>
              <a:rPr lang="tr-TR" sz="2000" dirty="0"/>
              <a:t>nedenle, hizmet sunan personelin müşterilerle olan etkileşiminin her aşaması dikkatle planlanmalı ve gözden geçirilmelidir. İyi bir hizmet standardı yakalamak için işe alma, eğitim verme, güdüleme ve iyi performansı ödüllendirme yöntemleri, pazarlama karmasının insan elemanı ile ilgili kararlar içinde dikkatle ele alınmalıdır</a:t>
            </a:r>
            <a:r>
              <a:rPr lang="tr-TR" sz="2000" dirty="0" smtClean="0"/>
              <a:t>.</a:t>
            </a:r>
          </a:p>
          <a:p>
            <a:pPr marL="0" lvl="0" indent="0">
              <a:buNone/>
            </a:pPr>
            <a:r>
              <a:rPr lang="tr-TR" sz="2000" dirty="0" smtClean="0"/>
              <a:t>	İnsan </a:t>
            </a:r>
            <a:r>
              <a:rPr lang="tr-TR" sz="2000" dirty="0"/>
              <a:t>karma elemanının diğer bir yönü de hizmetin sunulduğu müşterilerdir. Müşteriler, hizmetin sunulması aşamasında aktif bir rol oynayarak insan karma elemanının önemini arttırmaktadırlar. Bu noktada işletmelere düşen önemli bir görev de müşterileri hizmetin sunulması aşamasında nasıl davranmaları ve hangi rolleri yerine getirmeleri gerektiği konusunda bilgilendirmektir. Çünkü hizmetin sunum süreci ne kadar başarılı olursa elde edilen çıktı da o denli olumlu ve tatmin edici olacaktır. Bu yönde bir bilgilendirme; bilişsel, davranışsal ya da duygusal amaçlardan birine hizmet edebilir.</a:t>
            </a:r>
            <a:endParaRPr lang="tr-TR" sz="2000" u="sng" dirty="0">
              <a:solidFill>
                <a:srgbClr val="C00000"/>
              </a:solidFill>
            </a:endParaRPr>
          </a:p>
          <a:p>
            <a:pPr marL="0" indent="0">
              <a:buNone/>
            </a:pPr>
            <a:endParaRPr lang="tr-TR" dirty="0"/>
          </a:p>
        </p:txBody>
      </p:sp>
    </p:spTree>
    <p:extLst>
      <p:ext uri="{BB962C8B-B14F-4D97-AF65-F5344CB8AC3E}">
        <p14:creationId xmlns:p14="http://schemas.microsoft.com/office/powerpoint/2010/main" val="1221512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60426"/>
          </a:xfrm>
        </p:spPr>
        <p:txBody>
          <a:bodyPr/>
          <a:lstStyle/>
          <a:p>
            <a:r>
              <a:rPr lang="es-ES" sz="2800" dirty="0">
                <a:solidFill>
                  <a:srgbClr val="C00000"/>
                </a:solidFill>
              </a:rPr>
              <a:t>BOŞ ZAMAN VE REKREASYON PAZARLAMASI KAVRAMI</a:t>
            </a:r>
            <a:endParaRPr lang="tr-TR" dirty="0"/>
          </a:p>
        </p:txBody>
      </p:sp>
      <p:sp>
        <p:nvSpPr>
          <p:cNvPr id="3" name="İçerik Yer Tutucusu 2"/>
          <p:cNvSpPr>
            <a:spLocks noGrp="1"/>
          </p:cNvSpPr>
          <p:nvPr>
            <p:ph idx="1"/>
          </p:nvPr>
        </p:nvSpPr>
        <p:spPr>
          <a:xfrm>
            <a:off x="838200" y="1025912"/>
            <a:ext cx="10515600" cy="5151051"/>
          </a:xfrm>
        </p:spPr>
        <p:txBody>
          <a:bodyPr>
            <a:normAutofit fontScale="85000" lnSpcReduction="20000"/>
          </a:bodyPr>
          <a:lstStyle/>
          <a:p>
            <a:pPr marL="0" indent="0">
              <a:buNone/>
            </a:pPr>
            <a:r>
              <a:rPr lang="tr-TR" dirty="0" smtClean="0"/>
              <a:t>	Bununla </a:t>
            </a:r>
            <a:r>
              <a:rPr lang="tr-TR" dirty="0"/>
              <a:t>birlikte, boş zaman ve rekreasyon ürünlerinin kendilerine has bazı ayırt edici özellikleri dolayısıyla boş zaman ve rekreasyon pazarlaması da bazı ayırt edici özelliklere sahiptir. </a:t>
            </a:r>
            <a:r>
              <a:rPr lang="tr-TR" u="sng" dirty="0">
                <a:solidFill>
                  <a:srgbClr val="C00000"/>
                </a:solidFill>
              </a:rPr>
              <a:t>Boş zaman ve rekreasyon pazarlamasının ayırt edici özellikleri şu şekilde sıralanabilir</a:t>
            </a:r>
            <a:r>
              <a:rPr lang="tr-TR" u="sng" dirty="0" smtClean="0">
                <a:solidFill>
                  <a:srgbClr val="C00000"/>
                </a:solidFill>
              </a:rPr>
              <a:t>:</a:t>
            </a:r>
          </a:p>
          <a:p>
            <a:r>
              <a:rPr lang="tr-TR" dirty="0" smtClean="0">
                <a:solidFill>
                  <a:schemeClr val="accent1">
                    <a:lumMod val="50000"/>
                  </a:schemeClr>
                </a:solidFill>
              </a:rPr>
              <a:t>Boş </a:t>
            </a:r>
            <a:r>
              <a:rPr lang="tr-TR" dirty="0">
                <a:solidFill>
                  <a:schemeClr val="accent1">
                    <a:lumMod val="50000"/>
                  </a:schemeClr>
                </a:solidFill>
              </a:rPr>
              <a:t>zaman ve rekreasyon ürünleri, yalnızca fiziksel üründen ibaret değildir. </a:t>
            </a:r>
            <a:r>
              <a:rPr lang="tr-TR" dirty="0"/>
              <a:t>Aksine, bireylerin boş zamanlarında katıldıkları aktivitelerden elde ettikleri tatmin edici olumlu deneyimleri de kapsamaktadır. Bu durum, soyut ürünler olan boş zaman ve rekreasyon ürünlerinin pazarlanmasında insan faktörünün önemini arttırmaktadır. İnsan unsurunun önemli bir boyutunu oluşturan personel, gerek boş zaman ve rekreasyon pazarında kaliteli hizmetlerin müşterilere sunumunda gerekse müşteri memnuniyetinin oluşumunda önemli bir role sahiptir. </a:t>
            </a:r>
            <a:endParaRPr lang="tr-TR" dirty="0" smtClean="0"/>
          </a:p>
          <a:p>
            <a:r>
              <a:rPr lang="tr-TR" dirty="0">
                <a:solidFill>
                  <a:schemeClr val="accent1">
                    <a:lumMod val="50000"/>
                  </a:schemeClr>
                </a:solidFill>
              </a:rPr>
              <a:t>Boş zaman ve rekreasyon ürünlerinin yapısı gereği, boş zaman ve rekreasyon pazarlaması, pazarlamayı bütünleşik bir yaklaşımla ele almaktadır. </a:t>
            </a:r>
            <a:r>
              <a:rPr lang="tr-TR" dirty="0"/>
              <a:t>Çünkü, boş zaman ve rekreasyon pazarlaması, hizmet pazarlamasıyla, endüstriyel pazarlama ile turizm pazarlaması ile ve spor pazarlaması ile ilişkilidir. Örneğin, aracı kuruluşlar veya üreticiler tarafından cazibe merkezi olmuş bir turistik destinasyon için ziyaret planlaması yapılırken; ulaşım, </a:t>
            </a:r>
            <a:r>
              <a:rPr lang="tr-TR" dirty="0" smtClean="0"/>
              <a:t>yeme-içme</a:t>
            </a:r>
            <a:r>
              <a:rPr lang="tr-TR" dirty="0"/>
              <a:t>, sportif aktiviteler, konaklama gibi pek çok değişkenin de göz önünde bulundurulması gerekmektedir. </a:t>
            </a:r>
            <a:endParaRPr lang="tr-TR" dirty="0">
              <a:solidFill>
                <a:srgbClr val="C00000"/>
              </a:solidFill>
            </a:endParaRPr>
          </a:p>
        </p:txBody>
      </p:sp>
    </p:spTree>
    <p:extLst>
      <p:ext uri="{BB962C8B-B14F-4D97-AF65-F5344CB8AC3E}">
        <p14:creationId xmlns:p14="http://schemas.microsoft.com/office/powerpoint/2010/main" val="3673620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46770"/>
            <a:ext cx="10515600" cy="5720575"/>
          </a:xfrm>
        </p:spPr>
        <p:txBody>
          <a:bodyPr/>
          <a:lstStyle/>
          <a:p>
            <a:pPr marL="0" lvl="0" indent="0">
              <a:buNone/>
            </a:pPr>
            <a:r>
              <a:rPr lang="tr-TR" sz="2000" dirty="0">
                <a:solidFill>
                  <a:srgbClr val="C00000"/>
                </a:solidFill>
              </a:rPr>
              <a:t>6. </a:t>
            </a:r>
            <a:r>
              <a:rPr lang="tr-TR" sz="2000" dirty="0" smtClean="0">
                <a:solidFill>
                  <a:srgbClr val="C00000"/>
                </a:solidFill>
              </a:rPr>
              <a:t>İNSAN</a:t>
            </a:r>
          </a:p>
          <a:p>
            <a:pPr marL="0" lvl="0" indent="0">
              <a:buNone/>
            </a:pPr>
            <a:r>
              <a:rPr lang="tr-TR" sz="2000" dirty="0" smtClean="0"/>
              <a:t>	Bilişsel </a:t>
            </a:r>
            <a:r>
              <a:rPr lang="tr-TR" sz="2000" dirty="0"/>
              <a:t>amaçlar, müşterilerin hizmete dair beklenti oluşturmalarına ilişkin amaçlardır. Beklentilerin karşılandığı durumlarda müşterilerin tatmin düzeyleri de yüksek olmaktadır. Aksi durumda ise memnuniyetsizlik ortaya çıkmaktadır. Bu nedenle, müşteri beklentileri gerçekçi ya da en azından işletmenin mevcut hizmet seviyesi ile tutarlı </a:t>
            </a:r>
            <a:r>
              <a:rPr lang="tr-TR" sz="2000" dirty="0" smtClean="0"/>
              <a:t>olmalıdır.</a:t>
            </a:r>
          </a:p>
          <a:p>
            <a:pPr marL="0" lvl="0" indent="0">
              <a:buNone/>
            </a:pPr>
            <a:r>
              <a:rPr lang="tr-TR" sz="2000" dirty="0" smtClean="0"/>
              <a:t>	Müşterilerin </a:t>
            </a:r>
            <a:r>
              <a:rPr lang="tr-TR" sz="2000" dirty="0"/>
              <a:t>bir hizmetten yararlanmadan önce o hizmet ile ilgili gerçekçi beklentilere sahip olmaları, hizmetin tüketiminden duyulabilecek olası memnuniyetsizlik ya da tatminsizlik olasılığını azaltmaktadır. </a:t>
            </a:r>
            <a:endParaRPr lang="tr-TR" sz="2000" dirty="0" smtClean="0"/>
          </a:p>
          <a:p>
            <a:pPr marL="0" lvl="0" indent="0">
              <a:buNone/>
            </a:pPr>
            <a:r>
              <a:rPr lang="tr-TR" sz="2000" dirty="0"/>
              <a:t>	</a:t>
            </a:r>
            <a:r>
              <a:rPr lang="tr-TR" sz="2000" dirty="0" smtClean="0"/>
              <a:t>Örneğin</a:t>
            </a:r>
            <a:r>
              <a:rPr lang="tr-TR" sz="2000" dirty="0"/>
              <a:t>, sağlık kulüpleri, müşterilerini işlek saatlerde geldikleri takdirde hizmetlerden yararlanabilmek için bir müddet beklemeleri gerektiği konusunda uyarabilir. Bu doğrultuda sağlık kulübüne yoğun bir saatte gitmek zorunda kalan müşteriler, bazı hizmetlerin gecikmesi ve aksaması durumunda hayal kırıklığına ya da şaşkınlığa uğramamaktadırlar</a:t>
            </a:r>
            <a:r>
              <a:rPr lang="tr-TR" sz="2000" dirty="0" smtClean="0"/>
              <a:t>.</a:t>
            </a:r>
          </a:p>
          <a:p>
            <a:pPr marL="0" lvl="0" indent="0">
              <a:buNone/>
            </a:pPr>
            <a:r>
              <a:rPr lang="tr-TR" sz="2000" dirty="0" smtClean="0"/>
              <a:t>	</a:t>
            </a:r>
            <a:r>
              <a:rPr lang="tr-TR" sz="2000" dirty="0" smtClean="0">
                <a:solidFill>
                  <a:srgbClr val="C00000"/>
                </a:solidFill>
              </a:rPr>
              <a:t>Davranışsal </a:t>
            </a:r>
            <a:r>
              <a:rPr lang="tr-TR" sz="2000" dirty="0">
                <a:solidFill>
                  <a:srgbClr val="C00000"/>
                </a:solidFill>
              </a:rPr>
              <a:t>amaçlar</a:t>
            </a:r>
            <a:r>
              <a:rPr lang="tr-TR" sz="2000" dirty="0"/>
              <a:t>, müşterilere nerede nasıl davranmaları gerektiğini öğretmeye yönelik amaçlardır. Boş zaman ve rekreasyon hizmetlerinde hizmet karşılaşmasının başarı ile tamamlanması için müşterilerin bazı aktivitelerin gerçekleştiği yerlere seyahat etmeleri, karmaşık ya da tehlikeli olabilecek bazı araç/gereçleri (örneğin, beysbol sopası) kullanmaları ya da bazı kuralları anlayıp başarıyla uygulamaları gerekebilir. Aksi durumda, hizmet karşılaşması başarısızlık ile sonuçlanabilir. Hatta daha da kötüsü kargaşa ya da yaralanma gibi olumsuz sonuçlar doğurabilir. </a:t>
            </a:r>
            <a:endParaRPr lang="tr-TR" sz="2000" dirty="0">
              <a:solidFill>
                <a:srgbClr val="C00000"/>
              </a:solidFill>
            </a:endParaRPr>
          </a:p>
        </p:txBody>
      </p:sp>
    </p:spTree>
    <p:extLst>
      <p:ext uri="{BB962C8B-B14F-4D97-AF65-F5344CB8AC3E}">
        <p14:creationId xmlns:p14="http://schemas.microsoft.com/office/powerpoint/2010/main" val="13915183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2956"/>
            <a:ext cx="10515600" cy="5954751"/>
          </a:xfrm>
        </p:spPr>
        <p:txBody>
          <a:bodyPr>
            <a:normAutofit/>
          </a:bodyPr>
          <a:lstStyle/>
          <a:p>
            <a:pPr marL="0" lvl="0" indent="0">
              <a:buNone/>
            </a:pPr>
            <a:endParaRPr lang="tr-TR" sz="2400" dirty="0" smtClean="0">
              <a:solidFill>
                <a:srgbClr val="C00000"/>
              </a:solidFill>
            </a:endParaRPr>
          </a:p>
          <a:p>
            <a:pPr marL="0" lvl="0" indent="0">
              <a:buNone/>
            </a:pPr>
            <a:r>
              <a:rPr lang="tr-TR" sz="2400" dirty="0" smtClean="0">
                <a:solidFill>
                  <a:srgbClr val="C00000"/>
                </a:solidFill>
              </a:rPr>
              <a:t>6</a:t>
            </a:r>
            <a:r>
              <a:rPr lang="tr-TR" sz="2400" dirty="0">
                <a:solidFill>
                  <a:srgbClr val="C00000"/>
                </a:solidFill>
              </a:rPr>
              <a:t>. </a:t>
            </a:r>
            <a:r>
              <a:rPr lang="tr-TR" sz="2400" dirty="0" smtClean="0">
                <a:solidFill>
                  <a:srgbClr val="C00000"/>
                </a:solidFill>
              </a:rPr>
              <a:t>İNSAN</a:t>
            </a:r>
          </a:p>
          <a:p>
            <a:pPr marL="0" lvl="0" indent="0">
              <a:buNone/>
            </a:pPr>
            <a:r>
              <a:rPr lang="tr-TR" sz="2400" dirty="0" smtClean="0"/>
              <a:t>	Son </a:t>
            </a:r>
            <a:r>
              <a:rPr lang="tr-TR" sz="2400" dirty="0"/>
              <a:t>olarak duygusal amaçlar da müşterilerin hizmet karşılaşmasındaki rolünün önemini arttırmaktadır. Müşteriler, hizmetin sunumu sürecinde etkili bir rol oynadıklarında giderek işletmenin kurallarını, değerlerini ve iş süreçlerini de anlamaya ve içselleştirmeye başlayacaklardır. İşletmenin istediği normlara uygun davranmaları sonucunda elde ettikleri artı değer ve olumlu deneyimler, onları memnun etmektedir</a:t>
            </a:r>
            <a:r>
              <a:rPr lang="tr-TR" sz="2400" dirty="0" smtClean="0"/>
              <a:t>.</a:t>
            </a:r>
          </a:p>
          <a:p>
            <a:pPr marL="0" lvl="0" indent="0">
              <a:buNone/>
            </a:pPr>
            <a:r>
              <a:rPr lang="tr-TR" sz="2400" dirty="0" smtClean="0"/>
              <a:t>	Burada </a:t>
            </a:r>
            <a:r>
              <a:rPr lang="tr-TR" sz="2400" dirty="0"/>
              <a:t>özellikle dikkat edilmesi gereken bir husus da müşterilerden bazı davranışları sergilemelerini beklerken, bu durumun nedenlerinin de açıkça ortaya konmasıdır. Örneğin, bir sportif aktivite için koruyucu giysi giyilmesi gerekiyorsa bu giysiyi giymenin yaralanmaları %95 oranında azalttığı önemle vurgulanmalıdır. Ya da yüzme havuzunda bone takılmasının zorunlu olmasının sağlık ile ilgili nedenlere bağlı olduğu müşterilere aktarılmalıdır</a:t>
            </a:r>
            <a:r>
              <a:rPr lang="tr-TR" sz="2400" dirty="0" smtClean="0"/>
              <a:t>.</a:t>
            </a:r>
          </a:p>
          <a:p>
            <a:pPr marL="0" lvl="0" indent="0">
              <a:buNone/>
            </a:pPr>
            <a:endParaRPr lang="tr-TR" sz="2400" dirty="0">
              <a:solidFill>
                <a:srgbClr val="C00000"/>
              </a:solidFill>
            </a:endParaRPr>
          </a:p>
        </p:txBody>
      </p:sp>
    </p:spTree>
    <p:extLst>
      <p:ext uri="{BB962C8B-B14F-4D97-AF65-F5344CB8AC3E}">
        <p14:creationId xmlns:p14="http://schemas.microsoft.com/office/powerpoint/2010/main" val="3327558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02166"/>
            <a:ext cx="10515600" cy="5574797"/>
          </a:xfrm>
        </p:spPr>
        <p:txBody>
          <a:bodyPr>
            <a:normAutofit fontScale="92500" lnSpcReduction="20000"/>
          </a:bodyPr>
          <a:lstStyle/>
          <a:p>
            <a:pPr marL="0" lvl="0" indent="0">
              <a:buNone/>
            </a:pPr>
            <a:r>
              <a:rPr lang="tr-TR" sz="2000" u="sng" dirty="0">
                <a:solidFill>
                  <a:srgbClr val="C00000"/>
                </a:solidFill>
              </a:rPr>
              <a:t>Pazarlama </a:t>
            </a:r>
            <a:r>
              <a:rPr lang="tr-TR" sz="2000" u="sng" dirty="0" smtClean="0">
                <a:solidFill>
                  <a:srgbClr val="C00000"/>
                </a:solidFill>
              </a:rPr>
              <a:t>Karması</a:t>
            </a:r>
          </a:p>
          <a:p>
            <a:pPr marL="0" lvl="0" indent="0">
              <a:buNone/>
            </a:pPr>
            <a:r>
              <a:rPr lang="tr-TR" sz="2000" u="sng" dirty="0">
                <a:solidFill>
                  <a:srgbClr val="C00000"/>
                </a:solidFill>
              </a:rPr>
              <a:t>7. FİZİKSEL </a:t>
            </a:r>
            <a:r>
              <a:rPr lang="tr-TR" sz="2000" u="sng" dirty="0" smtClean="0">
                <a:solidFill>
                  <a:srgbClr val="C00000"/>
                </a:solidFill>
              </a:rPr>
              <a:t>KANITLAR</a:t>
            </a:r>
          </a:p>
          <a:p>
            <a:pPr marL="0" lvl="0" indent="0">
              <a:buNone/>
            </a:pPr>
            <a:r>
              <a:rPr lang="tr-TR" sz="2000" dirty="0" smtClean="0"/>
              <a:t>	Hizmetin </a:t>
            </a:r>
            <a:r>
              <a:rPr lang="tr-TR" sz="2000" dirty="0"/>
              <a:t>soyut yapısı, potansiyel müşterilerin hizmeti satın almadan önce o ürünün kalitesi hakkında karar verebilmelerini engellemektedir. Bu da satın almanın beraberinde getirdiği riski arttırmaktadır. Bu ürünleri satın alacak olan müşteriler, satın alma sonucu elde edecekleri olanakların kalitesi hakkında karar verebilmek isterler. Dolayısıyla bu müşterilerin riski azaltacak bazı somut unsurlara gereksinimleri vardır. Fiziksel unsurlar olarak da ifade edilebilen bu kanıtlar birçok farklı şekilde müşterilere sunulabilir</a:t>
            </a:r>
            <a:r>
              <a:rPr lang="tr-TR" sz="2000" dirty="0" smtClean="0"/>
              <a:t>.</a:t>
            </a:r>
          </a:p>
          <a:p>
            <a:pPr marL="0" lvl="0" indent="0">
              <a:buNone/>
            </a:pPr>
            <a:r>
              <a:rPr lang="tr-TR" sz="2000" dirty="0" smtClean="0"/>
              <a:t>	Örneğin</a:t>
            </a:r>
            <a:r>
              <a:rPr lang="tr-TR" sz="2000" dirty="0"/>
              <a:t>, bir </a:t>
            </a:r>
            <a:r>
              <a:rPr lang="tr-TR" sz="2000" dirty="0" err="1"/>
              <a:t>fitness</a:t>
            </a:r>
            <a:r>
              <a:rPr lang="tr-TR" sz="2000" dirty="0"/>
              <a:t> salonu, mekanda bulunan spor malzemelerinin görüntülerine yer veren ayrıntılı bir broşür bastırabilir. Ya da hizmet sunan personelin görüntüsü, hizmetin kalitesi hakkında müşterilere fikir verebilir. </a:t>
            </a:r>
            <a:endParaRPr lang="tr-TR" sz="2000" dirty="0" smtClean="0"/>
          </a:p>
          <a:p>
            <a:pPr marL="0" lvl="0" indent="0">
              <a:buNone/>
            </a:pPr>
            <a:r>
              <a:rPr lang="tr-TR" sz="2000" dirty="0" smtClean="0">
                <a:solidFill>
                  <a:srgbClr val="C00000"/>
                </a:solidFill>
              </a:rPr>
              <a:t>Boş </a:t>
            </a:r>
            <a:r>
              <a:rPr lang="tr-TR" sz="2000" dirty="0">
                <a:solidFill>
                  <a:srgbClr val="C00000"/>
                </a:solidFill>
              </a:rPr>
              <a:t>zaman ve rekreasyon ürünlerinin pazarlanmasında fiziksel kanıtlar karma elemanı üç grupta toplanabilir. </a:t>
            </a:r>
            <a:r>
              <a:rPr lang="tr-TR" sz="2000" dirty="0" smtClean="0">
                <a:solidFill>
                  <a:srgbClr val="C00000"/>
                </a:solidFill>
              </a:rPr>
              <a:t>Bunlar</a:t>
            </a:r>
            <a:r>
              <a:rPr lang="tr-TR" sz="2000" dirty="0">
                <a:solidFill>
                  <a:srgbClr val="C00000"/>
                </a:solidFill>
              </a:rPr>
              <a:t>; ortam koşulları, tasarım unsurları ve sosyal unsurlardır . </a:t>
            </a:r>
            <a:endParaRPr lang="tr-TR" sz="2000" dirty="0" smtClean="0">
              <a:solidFill>
                <a:srgbClr val="C00000"/>
              </a:solidFill>
            </a:endParaRPr>
          </a:p>
          <a:p>
            <a:pPr marL="0" lvl="0" indent="0">
              <a:buNone/>
            </a:pPr>
            <a:r>
              <a:rPr lang="tr-TR" sz="2000" u="sng" dirty="0" smtClean="0">
                <a:solidFill>
                  <a:schemeClr val="accent1">
                    <a:lumMod val="50000"/>
                  </a:schemeClr>
                </a:solidFill>
              </a:rPr>
              <a:t>*Ortam </a:t>
            </a:r>
            <a:r>
              <a:rPr lang="tr-TR" sz="2000" u="sng" dirty="0">
                <a:solidFill>
                  <a:schemeClr val="accent1">
                    <a:lumMod val="50000"/>
                  </a:schemeClr>
                </a:solidFill>
              </a:rPr>
              <a:t>koşulları</a:t>
            </a:r>
            <a:r>
              <a:rPr lang="tr-TR" sz="2000" dirty="0"/>
              <a:t>: Hava kalitesi, gürültü ve ortamdaki kokular ile ilgili koşullardır. Bu koşullar normal seyrediyorsa ve olması gerektiği gibi ise müşteriler tarafından fark edilmemektedir. Böylece hizmet karşılaşması üzerinde olumlu ya da olumsuz bir etki yapmamaktadırlar. Söz konusu koşullar normal sınırların üstünde ve fark edilebilir derecede etkili ise müşteriler için olumlu bir deneyim yaratabilirler. </a:t>
            </a:r>
            <a:endParaRPr lang="tr-TR" sz="2000" dirty="0" smtClean="0"/>
          </a:p>
          <a:p>
            <a:pPr marL="0" lvl="0" indent="0">
              <a:buNone/>
            </a:pPr>
            <a:r>
              <a:rPr lang="tr-TR" sz="2000" dirty="0" smtClean="0"/>
              <a:t>	Örneğin</a:t>
            </a:r>
            <a:r>
              <a:rPr lang="tr-TR" sz="2000" dirty="0"/>
              <a:t>, girilen bir mekânın güzel kokması, müşteriler üzerinde iyi bir izlenim yaratabilir. Ancak ortam koşulları olumsuz ve tatmin edici düzeyin altında ise hizmet karşılaşması bu durumdan olumsuz etkilenmektedir. Ses, ortama ilişkin diğer bir koşuldur. Çalan müziğin temposu ve sesin düzeyi, bir mekândaki satışların miktarını arttırıp azaltabilen durumlardır. Örneğin, müzik yayını yapan bir alışveriş merkezinde müşterilerin daha uzun süre bulunmayı istemeleri, doğal olarak müşterilerin satın aldıkları ürün miktarını arttırabilir. </a:t>
            </a:r>
            <a:endParaRPr lang="tr-TR" sz="2000" u="sng" dirty="0">
              <a:solidFill>
                <a:srgbClr val="C00000"/>
              </a:solidFill>
            </a:endParaRPr>
          </a:p>
          <a:p>
            <a:pPr marL="0" indent="0">
              <a:buNone/>
            </a:pPr>
            <a:endParaRPr lang="tr-TR" dirty="0"/>
          </a:p>
        </p:txBody>
      </p:sp>
    </p:spTree>
    <p:extLst>
      <p:ext uri="{BB962C8B-B14F-4D97-AF65-F5344CB8AC3E}">
        <p14:creationId xmlns:p14="http://schemas.microsoft.com/office/powerpoint/2010/main" val="5707114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4107"/>
            <a:ext cx="10515600" cy="5652856"/>
          </a:xfrm>
        </p:spPr>
        <p:txBody>
          <a:bodyPr>
            <a:normAutofit fontScale="92500" lnSpcReduction="20000"/>
          </a:bodyPr>
          <a:lstStyle/>
          <a:p>
            <a:pPr marL="0" lvl="0" indent="0">
              <a:buNone/>
            </a:pPr>
            <a:r>
              <a:rPr lang="tr-TR" sz="2000" u="sng" dirty="0">
                <a:solidFill>
                  <a:srgbClr val="C00000"/>
                </a:solidFill>
              </a:rPr>
              <a:t>7. FİZİKSEL </a:t>
            </a:r>
            <a:r>
              <a:rPr lang="tr-TR" sz="2000" u="sng" dirty="0" smtClean="0">
                <a:solidFill>
                  <a:srgbClr val="C00000"/>
                </a:solidFill>
              </a:rPr>
              <a:t>KANITLAR</a:t>
            </a:r>
          </a:p>
          <a:p>
            <a:pPr marL="0" lvl="0" indent="0">
              <a:buNone/>
            </a:pPr>
            <a:r>
              <a:rPr lang="tr-TR" sz="2000" u="sng" dirty="0" smtClean="0">
                <a:solidFill>
                  <a:schemeClr val="accent1">
                    <a:lumMod val="50000"/>
                  </a:schemeClr>
                </a:solidFill>
              </a:rPr>
              <a:t>*Tasarım </a:t>
            </a:r>
            <a:r>
              <a:rPr lang="tr-TR" sz="2000" u="sng" dirty="0">
                <a:solidFill>
                  <a:schemeClr val="accent1">
                    <a:lumMod val="50000"/>
                  </a:schemeClr>
                </a:solidFill>
              </a:rPr>
              <a:t>Unsurları</a:t>
            </a:r>
            <a:r>
              <a:rPr lang="tr-TR" sz="2000" dirty="0"/>
              <a:t>: Hizmetin sunulduğu atmosferi etkileyen bir diğer koşul ise tasarımdır. Çünkü hizmetin sunulduğu ortamın tasarımı, müşterilerin dikkatini çekmektedir. Tasarımda estetiğe ve işlevselliğe önem verilmesi gerekmektedir. Burada estetik ile kastedilen boş zaman ve rekreasyon ürünlerinin sunulduğu mekânların ve parkların mimari yapısı, kullanılan malzemeler ve renklerdir. İşlevsellik boyutu ise kullanıma uygunluğu ve konforu ifade etmektedir. </a:t>
            </a:r>
            <a:endParaRPr lang="tr-TR" sz="2000" dirty="0" smtClean="0"/>
          </a:p>
          <a:p>
            <a:pPr marL="0" lvl="0" indent="0">
              <a:buNone/>
            </a:pPr>
            <a:r>
              <a:rPr lang="tr-TR" sz="2000" u="sng" dirty="0" smtClean="0">
                <a:solidFill>
                  <a:schemeClr val="accent1">
                    <a:lumMod val="50000"/>
                  </a:schemeClr>
                </a:solidFill>
              </a:rPr>
              <a:t>*Sosyal </a:t>
            </a:r>
            <a:r>
              <a:rPr lang="tr-TR" sz="2000" u="sng" dirty="0">
                <a:solidFill>
                  <a:schemeClr val="accent1">
                    <a:lumMod val="50000"/>
                  </a:schemeClr>
                </a:solidFill>
              </a:rPr>
              <a:t>Unsurlar: </a:t>
            </a:r>
            <a:r>
              <a:rPr lang="tr-TR" sz="2000" dirty="0"/>
              <a:t>Fiziksel kanıtların bir diğer bileşeni de sosyal unsurlardır. Sosyal unsurlar, çevrede yer alan diğer bireylerle ilgilidir. Bu bireyler, aynı ortamda bulunan diğer müşteriler ya da işletmenin personeli olabilir. Örneğin, mekanda bulunan diğer müşterilerin sayısı, görünümleri ve davranışları, hizmet karşılaşmasının başarısını doğrudan etkileyen unsurlardır. Boş zaman ve rekreasyon ürünlerinin sunulduğu işletmelerde müşteriler, kalabalık gruplar halinde verilen hizmetleri kullanırken diğer müşteriler ile etkileşim halinde olmaktadırlar</a:t>
            </a:r>
            <a:r>
              <a:rPr lang="tr-TR" sz="2000" dirty="0" smtClean="0"/>
              <a:t>.</a:t>
            </a:r>
          </a:p>
          <a:p>
            <a:pPr marL="0" lvl="0" indent="0">
              <a:buNone/>
            </a:pPr>
            <a:r>
              <a:rPr lang="tr-TR" sz="2000" dirty="0" smtClean="0"/>
              <a:t>	Dolayısıyla</a:t>
            </a:r>
            <a:r>
              <a:rPr lang="tr-TR" sz="2000" dirty="0"/>
              <a:t>, hizmetin sunulduğu anda aynı mekânda yer alan öteki müşteriler de hizmetin kalitesinin algılanmasında etkili olmaktadır. Aynı ortamda bulunan diğer müşteriler ile uyum sağlanması ve müşterilerin taleplerinin benzer olması durumunda hizmetin sunulmasında herhangi bir aksaklık yaşanmamaktadır. Ancak, diğer müşteriler arasında kaba davrananlar olması, bazı müşterilerin hizmetin gecikmesine neden olması, aşırı kalabalık ve gürültülü bir ortamda hizmetin sunulması gibi durumlarda, hizmeti sunan kişi her ne kadar kusursuz bir hizmet sunsa da müşterinin hizmetin kalitesine ilişkin algılaması olumsuz olabilmektedir. </a:t>
            </a:r>
            <a:endParaRPr lang="tr-TR" sz="2000" dirty="0" smtClean="0"/>
          </a:p>
          <a:p>
            <a:pPr marL="0" lvl="0" indent="0">
              <a:buNone/>
            </a:pPr>
            <a:r>
              <a:rPr lang="tr-TR" sz="2000" dirty="0" smtClean="0"/>
              <a:t>	Öte </a:t>
            </a:r>
            <a:r>
              <a:rPr lang="tr-TR" sz="2000" dirty="0"/>
              <a:t>yandan, bunun aksi durumda yani hizmeti alan kişi sayısının normalden az olması durumunda da müşteri, sunulan hizmetten tatmin olmayabilmektedir. Örneğin, şık bir restoranda akşam yemeği yemek isteyen bir müşteri, restoranda kendisinden başka hiç kimsenin olmamasından rahatsız olabilir. Benzer şekilde, stadyumda maç izlemeye giden bir taraftar, stadyumda çok az sayıda taraftar olması durumunda maç izlemekten keyif alamayacaktır. </a:t>
            </a:r>
            <a:endParaRPr lang="tr-TR" sz="2000" u="sng" dirty="0">
              <a:solidFill>
                <a:srgbClr val="C00000"/>
              </a:solidFill>
            </a:endParaRPr>
          </a:p>
        </p:txBody>
      </p:sp>
    </p:spTree>
    <p:extLst>
      <p:ext uri="{BB962C8B-B14F-4D97-AF65-F5344CB8AC3E}">
        <p14:creationId xmlns:p14="http://schemas.microsoft.com/office/powerpoint/2010/main" val="40031648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35620"/>
            <a:ext cx="10515600" cy="5541343"/>
          </a:xfrm>
        </p:spPr>
        <p:txBody>
          <a:bodyPr>
            <a:noAutofit/>
          </a:bodyPr>
          <a:lstStyle/>
          <a:p>
            <a:pPr marL="0" lvl="0" indent="0">
              <a:buNone/>
            </a:pPr>
            <a:r>
              <a:rPr lang="tr-TR" sz="2400" u="sng" dirty="0">
                <a:solidFill>
                  <a:srgbClr val="C00000"/>
                </a:solidFill>
              </a:rPr>
              <a:t>7. FİZİKSEL </a:t>
            </a:r>
            <a:r>
              <a:rPr lang="tr-TR" sz="2400" u="sng" dirty="0" smtClean="0">
                <a:solidFill>
                  <a:srgbClr val="C00000"/>
                </a:solidFill>
              </a:rPr>
              <a:t>KANITLAR</a:t>
            </a:r>
          </a:p>
          <a:p>
            <a:pPr marL="0" lvl="0" indent="0">
              <a:buNone/>
            </a:pPr>
            <a:r>
              <a:rPr lang="tr-TR" sz="2400" dirty="0" smtClean="0"/>
              <a:t>	İşletmelerde </a:t>
            </a:r>
            <a:r>
              <a:rPr lang="tr-TR" sz="2400" dirty="0"/>
              <a:t>aynı anda aynı hizmeti talep eden müşterilerin farklı özelliklerde olması ve müşterilerin bu taleplerinin kimi zaman birbiriyle çatışabilmesi, yukarıda örneği verilen olumsuz durumlara neden olabilmektedir. Bu nedenle, boş zaman ve rekreasyon işletmelerinin </a:t>
            </a:r>
            <a:r>
              <a:rPr lang="tr-TR" sz="2400" dirty="0">
                <a:solidFill>
                  <a:srgbClr val="C00000"/>
                </a:solidFill>
              </a:rPr>
              <a:t>“uyumluluk yönetimi” </a:t>
            </a:r>
            <a:r>
              <a:rPr lang="tr-TR" sz="2400" dirty="0"/>
              <a:t>programlarını devreye sokmaları gerekmektedir. Uyumluluk yönetimi, müşterilerin olası tatminsizliklerinin önlenmesi için, mümkün olduğunca homojen nitelikteki müşteri gruplarını işletmeye çekerek fiziksel çevreyi ve müşterilerin birbirileriyle olan etkileşimlerini en iyi şekilde yönetme işi olarak tanımlanabilir. </a:t>
            </a:r>
            <a:endParaRPr lang="tr-TR" sz="2400" dirty="0" smtClean="0"/>
          </a:p>
          <a:p>
            <a:pPr marL="0" lvl="0" indent="0">
              <a:buNone/>
            </a:pPr>
            <a:r>
              <a:rPr lang="tr-TR" sz="2400" dirty="0" smtClean="0"/>
              <a:t>	Örneğin</a:t>
            </a:r>
            <a:r>
              <a:rPr lang="tr-TR" sz="2400" dirty="0"/>
              <a:t>, bir restoranda belirli bir bölümün çocuksuz aileler için ayrılması durumunda, çocukların gürültüsünden rahatsız olma kaygısı duyan müşteriler, bu bölümde yemek yemeyi tercih edecek ve bu sayede sunulan hizmet daha yüksek kalitede algılanacaktır. Sosyal unsurlardan personel sayısı da hizmet karşılaşmasını etkileyen unsurlardan biridir. Mekânda müşterilere hizmet sunacak yeterli sayıda personel olması hizmet karşılaşmasından olumlu deneyim elde edinilmesini sağlayan bir durumdur. </a:t>
            </a:r>
            <a:endParaRPr lang="tr-TR" sz="2400" u="sng" dirty="0">
              <a:solidFill>
                <a:srgbClr val="C00000"/>
              </a:solidFill>
            </a:endParaRPr>
          </a:p>
        </p:txBody>
      </p:sp>
    </p:spTree>
    <p:extLst>
      <p:ext uri="{BB962C8B-B14F-4D97-AF65-F5344CB8AC3E}">
        <p14:creationId xmlns:p14="http://schemas.microsoft.com/office/powerpoint/2010/main" val="3728300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5031"/>
          </a:xfrm>
        </p:spPr>
        <p:txBody>
          <a:bodyPr/>
          <a:lstStyle/>
          <a:p>
            <a:r>
              <a:rPr lang="es-ES" sz="2800" dirty="0">
                <a:solidFill>
                  <a:srgbClr val="C00000"/>
                </a:solidFill>
              </a:rPr>
              <a:t>BOŞ ZAMAN VE REKREASYON PAZARLAMASI KAVRAMI</a:t>
            </a:r>
            <a:endParaRPr lang="tr-TR" dirty="0"/>
          </a:p>
        </p:txBody>
      </p:sp>
      <p:sp>
        <p:nvSpPr>
          <p:cNvPr id="3" name="İçerik Yer Tutucusu 2"/>
          <p:cNvSpPr>
            <a:spLocks noGrp="1"/>
          </p:cNvSpPr>
          <p:nvPr>
            <p:ph idx="1"/>
          </p:nvPr>
        </p:nvSpPr>
        <p:spPr>
          <a:xfrm>
            <a:off x="838200" y="970156"/>
            <a:ext cx="10515600" cy="5206807"/>
          </a:xfrm>
        </p:spPr>
        <p:txBody>
          <a:bodyPr>
            <a:normAutofit fontScale="85000" lnSpcReduction="10000"/>
          </a:bodyPr>
          <a:lstStyle/>
          <a:p>
            <a:r>
              <a:rPr lang="tr-TR" dirty="0">
                <a:solidFill>
                  <a:schemeClr val="accent1">
                    <a:lumMod val="50000"/>
                  </a:schemeClr>
                </a:solidFill>
              </a:rPr>
              <a:t>Boş zaman ve rekreasyon pazarlaması, ürünün doğal yapısı gereği müşteriye ulaştırılmadan önce kalite denetiminin yapılamaması nedeniyle de bazı zorluklar içermektedir. </a:t>
            </a:r>
            <a:r>
              <a:rPr lang="tr-TR" dirty="0"/>
              <a:t>Bilindiği gibi, genellikle soyut ürünler olan boş zaman ve rekreasyon ürünlerinin üretiminde ve müşteriye sunulmasından önce kalitesinin denetimi genellikle olanaksızdır. Zira bu ürünlerin eşzamanlı olarak üretilmeleri ve tüketilmeleri, kalitenin kontrolünü zorlaştırmaktadır. Hizmetlerin kalitesinin belirlenmesinde insan unsurunun genellikle birincil öneme sahip olması da kalite denetimini güçleştiren bir diğer önemli unsurdur. Bu nedenle, boş zaman ve rekreasyon pazarlamasının ürünün en baştan ve en doğru şekilde üretilmesine odaklanması gerekmektedir. </a:t>
            </a:r>
            <a:endParaRPr lang="tr-TR" dirty="0" smtClean="0"/>
          </a:p>
          <a:p>
            <a:r>
              <a:rPr lang="tr-TR" dirty="0">
                <a:solidFill>
                  <a:schemeClr val="accent1">
                    <a:lumMod val="50000"/>
                  </a:schemeClr>
                </a:solidFill>
              </a:rPr>
              <a:t>Boş zaman ve rekreasyon ürünlerinin stoklanması mümkün değildir. </a:t>
            </a:r>
            <a:r>
              <a:rPr lang="tr-TR" dirty="0"/>
              <a:t>Bu nedenle, boş zaman ve rekreasyon işletmelerinde kapasite yönetiminde güçlükler ortaya çıkabilmektedir. Talebin düşme gösterdiği durumlarda hizmetlerin stoklanması, bunun yanı sıra aşırı artış gösterdiğinde ise stoklardan yararlanılması mümkün değildir. Örneğin, eğlence parkına olan talep yüksek olduğu zamanlarda bu talebin bir kısmının stoklanması mümkün değildir. Bu nedenle pazarlama çabalarının talepteki dengesizliği ortadan kaldıracak şekilde organize edilmesi gerekmektedir. </a:t>
            </a:r>
          </a:p>
        </p:txBody>
      </p:sp>
    </p:spTree>
    <p:extLst>
      <p:ext uri="{BB962C8B-B14F-4D97-AF65-F5344CB8AC3E}">
        <p14:creationId xmlns:p14="http://schemas.microsoft.com/office/powerpoint/2010/main" val="2920568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94241"/>
          </a:xfrm>
        </p:spPr>
        <p:txBody>
          <a:bodyPr/>
          <a:lstStyle/>
          <a:p>
            <a:r>
              <a:rPr lang="es-ES" sz="2800" dirty="0">
                <a:solidFill>
                  <a:srgbClr val="C00000"/>
                </a:solidFill>
              </a:rPr>
              <a:t>BOŞ ZAMAN VE REKREASYON PAZARLAMASI KAVRAMI</a:t>
            </a:r>
            <a:endParaRPr lang="tr-TR" dirty="0"/>
          </a:p>
        </p:txBody>
      </p:sp>
      <p:sp>
        <p:nvSpPr>
          <p:cNvPr id="3" name="İçerik Yer Tutucusu 2"/>
          <p:cNvSpPr>
            <a:spLocks noGrp="1"/>
          </p:cNvSpPr>
          <p:nvPr>
            <p:ph idx="1"/>
          </p:nvPr>
        </p:nvSpPr>
        <p:spPr>
          <a:xfrm>
            <a:off x="838200" y="1059366"/>
            <a:ext cx="10515600" cy="5386039"/>
          </a:xfrm>
        </p:spPr>
        <p:txBody>
          <a:bodyPr>
            <a:normAutofit fontScale="85000" lnSpcReduction="10000"/>
          </a:bodyPr>
          <a:lstStyle/>
          <a:p>
            <a:r>
              <a:rPr lang="tr-TR" dirty="0">
                <a:solidFill>
                  <a:schemeClr val="accent1">
                    <a:lumMod val="50000"/>
                  </a:schemeClr>
                </a:solidFill>
              </a:rPr>
              <a:t>Boş zaman ve rekreasyon ürünleri için, mamul pazarlamasındaki dağıtım kanallarının tersine işleyen bir dağıtım kanalı sistemi söz konusudur. </a:t>
            </a:r>
            <a:r>
              <a:rPr lang="tr-TR" dirty="0"/>
              <a:t>Hizmet sektörünün genelinde olduğu gibi, boş zaman ve rekreasyon pazarlamasında da dağıtım kanalı tersine çalışır. Yani, boş zaman ve rekreasyon ürünleri müşterinin ayağına götürülemediğinden, müşterinin hizmetin sunulduğu mekâna gelmesi gerekmektedir. Örneğin, boş vakitlerinde tenis oynamak isteyen müşteriler, tenis kortunun olduğu yere gelmek durumundadırlar. </a:t>
            </a:r>
            <a:endParaRPr lang="tr-TR" dirty="0" smtClean="0"/>
          </a:p>
          <a:p>
            <a:r>
              <a:rPr lang="tr-TR" dirty="0">
                <a:solidFill>
                  <a:schemeClr val="accent1">
                    <a:lumMod val="50000"/>
                  </a:schemeClr>
                </a:solidFill>
              </a:rPr>
              <a:t>Boş zaman ve rekreasyon pazarlamasını önemli hale getiren bir diğer özellik de boş zaman ve rekreasyon faaliyetlerinin zorunlu olmaması, diğer bir deyişle bireyin hiçbir baskı altında kalmadan bu faaliyetlere yönelebilmesidir.</a:t>
            </a:r>
            <a:r>
              <a:rPr lang="tr-TR" dirty="0"/>
              <a:t> İnsanlar, boş zamanlarını değerlendirmede birçok seçeneğe sahiptir ve bu seçimi hiçbir baskı altında olmadan yapmaktadırlar. İnsanı, belirli bir boş zaman faaliyetinin seçimine ikna etme görevi, zorlu bir iş olduğundan yüksek derecede pazarlama becerisi gerektirmektedir. Bununla beraber, hiçbir boş zaman faaliyeti zorunluluk içermemektedir. Boş zaman faaliyetlerinin zorunluluk içermemesi, belirli faaliyetin seçilmesinde tüketiciyi ikna etmek için pazarlamacıların çok daha fazla çalışması gerektiği anlamına gelmektedir. </a:t>
            </a:r>
          </a:p>
        </p:txBody>
      </p:sp>
    </p:spTree>
    <p:extLst>
      <p:ext uri="{BB962C8B-B14F-4D97-AF65-F5344CB8AC3E}">
        <p14:creationId xmlns:p14="http://schemas.microsoft.com/office/powerpoint/2010/main" val="3872743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38124"/>
          </a:xfrm>
        </p:spPr>
        <p:txBody>
          <a:bodyPr>
            <a:normAutofit/>
          </a:bodyPr>
          <a:lstStyle/>
          <a:p>
            <a:r>
              <a:rPr lang="tr-TR" sz="2800" dirty="0">
                <a:solidFill>
                  <a:srgbClr val="C00000"/>
                </a:solidFill>
              </a:rPr>
              <a:t>BOŞ ZAMAN VE REKREASYON PAZARLAMA PLANLAMASI</a:t>
            </a:r>
          </a:p>
        </p:txBody>
      </p:sp>
      <p:sp>
        <p:nvSpPr>
          <p:cNvPr id="3" name="İçerik Yer Tutucusu 2"/>
          <p:cNvSpPr>
            <a:spLocks noGrp="1"/>
          </p:cNvSpPr>
          <p:nvPr>
            <p:ph idx="1"/>
          </p:nvPr>
        </p:nvSpPr>
        <p:spPr>
          <a:xfrm>
            <a:off x="838200" y="903250"/>
            <a:ext cx="10515600" cy="5273713"/>
          </a:xfrm>
        </p:spPr>
        <p:txBody>
          <a:bodyPr>
            <a:normAutofit fontScale="92500" lnSpcReduction="20000"/>
          </a:bodyPr>
          <a:lstStyle/>
          <a:p>
            <a:pPr marL="0" indent="0">
              <a:buNone/>
            </a:pPr>
            <a:r>
              <a:rPr lang="tr-TR" dirty="0" smtClean="0"/>
              <a:t>	Geleneksel </a:t>
            </a:r>
            <a:r>
              <a:rPr lang="tr-TR" dirty="0"/>
              <a:t>pazarlama anlayışında olduğu gibi, boş zaman ve rekreasyon pazarlamasında da pazarlama planı oluşturulmakta ve işletmenin pazarlama eylemleri bu plan doğrultusunda yönlendirilmektedir. </a:t>
            </a:r>
            <a:r>
              <a:rPr lang="tr-TR" u="sng" dirty="0">
                <a:solidFill>
                  <a:srgbClr val="C00000"/>
                </a:solidFill>
              </a:rPr>
              <a:t>Pazarlama planı</a:t>
            </a:r>
            <a:r>
              <a:rPr lang="tr-TR" dirty="0"/>
              <a:t>, işletmenin mevcut konumunda nerede ve ne durumda olduğunu, nereden gelip nereye varmak istediğini ve son olarak bu hedeflere ulaşabilmek için nasıl ve kimlerle çalışması gerektiğini toplu olarak sunan plandır. Planlama sayesinde işletme, işini şansa bırakmamakta, tedbirli ve denetimli hareket etmektedir. Ayrıca iyi bir planlama işletmenin beklenmeyen olumsuz durumlardan en az zararla kurtulmasını sağlamakta, işletmeye ışık tutmakta ve yol göstermektedir. </a:t>
            </a:r>
            <a:endParaRPr lang="tr-TR" dirty="0" smtClean="0"/>
          </a:p>
          <a:p>
            <a:pPr marL="0" indent="0">
              <a:buNone/>
            </a:pPr>
            <a:r>
              <a:rPr lang="tr-TR" dirty="0" smtClean="0"/>
              <a:t>	Pazarlama </a:t>
            </a:r>
            <a:r>
              <a:rPr lang="tr-TR" dirty="0"/>
              <a:t>planlaması kapsamında boş zaman ve rekreasyon işletmeleri, öncelikle mevcut durumlarını analiz etmekte, pazarda ne gibi bir konuma sahip olduklarını belirlemektedirler. Bu belirlemenin yapılabilmesi için SWOT analizinden yararlanılabilir. </a:t>
            </a:r>
            <a:r>
              <a:rPr lang="tr-TR" dirty="0">
                <a:solidFill>
                  <a:srgbClr val="C00000"/>
                </a:solidFill>
              </a:rPr>
              <a:t>SWOT, </a:t>
            </a:r>
            <a:r>
              <a:rPr lang="tr-TR" dirty="0" err="1">
                <a:solidFill>
                  <a:srgbClr val="C00000"/>
                </a:solidFill>
              </a:rPr>
              <a:t>İngilizce’deki</a:t>
            </a:r>
            <a:r>
              <a:rPr lang="tr-TR" dirty="0">
                <a:solidFill>
                  <a:srgbClr val="C00000"/>
                </a:solidFill>
              </a:rPr>
              <a:t> güçlü yönler (</a:t>
            </a:r>
            <a:r>
              <a:rPr lang="tr-TR" dirty="0" err="1">
                <a:solidFill>
                  <a:srgbClr val="C00000"/>
                </a:solidFill>
              </a:rPr>
              <a:t>Strength</a:t>
            </a:r>
            <a:r>
              <a:rPr lang="tr-TR" dirty="0">
                <a:solidFill>
                  <a:srgbClr val="C00000"/>
                </a:solidFill>
              </a:rPr>
              <a:t>), zayıf yönler (</a:t>
            </a:r>
            <a:r>
              <a:rPr lang="tr-TR" dirty="0" err="1">
                <a:solidFill>
                  <a:srgbClr val="C00000"/>
                </a:solidFill>
              </a:rPr>
              <a:t>Weakness</a:t>
            </a:r>
            <a:r>
              <a:rPr lang="tr-TR" dirty="0">
                <a:solidFill>
                  <a:srgbClr val="C00000"/>
                </a:solidFill>
              </a:rPr>
              <a:t>), fırsatlar (</a:t>
            </a:r>
            <a:r>
              <a:rPr lang="tr-TR" dirty="0" err="1">
                <a:solidFill>
                  <a:srgbClr val="C00000"/>
                </a:solidFill>
              </a:rPr>
              <a:t>Opportunities</a:t>
            </a:r>
            <a:r>
              <a:rPr lang="tr-TR" dirty="0">
                <a:solidFill>
                  <a:srgbClr val="C00000"/>
                </a:solidFill>
              </a:rPr>
              <a:t>) ve tehditler (</a:t>
            </a:r>
            <a:r>
              <a:rPr lang="tr-TR" dirty="0" err="1">
                <a:solidFill>
                  <a:srgbClr val="C00000"/>
                </a:solidFill>
              </a:rPr>
              <a:t>Threats</a:t>
            </a:r>
            <a:r>
              <a:rPr lang="tr-TR" dirty="0">
                <a:solidFill>
                  <a:srgbClr val="C00000"/>
                </a:solidFill>
              </a:rPr>
              <a:t>) </a:t>
            </a:r>
            <a:r>
              <a:rPr lang="tr-TR" dirty="0"/>
              <a:t>kelimelerinin baş harflerinden oluşur. </a:t>
            </a:r>
          </a:p>
        </p:txBody>
      </p:sp>
    </p:spTree>
    <p:extLst>
      <p:ext uri="{BB962C8B-B14F-4D97-AF65-F5344CB8AC3E}">
        <p14:creationId xmlns:p14="http://schemas.microsoft.com/office/powerpoint/2010/main" val="477045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6973"/>
          </a:xfrm>
        </p:spPr>
        <p:txBody>
          <a:bodyPr/>
          <a:lstStyle/>
          <a:p>
            <a:r>
              <a:rPr lang="tr-TR" sz="2800" dirty="0">
                <a:solidFill>
                  <a:srgbClr val="C00000"/>
                </a:solidFill>
              </a:rPr>
              <a:t>BOŞ ZAMAN VE REKREASYON PAZARLAMA PLANLAMASI</a:t>
            </a:r>
            <a:endParaRPr lang="tr-TR" dirty="0"/>
          </a:p>
        </p:txBody>
      </p:sp>
      <p:sp>
        <p:nvSpPr>
          <p:cNvPr id="3" name="İçerik Yer Tutucusu 2"/>
          <p:cNvSpPr>
            <a:spLocks noGrp="1"/>
          </p:cNvSpPr>
          <p:nvPr>
            <p:ph idx="1"/>
          </p:nvPr>
        </p:nvSpPr>
        <p:spPr>
          <a:xfrm>
            <a:off x="838200" y="892098"/>
            <a:ext cx="10515600" cy="5284865"/>
          </a:xfrm>
        </p:spPr>
        <p:txBody>
          <a:bodyPr>
            <a:normAutofit fontScale="92500" lnSpcReduction="20000"/>
          </a:bodyPr>
          <a:lstStyle/>
          <a:p>
            <a:pPr marL="0" indent="0">
              <a:buNone/>
            </a:pPr>
            <a:r>
              <a:rPr lang="tr-TR" dirty="0" smtClean="0"/>
              <a:t>	İşletmenin </a:t>
            </a:r>
            <a:r>
              <a:rPr lang="tr-TR" dirty="0"/>
              <a:t>güçlü ve zayıf yönlerinin belirlenip, dış çevredeki fırsat ve tehditlerin ortaya konmasına SWOT analizi adı verilmektedir. Bu aşamayı takiben işletmenin amaçları belirlenir. </a:t>
            </a:r>
            <a:r>
              <a:rPr lang="tr-TR" dirty="0">
                <a:solidFill>
                  <a:srgbClr val="C00000"/>
                </a:solidFill>
              </a:rPr>
              <a:t>Boş zaman ve rekreasyon işletmeleri; kâr elde etme, pazar payını genişletme, rakiplerin önüne geçme, yeni ürünler geliştirme gibi amaçlara sahip olabilirler. </a:t>
            </a:r>
            <a:r>
              <a:rPr lang="tr-TR" dirty="0"/>
              <a:t>Daha sonra, işletmenin belirlenen bu amaçlarını gerçekleştirebilmek için pazarlama stratejileri belirlenir. Bu aşamada ayrıca işletme, bir ya da birden fazla pazar bölümlerinin hangileri üzerinde yoğunlaşacağına, tüketicilerin zihninde nasıl bir konumlandırma yapacağına da karar vermektedir. </a:t>
            </a:r>
            <a:endParaRPr lang="tr-TR" dirty="0" smtClean="0"/>
          </a:p>
          <a:p>
            <a:pPr marL="0" indent="0">
              <a:buNone/>
            </a:pPr>
            <a:r>
              <a:rPr lang="tr-TR" dirty="0" smtClean="0"/>
              <a:t>	İşletme </a:t>
            </a:r>
            <a:r>
              <a:rPr lang="tr-TR" dirty="0"/>
              <a:t>hedef pazarını seçip, pazardaki konumlandırmasını tamamladıktan sonra belirlenen işletme amaçlarını gerçekleştirmeye hizmet edecek olan pazarlama karması programlanır. İşletmenin pazarlama programları belirlenip bütünleştirildikten sonra, bunlar, yazılı bir pazarlama planı haline getirilmektedir. Bu plan belirlenen süre boyunca uygulanmakta ve son aşamada ise uygulamadan elde edilen sonuçlar, önceden belirlenmiş amaçlar ile karşılaştırılmaktadır. Gerekli hallerde, düzeltici önlemler alınmaktadır. </a:t>
            </a:r>
          </a:p>
        </p:txBody>
      </p:sp>
    </p:spTree>
    <p:extLst>
      <p:ext uri="{BB962C8B-B14F-4D97-AF65-F5344CB8AC3E}">
        <p14:creationId xmlns:p14="http://schemas.microsoft.com/office/powerpoint/2010/main" val="4053951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71577"/>
          </a:xfrm>
        </p:spPr>
        <p:txBody>
          <a:bodyPr>
            <a:normAutofit/>
          </a:bodyPr>
          <a:lstStyle/>
          <a:p>
            <a:r>
              <a:rPr lang="tr-TR" sz="2800" dirty="0">
                <a:solidFill>
                  <a:srgbClr val="C00000"/>
                </a:solidFill>
              </a:rPr>
              <a:t>REKREASYON ÜRÜNLERİNDE PAZAR </a:t>
            </a:r>
            <a:r>
              <a:rPr lang="tr-TR" sz="2800" dirty="0" smtClean="0">
                <a:solidFill>
                  <a:srgbClr val="C00000"/>
                </a:solidFill>
              </a:rPr>
              <a:t>BÖLÜMLENDİRME (</a:t>
            </a:r>
            <a:r>
              <a:rPr lang="tr-TR" sz="2800" dirty="0" err="1" smtClean="0">
                <a:solidFill>
                  <a:srgbClr val="C00000"/>
                </a:solidFill>
              </a:rPr>
              <a:t>segmentasyon</a:t>
            </a:r>
            <a:r>
              <a:rPr lang="tr-TR" sz="2800" dirty="0" smtClean="0">
                <a:solidFill>
                  <a:srgbClr val="C00000"/>
                </a:solidFill>
              </a:rPr>
              <a:t>)</a:t>
            </a:r>
            <a:endParaRPr lang="tr-TR" sz="2800" dirty="0">
              <a:solidFill>
                <a:srgbClr val="C00000"/>
              </a:solidFill>
            </a:endParaRPr>
          </a:p>
        </p:txBody>
      </p:sp>
      <p:sp>
        <p:nvSpPr>
          <p:cNvPr id="3" name="İçerik Yer Tutucusu 2"/>
          <p:cNvSpPr>
            <a:spLocks noGrp="1"/>
          </p:cNvSpPr>
          <p:nvPr>
            <p:ph idx="1"/>
          </p:nvPr>
        </p:nvSpPr>
        <p:spPr>
          <a:xfrm>
            <a:off x="838200" y="936702"/>
            <a:ext cx="10515600" cy="5240261"/>
          </a:xfrm>
        </p:spPr>
        <p:txBody>
          <a:bodyPr>
            <a:normAutofit fontScale="85000" lnSpcReduction="20000"/>
          </a:bodyPr>
          <a:lstStyle/>
          <a:p>
            <a:pPr marL="0" indent="0">
              <a:buNone/>
            </a:pPr>
            <a:r>
              <a:rPr lang="tr-TR" dirty="0" smtClean="0"/>
              <a:t>	Boş </a:t>
            </a:r>
            <a:r>
              <a:rPr lang="tr-TR" dirty="0"/>
              <a:t>zaman ve rekreasyon ürünlerini talep eden müşteriler, sahip oldukları istek ve gereksinimler itibariyle farklı pazar bölümlerini oluşturmaktadırlar. Bu pazar bölümlerinde yer alan potansiyel müşterilerin benzer tutumlara, güdülere, tercihlere ve davranış kalıplarına sahip olmaları beklenir. Örneğin, rekabet etme güdüsüyle hareket eden potansiyel müşteriler, yeteneklerini başkalarıyla kıyaslayabilecekleri sportif etkinliklere katılmayı arzu edebilir. Bunun aksine, öğrenmeyi ve keşfetmeyi içeren aktivitelere katılmak isteyenler ise rekabet içermeyen, bilgi ve yeteneklerini arttırabilecekleri aktivitelere katılmak isteyeceklerdir. </a:t>
            </a:r>
            <a:endParaRPr lang="tr-TR" dirty="0" smtClean="0"/>
          </a:p>
          <a:p>
            <a:pPr marL="0" indent="0">
              <a:buNone/>
            </a:pPr>
            <a:r>
              <a:rPr lang="tr-TR" dirty="0" smtClean="0"/>
              <a:t>	Bu </a:t>
            </a:r>
            <a:r>
              <a:rPr lang="tr-TR" dirty="0"/>
              <a:t>nedenle, bu pazara ürün sunan boş zaman ve rekreasyon işletmeleri, pazarı benzer istek ve gereksinimlere sahip olan homojen pazar bölümlerine ayırmalı ve her bölümde yer alan müşterilerin istek ve gereksinimleri doğrultusunda ürün sunmalıdır. Bu işleme, pazar bölümlendirme adı verilir</a:t>
            </a:r>
            <a:r>
              <a:rPr lang="tr-TR" dirty="0" smtClean="0"/>
              <a:t>.</a:t>
            </a:r>
          </a:p>
          <a:p>
            <a:pPr marL="0" indent="0">
              <a:buNone/>
            </a:pPr>
            <a:r>
              <a:rPr lang="tr-TR" dirty="0" smtClean="0"/>
              <a:t>	Ürün</a:t>
            </a:r>
            <a:r>
              <a:rPr lang="tr-TR" dirty="0"/>
              <a:t>, fiyat, tutundurma ve dağıtım gibi pazarlama karması elemanları ile ilgili olarak girişilecek her türlü pazarlama eyleminin başarıya ulaşması, boş zaman ve rekreasyon ürünlerini sunan işletmelerin pazarı en başından doğru bir şekilde bölümlendirip, en uygun hedef pazarı/pazarları seçmesine bağlıdır. </a:t>
            </a:r>
          </a:p>
        </p:txBody>
      </p:sp>
    </p:spTree>
    <p:extLst>
      <p:ext uri="{BB962C8B-B14F-4D97-AF65-F5344CB8AC3E}">
        <p14:creationId xmlns:p14="http://schemas.microsoft.com/office/powerpoint/2010/main" val="17134137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780</TotalTime>
  <Words>2212</Words>
  <Application>Microsoft Office PowerPoint</Application>
  <PresentationFormat>Geniş ekran</PresentationFormat>
  <Paragraphs>187</Paragraphs>
  <Slides>44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44</vt:i4>
      </vt:variant>
    </vt:vector>
  </HeadingPairs>
  <TitlesOfParts>
    <vt:vector size="48" baseType="lpstr">
      <vt:lpstr>Arial</vt:lpstr>
      <vt:lpstr>Calibri</vt:lpstr>
      <vt:lpstr>Calibri Light</vt:lpstr>
      <vt:lpstr>Office Teması</vt:lpstr>
      <vt:lpstr>PowerPoint Sunusu</vt:lpstr>
      <vt:lpstr>BOŞ ZAMAN VE REKREASYON PAZARLAMASI KAVRAMI</vt:lpstr>
      <vt:lpstr>BOŞ ZAMAN VE REKREASYON PAZARLAMASI KAVRAMI</vt:lpstr>
      <vt:lpstr>BOŞ ZAMAN VE REKREASYON PAZARLAMASI KAVRAMI</vt:lpstr>
      <vt:lpstr>BOŞ ZAMAN VE REKREASYON PAZARLAMASI KAVRAMI</vt:lpstr>
      <vt:lpstr>BOŞ ZAMAN VE REKREASYON PAZARLAMASI KAVRAMI</vt:lpstr>
      <vt:lpstr>BOŞ ZAMAN VE REKREASYON PAZARLAMA PLANLAMASI</vt:lpstr>
      <vt:lpstr>BOŞ ZAMAN VE REKREASYON PAZARLAMA PLANLAMASI</vt:lpstr>
      <vt:lpstr>REKREASYON ÜRÜNLERİNDE PAZAR BÖLÜMLENDİRME (segmentasyon)</vt:lpstr>
      <vt:lpstr>REKREASYON ÜRÜNLERİNDE PAZAR BÖLÜMLENDİRME</vt:lpstr>
      <vt:lpstr>REKREASYON ÜRÜNLERİNDE PAZAR BÖLÜMLENDİRME</vt:lpstr>
      <vt:lpstr>REKREASYON ÜRÜNLERİNDE PAZAR BÖLÜMLENDİRME</vt:lpstr>
      <vt:lpstr>HEDEF PAZAR BÖLÜMLERİNİN SEÇİLMESİ</vt:lpstr>
      <vt:lpstr>HEDEF PAZAR BÖLÜMLERİNİN SEÇİLMESİ</vt:lpstr>
      <vt:lpstr>PowerPoint Sunusu</vt:lpstr>
      <vt:lpstr>BOŞ ZAMAN VE REKREASYON PAZARLAMA KARMASI</vt:lpstr>
      <vt:lpstr>BOŞ ZAMAN VE REKREASYON PAZARLAMA KARMASI</vt:lpstr>
      <vt:lpstr>PowerPoint Sunusu</vt:lpstr>
      <vt:lpstr>BOŞ ZAMAN VE REKREASYON PAZARLAMA KARMASI</vt:lpstr>
      <vt:lpstr>PowerPoint Sunusu</vt:lpstr>
      <vt:lpstr>PowerPoint Sunusu</vt:lpstr>
      <vt:lpstr>PowerPoint Sunusu</vt:lpstr>
      <vt:lpstr>BOŞ ZAMAN VE REKREASYON PAZARLAMA KARMASI</vt:lpstr>
      <vt:lpstr>PowerPoint Sunusu</vt:lpstr>
      <vt:lpstr>PowerPoint Sunusu</vt:lpstr>
      <vt:lpstr>PowerPoint Sunusu</vt:lpstr>
      <vt:lpstr>8.Hafta BOŞ ZAMAN VE REKREASYON PAZARLAMA KARMASI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seyitAliçelik</dc:creator>
  <cp:lastModifiedBy>seyitAliçelik</cp:lastModifiedBy>
  <cp:revision>91</cp:revision>
  <dcterms:created xsi:type="dcterms:W3CDTF">2024-02-28T12:48:09Z</dcterms:created>
  <dcterms:modified xsi:type="dcterms:W3CDTF">2024-03-28T11:22:31Z</dcterms:modified>
</cp:coreProperties>
</file>