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9" r:id="rId7"/>
    <p:sldId id="270" r:id="rId8"/>
    <p:sldId id="271" r:id="rId9"/>
    <p:sldId id="272" r:id="rId10"/>
    <p:sldId id="261" r:id="rId11"/>
    <p:sldId id="262" r:id="rId12"/>
    <p:sldId id="263" r:id="rId13"/>
    <p:sldId id="264" r:id="rId14"/>
    <p:sldId id="265" r:id="rId15"/>
    <p:sldId id="266" r:id="rId16"/>
    <p:sldId id="267" r:id="rId17"/>
    <p:sldId id="268"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1E0A0F-84FF-4D13-BF21-3D5C4D90AE7D}" type="datetimeFigureOut">
              <a:rPr lang="tr-TR" smtClean="0"/>
              <a:t>05.03.2021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989DCF-C505-41B9-AA20-8871BBB52336}" type="slidenum">
              <a:rPr lang="tr-TR" smtClean="0"/>
              <a:t>‹#›</a:t>
            </a:fld>
            <a:endParaRPr lang="tr-TR"/>
          </a:p>
        </p:txBody>
      </p:sp>
    </p:spTree>
    <p:extLst>
      <p:ext uri="{BB962C8B-B14F-4D97-AF65-F5344CB8AC3E}">
        <p14:creationId xmlns:p14="http://schemas.microsoft.com/office/powerpoint/2010/main" val="567146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0989DCF-C505-41B9-AA20-8871BBB52336}" type="slidenum">
              <a:rPr lang="tr-TR" smtClean="0"/>
              <a:t>7</a:t>
            </a:fld>
            <a:endParaRPr lang="tr-TR"/>
          </a:p>
        </p:txBody>
      </p:sp>
    </p:spTree>
    <p:extLst>
      <p:ext uri="{BB962C8B-B14F-4D97-AF65-F5344CB8AC3E}">
        <p14:creationId xmlns:p14="http://schemas.microsoft.com/office/powerpoint/2010/main" val="1633378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4838372-05BF-4932-8B73-7065AF4EE104}" type="datetimeFigureOut">
              <a:rPr lang="tr-TR" smtClean="0"/>
              <a:t>05.03.2021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126962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4838372-05BF-4932-8B73-7065AF4EE104}" type="datetimeFigureOut">
              <a:rPr lang="tr-TR" smtClean="0"/>
              <a:t>05.03.2021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3715551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4838372-05BF-4932-8B73-7065AF4EE104}" type="datetimeFigureOut">
              <a:rPr lang="tr-TR" smtClean="0"/>
              <a:t>05.03.2021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230858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4838372-05BF-4932-8B73-7065AF4EE104}" type="datetimeFigureOut">
              <a:rPr lang="tr-TR" smtClean="0"/>
              <a:t>05.03.2021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222606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4838372-05BF-4932-8B73-7065AF4EE104}" type="datetimeFigureOut">
              <a:rPr lang="tr-TR" smtClean="0"/>
              <a:t>05.03.2021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1195507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4838372-05BF-4932-8B73-7065AF4EE104}" type="datetimeFigureOut">
              <a:rPr lang="tr-TR" smtClean="0"/>
              <a:t>05.03.2021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2646882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4838372-05BF-4932-8B73-7065AF4EE104}" type="datetimeFigureOut">
              <a:rPr lang="tr-TR" smtClean="0"/>
              <a:t>05.03.2021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3975579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4838372-05BF-4932-8B73-7065AF4EE104}" type="datetimeFigureOut">
              <a:rPr lang="tr-TR" smtClean="0"/>
              <a:t>05.03.2021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1230666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4838372-05BF-4932-8B73-7065AF4EE104}" type="datetimeFigureOut">
              <a:rPr lang="tr-TR" smtClean="0"/>
              <a:t>05.03.2021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330306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4838372-05BF-4932-8B73-7065AF4EE104}" type="datetimeFigureOut">
              <a:rPr lang="tr-TR" smtClean="0"/>
              <a:t>05.03.2021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983430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4838372-05BF-4932-8B73-7065AF4EE104}" type="datetimeFigureOut">
              <a:rPr lang="tr-TR" smtClean="0"/>
              <a:t>05.03.2021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B521FD0-C300-47EE-A6E5-2722D385E8A9}" type="slidenum">
              <a:rPr lang="tr-TR" smtClean="0"/>
              <a:t>‹#›</a:t>
            </a:fld>
            <a:endParaRPr lang="tr-TR"/>
          </a:p>
        </p:txBody>
      </p:sp>
    </p:spTree>
    <p:extLst>
      <p:ext uri="{BB962C8B-B14F-4D97-AF65-F5344CB8AC3E}">
        <p14:creationId xmlns:p14="http://schemas.microsoft.com/office/powerpoint/2010/main" val="2844842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38372-05BF-4932-8B73-7065AF4EE104}" type="datetimeFigureOut">
              <a:rPr lang="tr-TR" smtClean="0"/>
              <a:t>05.03.2021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521FD0-C300-47EE-A6E5-2722D385E8A9}" type="slidenum">
              <a:rPr lang="tr-TR" smtClean="0"/>
              <a:t>‹#›</a:t>
            </a:fld>
            <a:endParaRPr lang="tr-TR"/>
          </a:p>
        </p:txBody>
      </p:sp>
    </p:spTree>
    <p:extLst>
      <p:ext uri="{BB962C8B-B14F-4D97-AF65-F5344CB8AC3E}">
        <p14:creationId xmlns:p14="http://schemas.microsoft.com/office/powerpoint/2010/main" val="907723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microsoft.com/office/2007/relationships/media" Target="../media/media15.wav"/><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png"/><Relationship Id="rId5" Type="http://schemas.openxmlformats.org/officeDocument/2006/relationships/slideLayout" Target="../slideLayouts/slideLayout2.xml"/><Relationship Id="rId4" Type="http://schemas.openxmlformats.org/officeDocument/2006/relationships/audio" Target="../media/media15.wav"/></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980729"/>
            <a:ext cx="7772400" cy="1008111"/>
          </a:xfrm>
        </p:spPr>
        <p:txBody>
          <a:bodyPr/>
          <a:lstStyle/>
          <a:p>
            <a:r>
              <a:rPr lang="tr-TR" dirty="0" smtClean="0">
                <a:solidFill>
                  <a:srgbClr val="FF0000"/>
                </a:solidFill>
              </a:rPr>
              <a:t>OTEL İŞLETMECİLİĞİ</a:t>
            </a:r>
            <a:endParaRPr lang="tr-TR" dirty="0">
              <a:solidFill>
                <a:srgbClr val="FF0000"/>
              </a:solidFill>
            </a:endParaRPr>
          </a:p>
        </p:txBody>
      </p:sp>
      <p:sp>
        <p:nvSpPr>
          <p:cNvPr id="3" name="Alt Başlık 2"/>
          <p:cNvSpPr>
            <a:spLocks noGrp="1"/>
          </p:cNvSpPr>
          <p:nvPr>
            <p:ph type="subTitle" idx="1"/>
          </p:nvPr>
        </p:nvSpPr>
        <p:spPr>
          <a:xfrm>
            <a:off x="1371600" y="3068960"/>
            <a:ext cx="6400800" cy="2569840"/>
          </a:xfrm>
        </p:spPr>
        <p:txBody>
          <a:bodyPr/>
          <a:lstStyle/>
          <a:p>
            <a:r>
              <a:rPr lang="tr-TR" dirty="0" smtClean="0">
                <a:solidFill>
                  <a:schemeClr val="tx1"/>
                </a:solidFill>
              </a:rPr>
              <a:t>ÖĞR.GÖR.S.ALİ ÇELİK</a:t>
            </a:r>
            <a:endParaRPr lang="tr-TR" dirty="0">
              <a:solidFill>
                <a:schemeClr val="tx1"/>
              </a:solidFill>
            </a:endParaRPr>
          </a:p>
        </p:txBody>
      </p:sp>
    </p:spTree>
    <p:extLst>
      <p:ext uri="{BB962C8B-B14F-4D97-AF65-F5344CB8AC3E}">
        <p14:creationId xmlns:p14="http://schemas.microsoft.com/office/powerpoint/2010/main" val="3170688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70000" lnSpcReduction="20000"/>
          </a:bodyPr>
          <a:lstStyle/>
          <a:p>
            <a:pPr marL="0" indent="0">
              <a:buNone/>
            </a:pPr>
            <a:r>
              <a:rPr lang="tr-TR" u="sng" dirty="0" smtClean="0">
                <a:solidFill>
                  <a:srgbClr val="C00000"/>
                </a:solidFill>
              </a:rPr>
              <a:t>BAZI TEMEL KAVRAMLAR</a:t>
            </a:r>
          </a:p>
          <a:p>
            <a:pPr marL="0" indent="0">
              <a:buNone/>
            </a:pPr>
            <a:r>
              <a:rPr lang="tr-TR" dirty="0" smtClean="0">
                <a:solidFill>
                  <a:srgbClr val="C00000"/>
                </a:solidFill>
              </a:rPr>
              <a:t>Ekonomik maddeler: </a:t>
            </a:r>
            <a:r>
              <a:rPr lang="tr-TR" dirty="0" smtClean="0"/>
              <a:t>İnsan ihtiyaçlarını tatmin etmeye yarayan , ancak yeryüzünde herkese yetecek kadar bol bulunmayan , elde edilmeleri belli bir çabayı gerektiren maddelere denir. (Mal ve hizmetler)</a:t>
            </a:r>
          </a:p>
          <a:p>
            <a:pPr marL="0" indent="0">
              <a:buNone/>
            </a:pPr>
            <a:r>
              <a:rPr lang="tr-TR" dirty="0" smtClean="0">
                <a:solidFill>
                  <a:srgbClr val="C00000"/>
                </a:solidFill>
              </a:rPr>
              <a:t>Fayda: </a:t>
            </a:r>
            <a:r>
              <a:rPr lang="tr-TR" dirty="0" smtClean="0"/>
              <a:t>Üretilen mal ve hizmetlerin insan ihtiyaçlarını tatmin etme niteliğine ve düzeyine denir.</a:t>
            </a:r>
          </a:p>
          <a:p>
            <a:pPr marL="0" indent="0">
              <a:buNone/>
            </a:pPr>
            <a:r>
              <a:rPr lang="tr-TR" dirty="0" err="1" smtClean="0">
                <a:solidFill>
                  <a:srgbClr val="C00000"/>
                </a:solidFill>
              </a:rPr>
              <a:t>Değer:</a:t>
            </a:r>
            <a:r>
              <a:rPr lang="tr-TR" dirty="0" err="1" smtClean="0"/>
              <a:t>Bir</a:t>
            </a:r>
            <a:r>
              <a:rPr lang="tr-TR" dirty="0" smtClean="0"/>
              <a:t> şeyin gerekliliğini, önemini belirlemeye yarayan saymaca ölçüsüdür. (Türkiye’de ekonomik olarak değerin karşılığı Türk Lirasıdır.)</a:t>
            </a:r>
          </a:p>
          <a:p>
            <a:pPr marL="0" indent="0">
              <a:buNone/>
            </a:pPr>
            <a:r>
              <a:rPr lang="tr-TR" dirty="0" smtClean="0">
                <a:solidFill>
                  <a:srgbClr val="C00000"/>
                </a:solidFill>
              </a:rPr>
              <a:t>Üretim: </a:t>
            </a:r>
            <a:r>
              <a:rPr lang="tr-TR" dirty="0" smtClean="0"/>
              <a:t>İnsan ihtiyaçlarını gideren mal ve hizmetleri elde etmek amacıyla her türlü çabaya denir.</a:t>
            </a:r>
          </a:p>
          <a:p>
            <a:pPr marL="0" indent="0">
              <a:buNone/>
            </a:pPr>
            <a:r>
              <a:rPr lang="tr-TR" dirty="0" smtClean="0"/>
              <a:t>Üretimle;</a:t>
            </a:r>
          </a:p>
          <a:p>
            <a:pPr marL="0" indent="0">
              <a:buNone/>
            </a:pPr>
            <a:r>
              <a:rPr lang="tr-TR" dirty="0" smtClean="0"/>
              <a:t>1-Şekil faydası,</a:t>
            </a:r>
          </a:p>
          <a:p>
            <a:pPr marL="0" indent="0">
              <a:buNone/>
            </a:pPr>
            <a:r>
              <a:rPr lang="tr-TR" dirty="0" smtClean="0"/>
              <a:t>2-Zaman faydası,</a:t>
            </a:r>
          </a:p>
          <a:p>
            <a:pPr marL="0" indent="0">
              <a:buNone/>
            </a:pPr>
            <a:r>
              <a:rPr lang="tr-TR" dirty="0" smtClean="0"/>
              <a:t>3-Yer faydası,</a:t>
            </a:r>
          </a:p>
          <a:p>
            <a:pPr marL="0" indent="0">
              <a:buNone/>
            </a:pPr>
            <a:r>
              <a:rPr lang="tr-TR" dirty="0" smtClean="0"/>
              <a:t>4-Mülkiyet faydası sağlanır.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186376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7500" lnSpcReduction="20000"/>
          </a:bodyPr>
          <a:lstStyle/>
          <a:p>
            <a:pPr marL="0" indent="0">
              <a:buNone/>
            </a:pPr>
            <a:r>
              <a:rPr lang="tr-TR" dirty="0" smtClean="0">
                <a:solidFill>
                  <a:srgbClr val="C00000"/>
                </a:solidFill>
              </a:rPr>
              <a:t>Üretim faktörleri;</a:t>
            </a:r>
          </a:p>
          <a:p>
            <a:pPr marL="0" indent="0">
              <a:buNone/>
            </a:pPr>
            <a:r>
              <a:rPr lang="tr-TR" dirty="0" smtClean="0"/>
              <a:t>1-Emek (</a:t>
            </a:r>
            <a:r>
              <a:rPr lang="tr-TR" dirty="0" err="1" smtClean="0"/>
              <a:t>Menpower</a:t>
            </a:r>
            <a:r>
              <a:rPr lang="tr-TR" dirty="0" smtClean="0"/>
              <a:t>)-Ücret</a:t>
            </a:r>
          </a:p>
          <a:p>
            <a:pPr marL="0" indent="0">
              <a:buNone/>
            </a:pPr>
            <a:r>
              <a:rPr lang="tr-TR" dirty="0" smtClean="0"/>
              <a:t>2-Doğa (</a:t>
            </a:r>
            <a:r>
              <a:rPr lang="tr-TR" dirty="0" err="1" smtClean="0"/>
              <a:t>Material</a:t>
            </a:r>
            <a:r>
              <a:rPr lang="tr-TR" dirty="0" smtClean="0"/>
              <a:t>)-Rant</a:t>
            </a:r>
          </a:p>
          <a:p>
            <a:pPr marL="0" indent="0">
              <a:buNone/>
            </a:pPr>
            <a:r>
              <a:rPr lang="tr-TR" dirty="0" smtClean="0"/>
              <a:t>3-Sermaye (Machine)-Faiz</a:t>
            </a:r>
          </a:p>
          <a:p>
            <a:pPr marL="0" indent="0">
              <a:buNone/>
            </a:pPr>
            <a:r>
              <a:rPr lang="tr-TR" dirty="0" smtClean="0"/>
              <a:t>4-Girişimci (</a:t>
            </a:r>
            <a:r>
              <a:rPr lang="tr-TR" dirty="0" err="1" smtClean="0"/>
              <a:t>Method</a:t>
            </a:r>
            <a:r>
              <a:rPr lang="tr-TR" dirty="0" smtClean="0"/>
              <a:t>)-Kar</a:t>
            </a:r>
          </a:p>
          <a:p>
            <a:pPr marL="0" indent="0">
              <a:buNone/>
            </a:pPr>
            <a:r>
              <a:rPr lang="tr-TR" dirty="0" smtClean="0">
                <a:solidFill>
                  <a:srgbClr val="C00000"/>
                </a:solidFill>
              </a:rPr>
              <a:t>İşletme:</a:t>
            </a:r>
            <a:r>
              <a:rPr lang="tr-TR" dirty="0" smtClean="0"/>
              <a:t> Emek, sermaye ve doğal kaynakların planlı, tutarlı ve sistemli bir biçimde bir araya getirerek mal ve hizmet üretmeye yönelen ve amaçlarına ulaşmak için üretim kaynaklarının kullanımında ekonomik ve akılcı kararlar alan üretim birimine işletme denir.</a:t>
            </a:r>
          </a:p>
          <a:p>
            <a:pPr marL="0" indent="0">
              <a:buNone/>
            </a:pPr>
            <a:r>
              <a:rPr lang="tr-TR" dirty="0" smtClean="0">
                <a:solidFill>
                  <a:srgbClr val="C00000"/>
                </a:solidFill>
              </a:rPr>
              <a:t>İşletme:</a:t>
            </a:r>
            <a:r>
              <a:rPr lang="tr-TR" dirty="0" smtClean="0"/>
              <a:t> İnsan ihtiyaçlarının karşılamak üzere bilgi, insan, teknoloji, finansal kaynak ve benzeri güncel üretim faktörlerini en etkin ve verimli bir şekilde kullanarak öncelikle uzun dönemde kâr (fayda) , süreklilik ve sosyal sorumluluk amaçlarını yerine getirmek için kurulmuş ekonomik mal ve hizmet üreten veya pazarlayan iktisadi birimlerdir.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201513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9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70000" lnSpcReduction="20000"/>
          </a:bodyPr>
          <a:lstStyle/>
          <a:p>
            <a:pPr marL="0" indent="0" algn="ctr">
              <a:buNone/>
            </a:pPr>
            <a:r>
              <a:rPr lang="tr-TR" u="sng" dirty="0" smtClean="0">
                <a:solidFill>
                  <a:srgbClr val="C00000"/>
                </a:solidFill>
              </a:rPr>
              <a:t>OTEL İŞLETMELERİ</a:t>
            </a:r>
          </a:p>
          <a:p>
            <a:pPr marL="0" indent="0" algn="ctr">
              <a:buNone/>
            </a:pPr>
            <a:endParaRPr lang="tr-TR" dirty="0" smtClean="0">
              <a:solidFill>
                <a:srgbClr val="C00000"/>
              </a:solidFill>
            </a:endParaRPr>
          </a:p>
          <a:p>
            <a:pPr marL="0" indent="0">
              <a:buNone/>
            </a:pPr>
            <a:r>
              <a:rPr lang="tr-TR" dirty="0" smtClean="0">
                <a:solidFill>
                  <a:srgbClr val="C00000"/>
                </a:solidFill>
              </a:rPr>
              <a:t>Otel:</a:t>
            </a:r>
            <a:r>
              <a:rPr lang="tr-TR" dirty="0" smtClean="0"/>
              <a:t> Yolcu ve turistlere geceleme imkânı sağlamak, bunun yanında yemek, eğlence vb. hizmetleri sunmak amacıyla kurulmuş işletmelerdir.</a:t>
            </a:r>
          </a:p>
          <a:p>
            <a:pPr marL="0" indent="0">
              <a:buNone/>
            </a:pPr>
            <a:r>
              <a:rPr lang="tr-TR" dirty="0" smtClean="0">
                <a:solidFill>
                  <a:srgbClr val="C00000"/>
                </a:solidFill>
              </a:rPr>
              <a:t>Otel:</a:t>
            </a:r>
            <a:r>
              <a:rPr lang="tr-TR" dirty="0" smtClean="0"/>
              <a:t> Oteller; asli fonksiyonları müşterilerin konaklama ihtiyaçlarını sağlamak olan, bu hizmetin yanında, yeme-içme, toplantı, kutlama etkinlikleri, spor ve eğlenceye yönelik üniteleri de bünyelerinde bulundurabilen tesislerdir. Oteller; bir, iki, üç, dört ve beş yıldızlı olarak sınıflandırılır.</a:t>
            </a:r>
          </a:p>
          <a:p>
            <a:pPr marL="0" indent="0">
              <a:buNone/>
            </a:pPr>
            <a:endParaRPr lang="tr-TR" dirty="0" smtClean="0">
              <a:solidFill>
                <a:srgbClr val="C00000"/>
              </a:solidFill>
            </a:endParaRPr>
          </a:p>
          <a:p>
            <a:pPr marL="0" indent="0">
              <a:buNone/>
            </a:pPr>
            <a:r>
              <a:rPr lang="tr-TR" dirty="0" smtClean="0">
                <a:solidFill>
                  <a:srgbClr val="C00000"/>
                </a:solidFill>
              </a:rPr>
              <a:t>Turizm Tesislerinin Belgelendirilmesine ve Niteliklerine İlişkin Yönetmelik’e Göre Otel </a:t>
            </a:r>
          </a:p>
          <a:p>
            <a:pPr marL="0" indent="0">
              <a:buNone/>
            </a:pPr>
            <a:r>
              <a:rPr lang="tr-TR" dirty="0" smtClean="0">
                <a:solidFill>
                  <a:srgbClr val="C00000"/>
                </a:solidFill>
              </a:rPr>
              <a:t>Madde 19 - </a:t>
            </a:r>
            <a:r>
              <a:rPr lang="tr-TR" dirty="0"/>
              <a:t>Oteller; asli fonksiyonları müşterilerin konaklama ihtiyaçlarını sağlamak olan, bu hizmetin </a:t>
            </a:r>
            <a:r>
              <a:rPr lang="tr-TR" dirty="0" err="1"/>
              <a:t>yanında,yeme</a:t>
            </a:r>
            <a:r>
              <a:rPr lang="tr-TR" dirty="0"/>
              <a:t>-içme, toplantı, kutlama etkinlikleri, spor ve eğlenceye yönelik üniteleri de bünyelerinde bulundurabilen tesislerdir. Oteller; bir, iki, üç, dört ve beş yıldızlı olarak sınıflandırılır.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630199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77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616624"/>
          </a:xfrm>
        </p:spPr>
        <p:txBody>
          <a:bodyPr>
            <a:normAutofit fontScale="55000" lnSpcReduction="20000"/>
          </a:bodyPr>
          <a:lstStyle/>
          <a:p>
            <a:pPr marL="0" indent="0">
              <a:buNone/>
            </a:pPr>
            <a:r>
              <a:rPr lang="tr-TR" dirty="0" smtClean="0">
                <a:solidFill>
                  <a:srgbClr val="C00000"/>
                </a:solidFill>
              </a:rPr>
              <a:t>Otel İşletmelerinin özellikleri</a:t>
            </a:r>
          </a:p>
          <a:p>
            <a:pPr marL="0" indent="0">
              <a:buNone/>
            </a:pPr>
            <a:r>
              <a:rPr lang="tr-TR" dirty="0" smtClean="0"/>
              <a:t>1-Otel işletmeleri zamana duyarlıdır</a:t>
            </a:r>
          </a:p>
          <a:p>
            <a:pPr marL="0" indent="0">
              <a:buNone/>
            </a:pPr>
            <a:r>
              <a:rPr lang="tr-TR" dirty="0" smtClean="0"/>
              <a:t>2-Otel işletmeleri emek-yoğun işletmelerdir</a:t>
            </a:r>
          </a:p>
          <a:p>
            <a:pPr marL="0" indent="0">
              <a:buNone/>
            </a:pPr>
            <a:r>
              <a:rPr lang="tr-TR" dirty="0" smtClean="0"/>
              <a:t>3-Otel işletmeciliği dinamiktir</a:t>
            </a:r>
          </a:p>
          <a:p>
            <a:pPr marL="0" indent="0">
              <a:buNone/>
            </a:pPr>
            <a:r>
              <a:rPr lang="tr-TR" dirty="0" smtClean="0"/>
              <a:t>4-Otel işletmeleri haftanın yedi günü yirmi dört saati faaliyet gösteren işletmelerdir</a:t>
            </a:r>
          </a:p>
          <a:p>
            <a:pPr marL="0" indent="0">
              <a:buNone/>
            </a:pPr>
            <a:r>
              <a:rPr lang="tr-TR" dirty="0" smtClean="0"/>
              <a:t>5-Otel işletmelerinde sunulan hizmetler, bölümler ve personel arasında yakın işbirliği ve karşılıklı yardımlaşmayı gerektirir</a:t>
            </a:r>
          </a:p>
          <a:p>
            <a:pPr marL="0" indent="0">
              <a:buNone/>
            </a:pPr>
            <a:r>
              <a:rPr lang="tr-TR" dirty="0" smtClean="0"/>
              <a:t>6-Otel işletmelerinde sermayenin büyük bir kısmı duran varlıklara bağlanmıştır</a:t>
            </a:r>
          </a:p>
          <a:p>
            <a:pPr marL="0" indent="0">
              <a:buNone/>
            </a:pPr>
            <a:r>
              <a:rPr lang="tr-TR" dirty="0" smtClean="0"/>
              <a:t>7-Otel işletmelerinde satışlar genel olarak peşin ödenir.</a:t>
            </a:r>
          </a:p>
          <a:p>
            <a:pPr marL="0" indent="0">
              <a:buNone/>
            </a:pPr>
            <a:r>
              <a:rPr lang="tr-TR" dirty="0" smtClean="0"/>
              <a:t>8-Otel işletmelerinde misafirler kendilerine sunulan hizmeti servis ücreti ile birlikte öderler.</a:t>
            </a:r>
          </a:p>
          <a:p>
            <a:pPr marL="0" indent="0">
              <a:buNone/>
            </a:pPr>
            <a:r>
              <a:rPr lang="tr-TR" dirty="0" smtClean="0">
                <a:solidFill>
                  <a:srgbClr val="C00000"/>
                </a:solidFill>
              </a:rPr>
              <a:t>Otel İşletmelerinin Diğer İşletmelerden Farkları</a:t>
            </a:r>
          </a:p>
          <a:p>
            <a:pPr marL="0" indent="0">
              <a:buNone/>
            </a:pPr>
            <a:r>
              <a:rPr lang="tr-TR" dirty="0" smtClean="0"/>
              <a:t>1-Mali yapı açısından farkı</a:t>
            </a:r>
          </a:p>
          <a:p>
            <a:pPr marL="0" indent="0">
              <a:buNone/>
            </a:pPr>
            <a:r>
              <a:rPr lang="tr-TR" dirty="0" smtClean="0"/>
              <a:t>2-Maliyet açısından farkı</a:t>
            </a:r>
          </a:p>
          <a:p>
            <a:pPr marL="0" indent="0">
              <a:buNone/>
            </a:pPr>
            <a:r>
              <a:rPr lang="tr-TR" dirty="0" smtClean="0"/>
              <a:t>3-Pazarlama açısından farkı</a:t>
            </a:r>
          </a:p>
          <a:p>
            <a:pPr marL="0" indent="0">
              <a:buNone/>
            </a:pPr>
            <a:r>
              <a:rPr lang="tr-TR" dirty="0" smtClean="0"/>
              <a:t>4-İhtiyacı karşılama açısından farkı</a:t>
            </a:r>
          </a:p>
          <a:p>
            <a:pPr marL="0" indent="0">
              <a:buNone/>
            </a:pPr>
            <a:r>
              <a:rPr lang="tr-TR" dirty="0" smtClean="0"/>
              <a:t>5-Sunulan hizmetin bedelinin ödenmesi açısından farkı</a:t>
            </a:r>
          </a:p>
          <a:p>
            <a:pPr marL="0" indent="0">
              <a:buNone/>
            </a:pPr>
            <a:r>
              <a:rPr lang="tr-TR" dirty="0" smtClean="0"/>
              <a:t>6-Talebin esnekliği açısından farkı</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72830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4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85000" lnSpcReduction="10000"/>
          </a:bodyPr>
          <a:lstStyle/>
          <a:p>
            <a:pPr marL="0" indent="0">
              <a:buNone/>
            </a:pPr>
            <a:r>
              <a:rPr lang="tr-TR" u="sng" dirty="0" smtClean="0">
                <a:solidFill>
                  <a:srgbClr val="FF0000"/>
                </a:solidFill>
              </a:rPr>
              <a:t>Otel İşletmelerinin Tarihsel Gelişimi</a:t>
            </a:r>
          </a:p>
          <a:p>
            <a:pPr marL="0" indent="0">
              <a:buNone/>
            </a:pPr>
            <a:r>
              <a:rPr lang="tr-TR" dirty="0" smtClean="0"/>
              <a:t>*İnsanların barınma ihtiyaçlarının karşılanması amacı ile yapılan barınakların geçmişi Ortaçağ öncesine kadar gitmektedir.</a:t>
            </a:r>
          </a:p>
          <a:p>
            <a:pPr marL="0" indent="0">
              <a:buNone/>
            </a:pPr>
            <a:r>
              <a:rPr lang="tr-TR" dirty="0" smtClean="0"/>
              <a:t>*Antik Hint yazıtlarında rahiplerin ve tapınaklardaki kutsal sayılan kişilerin yolcuları ağırladıkları görülmüştür.</a:t>
            </a:r>
          </a:p>
          <a:p>
            <a:pPr marL="0" indent="0">
              <a:buNone/>
            </a:pPr>
            <a:r>
              <a:rPr lang="tr-TR" dirty="0" smtClean="0"/>
              <a:t>*Roma İmparatorluğu döneminde öğrenciler, sanatçılar ve tüccarlar için hanlar ve tavernalar yapılmıştır. Bunların bazılarında ahırlar bulunduğu gibi bazılarında ise sadece ahırlar bulunmaktaydı. Daha sonraları konaklamanın yanında yiyecek ve içeceklerin de sağlandığı Romalı rahiplerin yönettiği «Roma </a:t>
            </a:r>
            <a:r>
              <a:rPr lang="tr-TR" dirty="0" err="1" smtClean="0"/>
              <a:t>Hospice’lar</a:t>
            </a:r>
            <a:r>
              <a:rPr lang="tr-TR" dirty="0" smtClean="0"/>
              <a:t>» gelişmiştir.</a:t>
            </a:r>
          </a:p>
          <a:p>
            <a:pPr marL="0" indent="0">
              <a:buNone/>
            </a:pPr>
            <a:r>
              <a:rPr lang="tr-TR" dirty="0" smtClean="0"/>
              <a:t>*Ortaçağ döneminde manastırlar yolculara konaklama , yeme içme sağlamakla kalmayıp ayrı binalar inşa etmişlerdir. </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945612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6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832648"/>
          </a:xfrm>
        </p:spPr>
        <p:txBody>
          <a:bodyPr>
            <a:normAutofit fontScale="77500" lnSpcReduction="20000"/>
          </a:bodyPr>
          <a:lstStyle/>
          <a:p>
            <a:pPr marL="0" indent="0">
              <a:buNone/>
            </a:pPr>
            <a:r>
              <a:rPr lang="tr-TR" dirty="0" smtClean="0"/>
              <a:t>*Hristiyanların yolcuları ağırlamalarını düzenleyen bazı yazılar çıkmıştır. 3 gün ücretsiz yemeklerde verilmiştir.</a:t>
            </a:r>
          </a:p>
          <a:p>
            <a:pPr marL="0" indent="0">
              <a:buNone/>
            </a:pPr>
            <a:r>
              <a:rPr lang="tr-TR" dirty="0" smtClean="0"/>
              <a:t>*1282 yılından sonra İtalya ve Fransa’da şehrin ileri gelenleri toplanarak bu durumun ticaret haline gelmesine karar vermişlerdir. Daha sonra hanlara lisans verilerek şarap satılmasına da izin verilmiştir.</a:t>
            </a:r>
          </a:p>
          <a:p>
            <a:pPr marL="0" indent="0">
              <a:buNone/>
            </a:pPr>
            <a:r>
              <a:rPr lang="tr-TR" dirty="0" smtClean="0"/>
              <a:t>*16. ve 18. yüzyıl arasında özellikle İngiltere’de konaklama ve ağırlama alanında kalite artmıştır. Lisanslarını toprak sahibi veya şövalyelerin verdiği han ve tavernaların sayısı artmıştır.</a:t>
            </a:r>
          </a:p>
          <a:p>
            <a:pPr marL="0" indent="0">
              <a:buNone/>
            </a:pPr>
            <a:r>
              <a:rPr lang="tr-TR" dirty="0" smtClean="0"/>
              <a:t>*1788 yılında Hotel de </a:t>
            </a:r>
            <a:r>
              <a:rPr lang="tr-TR" dirty="0" err="1" smtClean="0"/>
              <a:t>Henri</a:t>
            </a:r>
            <a:r>
              <a:rPr lang="tr-TR" dirty="0" smtClean="0"/>
              <a:t> IV </a:t>
            </a:r>
            <a:r>
              <a:rPr lang="tr-TR" dirty="0" err="1" smtClean="0"/>
              <a:t>Nantes’da</a:t>
            </a:r>
            <a:r>
              <a:rPr lang="tr-TR" dirty="0" smtClean="0"/>
              <a:t> çok yüksek maliyetle (17.500 Sterlin) 60 yataklı olarak açılmıştır.</a:t>
            </a:r>
          </a:p>
          <a:p>
            <a:pPr marL="0" indent="0">
              <a:buNone/>
            </a:pPr>
            <a:r>
              <a:rPr lang="tr-TR" dirty="0" smtClean="0"/>
              <a:t>*1794 yılında City Hotel , 70 odalı olarak New </a:t>
            </a:r>
            <a:r>
              <a:rPr lang="tr-TR" dirty="0" err="1" smtClean="0"/>
              <a:t>York’da</a:t>
            </a:r>
            <a:r>
              <a:rPr lang="tr-TR" dirty="0" smtClean="0"/>
              <a:t> açılmıştır.</a:t>
            </a:r>
          </a:p>
          <a:p>
            <a:pPr marL="0" indent="0">
              <a:buNone/>
            </a:pPr>
            <a:r>
              <a:rPr lang="tr-TR" dirty="0" smtClean="0"/>
              <a:t>*1829 yılında Amerika’da ilk birinci sınıf 170 odalı </a:t>
            </a:r>
            <a:r>
              <a:rPr lang="tr-TR" dirty="0" err="1" smtClean="0"/>
              <a:t>Boston’s</a:t>
            </a:r>
            <a:r>
              <a:rPr lang="tr-TR" dirty="0" smtClean="0"/>
              <a:t> </a:t>
            </a:r>
            <a:r>
              <a:rPr lang="tr-TR" dirty="0" err="1" smtClean="0"/>
              <a:t>Termont</a:t>
            </a:r>
            <a:r>
              <a:rPr lang="tr-TR" dirty="0" smtClean="0"/>
              <a:t> House açılmıştır. Özel kapısı kilitlenebilen, içinde su ve sabunu bulunan odaları olan </a:t>
            </a:r>
            <a:r>
              <a:rPr lang="tr-TR" dirty="0"/>
              <a:t>ve </a:t>
            </a:r>
            <a:r>
              <a:rPr lang="tr-TR" dirty="0" err="1"/>
              <a:t>belboyları</a:t>
            </a:r>
            <a:r>
              <a:rPr lang="tr-TR" dirty="0"/>
              <a:t> ve Fransız yemekleri </a:t>
            </a:r>
            <a:r>
              <a:rPr lang="tr-TR" dirty="0" smtClean="0"/>
              <a:t>bulunan otel işletmesidir.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08820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70000" lnSpcReduction="20000"/>
          </a:bodyPr>
          <a:lstStyle/>
          <a:p>
            <a:pPr marL="0" indent="0">
              <a:buNone/>
            </a:pPr>
            <a:r>
              <a:rPr lang="tr-TR" dirty="0" smtClean="0"/>
              <a:t>*1834 yılında </a:t>
            </a:r>
            <a:r>
              <a:rPr lang="tr-TR" dirty="0" err="1" smtClean="0"/>
              <a:t>Astor</a:t>
            </a:r>
            <a:r>
              <a:rPr lang="tr-TR" dirty="0" smtClean="0"/>
              <a:t> </a:t>
            </a:r>
            <a:r>
              <a:rPr lang="tr-TR" dirty="0" err="1" smtClean="0"/>
              <a:t>Hotel’in</a:t>
            </a:r>
            <a:r>
              <a:rPr lang="tr-TR" dirty="0" smtClean="0"/>
              <a:t> içine su sistemi kuruldu.</a:t>
            </a:r>
          </a:p>
          <a:p>
            <a:pPr marL="0" indent="0">
              <a:buNone/>
            </a:pPr>
            <a:r>
              <a:rPr lang="tr-TR" dirty="0" smtClean="0"/>
              <a:t>*1853 yılında ilk defa bir otelde buharlı asansör kullanıldı.</a:t>
            </a:r>
          </a:p>
          <a:p>
            <a:pPr marL="0" indent="0">
              <a:buNone/>
            </a:pPr>
            <a:r>
              <a:rPr lang="tr-TR" dirty="0" smtClean="0"/>
              <a:t>*1875 yılında </a:t>
            </a:r>
            <a:r>
              <a:rPr lang="tr-TR" dirty="0" err="1" smtClean="0"/>
              <a:t>The</a:t>
            </a:r>
            <a:r>
              <a:rPr lang="tr-TR" dirty="0" smtClean="0"/>
              <a:t> </a:t>
            </a:r>
            <a:r>
              <a:rPr lang="tr-TR" dirty="0" err="1" smtClean="0"/>
              <a:t>Palace</a:t>
            </a:r>
            <a:r>
              <a:rPr lang="tr-TR" dirty="0" smtClean="0"/>
              <a:t> Hotel-San Francisco’da 5 milyon dolar maliyetle ve 800 odalı olarak açılmıştır.</a:t>
            </a:r>
          </a:p>
          <a:p>
            <a:pPr marL="0" indent="0">
              <a:buNone/>
            </a:pPr>
            <a:r>
              <a:rPr lang="tr-TR" dirty="0" smtClean="0"/>
              <a:t>*1894 yılında </a:t>
            </a:r>
            <a:r>
              <a:rPr lang="tr-TR" dirty="0" err="1" smtClean="0"/>
              <a:t>Netherland’s</a:t>
            </a:r>
            <a:r>
              <a:rPr lang="tr-TR" dirty="0" smtClean="0"/>
              <a:t> Hotel-New York , her odasına telefon konuldu.</a:t>
            </a:r>
          </a:p>
          <a:p>
            <a:pPr marL="0" indent="0">
              <a:buNone/>
            </a:pPr>
            <a:r>
              <a:rPr lang="tr-TR" dirty="0" smtClean="0"/>
              <a:t>*1907 yılında </a:t>
            </a:r>
            <a:r>
              <a:rPr lang="tr-TR" dirty="0" err="1" smtClean="0"/>
              <a:t>Elsworth</a:t>
            </a:r>
            <a:r>
              <a:rPr lang="tr-TR" dirty="0" smtClean="0"/>
              <a:t> </a:t>
            </a:r>
            <a:r>
              <a:rPr lang="tr-TR" dirty="0" err="1" smtClean="0"/>
              <a:t>Milton</a:t>
            </a:r>
            <a:r>
              <a:rPr lang="tr-TR" dirty="0" smtClean="0"/>
              <a:t> </a:t>
            </a:r>
            <a:r>
              <a:rPr lang="tr-TR" dirty="0" err="1" smtClean="0"/>
              <a:t>Statler</a:t>
            </a:r>
            <a:r>
              <a:rPr lang="tr-TR" dirty="0" smtClean="0"/>
              <a:t> her oda da banyo bulunan oteller hizmete açmıştır. Aynı zaman da zincir otel işletmelerinin de temelini atmıştır.</a:t>
            </a:r>
          </a:p>
          <a:p>
            <a:pPr marL="0" indent="0">
              <a:buNone/>
            </a:pPr>
            <a:r>
              <a:rPr lang="tr-TR" dirty="0" smtClean="0"/>
              <a:t>*Orhun </a:t>
            </a:r>
            <a:r>
              <a:rPr lang="tr-TR" dirty="0" err="1" smtClean="0"/>
              <a:t>Kitabeleri’nde</a:t>
            </a:r>
            <a:r>
              <a:rPr lang="tr-TR" dirty="0" smtClean="0"/>
              <a:t> «</a:t>
            </a:r>
            <a:r>
              <a:rPr lang="tr-TR" dirty="0" err="1" smtClean="0"/>
              <a:t>Moyanlık</a:t>
            </a:r>
            <a:r>
              <a:rPr lang="tr-TR" dirty="0" smtClean="0"/>
              <a:t>» denilen konaklama yerlerinden bahsedilmektedir. </a:t>
            </a:r>
            <a:r>
              <a:rPr lang="tr-TR" dirty="0" err="1" smtClean="0"/>
              <a:t>Moyanlık</a:t>
            </a:r>
            <a:r>
              <a:rPr lang="tr-TR" dirty="0" smtClean="0"/>
              <a:t> aslında Türklerin hayır ve yardım yurdu olarak kurdukları bir konaklama ve geceleme tesisidir.</a:t>
            </a:r>
          </a:p>
          <a:p>
            <a:pPr marL="0" indent="0">
              <a:buNone/>
            </a:pPr>
            <a:r>
              <a:rPr lang="tr-TR" dirty="0" smtClean="0"/>
              <a:t>*Anadolu Selçukluları zamanında kervansaraylar yapılmıştır. Osmanlı Devleti zamanında da bu uygulama devam etmiştir. Bu kervansaraylarda yolcular için bir çok hizmet verilmekteydi.(Su sarnıçları, şadırvanlar, mescit, hamam, revir, bakkal, aşhane, kiler, depolar, tavla ve ahırlar,  nalbant, saraç, demirci, arabacı, ayakkabı tamircileri ve diğer zanaatkarlar.)</a:t>
            </a:r>
          </a:p>
          <a:p>
            <a:pPr marL="0" indent="0">
              <a:buNone/>
            </a:pPr>
            <a:r>
              <a:rPr lang="tr-TR" dirty="0" smtClean="0"/>
              <a:t>  </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340851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9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363272" cy="5760640"/>
          </a:xfrm>
        </p:spPr>
        <p:txBody>
          <a:bodyPr>
            <a:normAutofit fontScale="85000" lnSpcReduction="20000"/>
          </a:bodyPr>
          <a:lstStyle/>
          <a:p>
            <a:pPr marL="0" indent="0">
              <a:buNone/>
            </a:pPr>
            <a:r>
              <a:rPr lang="tr-TR" dirty="0" smtClean="0"/>
              <a:t>*Kervansaraylarda yönetim bir idare kurulu tarafından yapılırdı.</a:t>
            </a:r>
          </a:p>
          <a:p>
            <a:pPr marL="0" indent="0">
              <a:buNone/>
            </a:pPr>
            <a:r>
              <a:rPr lang="tr-TR" dirty="0" smtClean="0"/>
              <a:t>-Genel müdür seviyesinde bir müfettiş,</a:t>
            </a:r>
          </a:p>
          <a:p>
            <a:pPr marL="0" indent="0">
              <a:buNone/>
            </a:pPr>
            <a:r>
              <a:rPr lang="tr-TR" dirty="0" smtClean="0"/>
              <a:t>-İç hizmetlerden sorumlu müdür (</a:t>
            </a:r>
            <a:r>
              <a:rPr lang="tr-TR" dirty="0" err="1" smtClean="0"/>
              <a:t>Muzif</a:t>
            </a:r>
            <a:r>
              <a:rPr lang="tr-TR" dirty="0" smtClean="0"/>
              <a:t>),</a:t>
            </a:r>
          </a:p>
          <a:p>
            <a:pPr marL="0" indent="0">
              <a:buNone/>
            </a:pPr>
            <a:r>
              <a:rPr lang="tr-TR" dirty="0" smtClean="0"/>
              <a:t>-</a:t>
            </a:r>
            <a:r>
              <a:rPr lang="tr-TR" dirty="0" err="1" smtClean="0"/>
              <a:t>Önbüro</a:t>
            </a:r>
            <a:r>
              <a:rPr lang="tr-TR" dirty="0" smtClean="0"/>
              <a:t> ve resepsiyon hizmetlerine bakan hancı.</a:t>
            </a:r>
          </a:p>
          <a:p>
            <a:pPr marL="0" indent="0">
              <a:buNone/>
            </a:pPr>
            <a:r>
              <a:rPr lang="tr-TR" dirty="0" smtClean="0"/>
              <a:t>*Genelde kervansarayları vakıflar yönetirken , hanları ise özel teşebbüslere aittir. Hanlarda odalar kilitlenebilirken kervansaraylarda kilit sistemi bulunmazdı.</a:t>
            </a:r>
          </a:p>
          <a:p>
            <a:pPr marL="0" indent="0">
              <a:buNone/>
            </a:pPr>
            <a:r>
              <a:rPr lang="tr-TR" dirty="0" smtClean="0"/>
              <a:t>*1892 yılında </a:t>
            </a:r>
            <a:r>
              <a:rPr lang="tr-TR" dirty="0" err="1" smtClean="0"/>
              <a:t>Pera</a:t>
            </a:r>
            <a:r>
              <a:rPr lang="tr-TR" dirty="0" smtClean="0"/>
              <a:t> Palas Oteli-İstanbul açılmıştır.</a:t>
            </a:r>
          </a:p>
          <a:p>
            <a:pPr marL="0" indent="0">
              <a:buNone/>
            </a:pPr>
            <a:r>
              <a:rPr lang="tr-TR" dirty="0" smtClean="0"/>
              <a:t>*1914 yılında </a:t>
            </a:r>
            <a:r>
              <a:rPr lang="tr-TR" dirty="0" err="1" smtClean="0"/>
              <a:t>Tokatlıyan</a:t>
            </a:r>
            <a:r>
              <a:rPr lang="tr-TR" dirty="0" smtClean="0"/>
              <a:t> Oteli açılmıştır.</a:t>
            </a:r>
          </a:p>
          <a:p>
            <a:pPr marL="0" indent="0">
              <a:buNone/>
            </a:pPr>
            <a:r>
              <a:rPr lang="tr-TR" dirty="0" smtClean="0"/>
              <a:t>*1931 yılında Park Otel açılmıştır.</a:t>
            </a:r>
          </a:p>
          <a:p>
            <a:pPr marL="0" indent="0">
              <a:buNone/>
            </a:pPr>
            <a:r>
              <a:rPr lang="tr-TR" dirty="0" smtClean="0"/>
              <a:t>*1950 yılında yapılan bir anlaşmayla 1955 yılında Hilton Oteli hizmete girmiştir.</a:t>
            </a:r>
          </a:p>
          <a:p>
            <a:pPr marL="0" indent="0">
              <a:buNone/>
            </a:pPr>
            <a:r>
              <a:rPr lang="tr-TR" dirty="0"/>
              <a:t>	</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141178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36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496944" cy="6192688"/>
          </a:xfrm>
        </p:spPr>
        <p:txBody>
          <a:bodyPr>
            <a:normAutofit fontScale="55000" lnSpcReduction="20000"/>
          </a:bodyPr>
          <a:lstStyle/>
          <a:p>
            <a:pPr marL="0" indent="0">
              <a:buNone/>
            </a:pPr>
            <a:r>
              <a:rPr lang="tr-TR" dirty="0"/>
              <a:t>TURİZM TESİSLERİNİN NİTELİKLERİNE İLİŞKİN YÖNETMELİK</a:t>
            </a:r>
          </a:p>
          <a:p>
            <a:pPr marL="0" indent="0">
              <a:buNone/>
            </a:pPr>
            <a:r>
              <a:rPr lang="tr-TR" dirty="0" smtClean="0"/>
              <a:t>Oteller</a:t>
            </a:r>
            <a:endParaRPr lang="tr-TR" dirty="0"/>
          </a:p>
          <a:p>
            <a:pPr marL="0" indent="0">
              <a:buNone/>
            </a:pPr>
            <a:r>
              <a:rPr lang="tr-TR" dirty="0"/>
              <a:t>MADDE 19- (1) Oteller; asli fonksiyonları müşterilerin konaklama ihtiyaçlarını sağlamak olan, bu hizmetin yanında, yeme-içme, toplantı, kutlama etkinlikleri, spor ve eğlenceye yönelik üniteleri de bünyelerinde bulundurabilen tesislerdir. Oteller; bir, iki, üç, dört ve beş yıldızlı olarak sınıflandırılır.</a:t>
            </a:r>
          </a:p>
          <a:p>
            <a:pPr marL="0" indent="0">
              <a:buNone/>
            </a:pPr>
            <a:endParaRPr lang="tr-TR" dirty="0"/>
          </a:p>
          <a:p>
            <a:pPr marL="0" indent="0">
              <a:buNone/>
            </a:pPr>
            <a:r>
              <a:rPr lang="tr-TR" dirty="0"/>
              <a:t>(2) Bir yıldızlı oteller, bu Yönetmelikte turizm tesisleri ve konaklama tesisleri için belirlenmiş asgari niteliklere ilave olarak aşağıda belirtilen nitelikleri taşıyan ve belgelendirme denetimi veya sınıflandırma çalışmasında bu sınıf için belirlenmiş puan barajını aşan otellerdir. Bu otellerde;</a:t>
            </a:r>
          </a:p>
          <a:p>
            <a:pPr marL="0" indent="0">
              <a:buNone/>
            </a:pPr>
            <a:r>
              <a:rPr lang="tr-TR" dirty="0"/>
              <a:t>a) En az on oda,</a:t>
            </a:r>
          </a:p>
          <a:p>
            <a:pPr marL="0" indent="0">
              <a:buNone/>
            </a:pPr>
            <a:r>
              <a:rPr lang="tr-TR" dirty="0"/>
              <a:t>b) Resepsiyon ile bekleme bölümünden oluşan lobi,</a:t>
            </a:r>
          </a:p>
          <a:p>
            <a:pPr marL="0" indent="0">
              <a:buNone/>
            </a:pPr>
            <a:r>
              <a:rPr lang="tr-TR" dirty="0"/>
              <a:t>c) Oturma alanı ve bu alanda sıcak ve soğuk içecek hizmeti, bulunur.</a:t>
            </a:r>
          </a:p>
          <a:p>
            <a:pPr marL="0" indent="0">
              <a:buNone/>
            </a:pPr>
            <a:endParaRPr lang="tr-TR" b="1" dirty="0" smtClean="0"/>
          </a:p>
          <a:p>
            <a:pPr marL="0" indent="0">
              <a:buNone/>
            </a:pPr>
            <a:r>
              <a:rPr lang="tr-TR" dirty="0"/>
              <a:t>(3) İki yıldızlı oteller, bir yıldızlı otel niteliklerine ilave olarak aşağıda belirtilen nitelikleri taşıyan ve belgelendirme denetimi veya sınıflandırma çalışmasında bu sınıf için belirlenmiş puan barajını aşan otellerdir. Bu otellerde;</a:t>
            </a:r>
          </a:p>
          <a:p>
            <a:pPr marL="0" indent="0">
              <a:buNone/>
            </a:pPr>
            <a:r>
              <a:rPr lang="tr-TR" dirty="0"/>
              <a:t>a) Girişte rüzgarlık, hava perdesi, döner kapı veya benzeri düzenleme,</a:t>
            </a:r>
          </a:p>
          <a:p>
            <a:pPr marL="0" indent="0">
              <a:buNone/>
            </a:pPr>
            <a:r>
              <a:rPr lang="tr-TR" dirty="0"/>
              <a:t>b) Yönetim odası,</a:t>
            </a:r>
          </a:p>
          <a:p>
            <a:pPr marL="0" indent="0">
              <a:buNone/>
            </a:pPr>
            <a:r>
              <a:rPr lang="tr-TR" dirty="0"/>
              <a:t>c) Odalarda televizyon,</a:t>
            </a:r>
          </a:p>
          <a:p>
            <a:pPr marL="0" indent="0">
              <a:buNone/>
            </a:pPr>
            <a:r>
              <a:rPr lang="tr-TR" dirty="0"/>
              <a:t>ç) Odalarda saç kurutma makinesi,</a:t>
            </a:r>
          </a:p>
          <a:p>
            <a:pPr marL="0" indent="0">
              <a:buNone/>
            </a:pPr>
            <a:r>
              <a:rPr lang="tr-TR" dirty="0"/>
              <a:t>d) Yatak katlarında kat hizmetleri ofisi veya dolap,</a:t>
            </a:r>
          </a:p>
          <a:p>
            <a:pPr marL="0" indent="0">
              <a:buNone/>
            </a:pPr>
            <a:r>
              <a:rPr lang="tr-TR" dirty="0"/>
              <a:t>e) Genel mahallerde internet hizmeti, bulunur.</a:t>
            </a:r>
          </a:p>
          <a:p>
            <a:pPr marL="0" indent="0">
              <a:buNone/>
            </a:pPr>
            <a:endParaRPr lang="tr-TR" b="1" dirty="0"/>
          </a:p>
          <a:p>
            <a:pPr marL="0" indent="0">
              <a:buNone/>
            </a:pPr>
            <a:endParaRPr lang="tr-TR" b="1"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873508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4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85000" lnSpcReduction="20000"/>
          </a:bodyPr>
          <a:lstStyle/>
          <a:p>
            <a:pPr marL="0" indent="0">
              <a:buNone/>
            </a:pPr>
            <a:r>
              <a:rPr lang="tr-TR" dirty="0" smtClean="0"/>
              <a:t>(</a:t>
            </a:r>
            <a:r>
              <a:rPr lang="tr-TR" dirty="0"/>
              <a:t>4) Üç yıldızlı oteller, iki yıldızlı otel niteliklerine ilave olarak aşağıda belirtilen nitelikleri taşıyan ve belgelendirme denetimi veya sınıflandırma çalışmasında bu sınıf için belirlenmiş puan barajını aşan otellerdir. Bu otellerde;</a:t>
            </a:r>
          </a:p>
          <a:p>
            <a:pPr marL="0" indent="0">
              <a:buNone/>
            </a:pPr>
            <a:r>
              <a:rPr lang="tr-TR" dirty="0"/>
              <a:t>a) Kahvaltı salonu (yeterli büyüklükte oturma alanı ve servis mutfağı veya lokanta bulunması durumunda bu mahaller kahvaltı verme amaçlı da kullanılabilir, yazlık tesislerde bu amaçla kullanılan salonun bir kısmı açık olabilir),</a:t>
            </a:r>
          </a:p>
          <a:p>
            <a:pPr marL="0" indent="0">
              <a:buNone/>
            </a:pPr>
            <a:r>
              <a:rPr lang="tr-TR" dirty="0"/>
              <a:t>b) İklim koşullarına göre genel mahallerde klima,</a:t>
            </a:r>
          </a:p>
          <a:p>
            <a:pPr marL="0" indent="0">
              <a:buNone/>
            </a:pPr>
            <a:r>
              <a:rPr lang="tr-TR" dirty="0"/>
              <a:t>c) Odalarda en az bir sandalye veya koltuk ve </a:t>
            </a:r>
            <a:r>
              <a:rPr lang="tr-TR" dirty="0" err="1"/>
              <a:t>valizlik</a:t>
            </a:r>
            <a:r>
              <a:rPr lang="tr-TR" dirty="0"/>
              <a:t>,</a:t>
            </a:r>
          </a:p>
          <a:p>
            <a:pPr marL="0" indent="0">
              <a:buNone/>
            </a:pPr>
            <a:r>
              <a:rPr lang="tr-TR" dirty="0"/>
              <a:t>ç) Odalarda kıymetli eşya kasası,</a:t>
            </a:r>
          </a:p>
          <a:p>
            <a:pPr marL="0" indent="0">
              <a:buNone/>
            </a:pPr>
            <a:r>
              <a:rPr lang="tr-TR" dirty="0"/>
              <a:t>d) Odalarda internet hizmeti,</a:t>
            </a:r>
          </a:p>
          <a:p>
            <a:pPr marL="0" indent="0">
              <a:buNone/>
            </a:pPr>
            <a:r>
              <a:rPr lang="tr-TR" dirty="0"/>
              <a:t>e) Çamaşır yıkama ve ütüleme hizmeti ile bu hizmete ilişkin çamaşır torbası ve fiyat listesi, bulunur.</a:t>
            </a:r>
          </a:p>
          <a:p>
            <a:pPr marL="0" indent="0">
              <a:buNone/>
            </a:pPr>
            <a:endParaRPr lang="tr-TR" dirty="0" smtClean="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149955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8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640960" cy="6264696"/>
          </a:xfrm>
        </p:spPr>
        <p:txBody>
          <a:bodyPr>
            <a:normAutofit fontScale="62500" lnSpcReduction="20000"/>
          </a:bodyPr>
          <a:lstStyle/>
          <a:p>
            <a:pPr marL="0" indent="0">
              <a:buNone/>
            </a:pPr>
            <a:r>
              <a:rPr lang="tr-TR" dirty="0"/>
              <a:t>(5) Dört yıldızlı oteller, üç yıldızlı otellere ilave olarak aşağıda belirtilen nitelikleri taşıyan, 14 üncü maddede belirtilen ünitelerden tesisin bulunduğu yöre, müşteri profili, işletmecilik özelliklerine göre tercihe bağlı olarak bünyesinde bulunduran, belgelendirme denetimi veya sınıflandırma çalışmasında bu sınıf için belirlenmiş puan barajını aşan otellerdir. Bu otellerde;</a:t>
            </a:r>
          </a:p>
          <a:p>
            <a:pPr marL="0" indent="0">
              <a:buNone/>
            </a:pPr>
            <a:r>
              <a:rPr lang="tr-TR" dirty="0"/>
              <a:t>a) İlave bir yönetim odası,</a:t>
            </a:r>
          </a:p>
          <a:p>
            <a:pPr marL="0" indent="0">
              <a:buNone/>
            </a:pPr>
            <a:r>
              <a:rPr lang="tr-TR" dirty="0"/>
              <a:t>b) Tesis yatak kapasitesinin aynı anda en az yüzde otuzuna hizmet veren lokanta veya lokantalar,</a:t>
            </a:r>
          </a:p>
          <a:p>
            <a:pPr marL="0" indent="0">
              <a:buNone/>
            </a:pPr>
            <a:r>
              <a:rPr lang="tr-TR" dirty="0"/>
              <a:t>c) Yatak katlarında kat hizmetleri ofisi (ayrık, yaygın ve az katlı yerleşimler şeklinde düzenlenmiş tesislerde hizmetin aksamaması kaydıyla kat ofisinin her katta bulunması zorunlu değildir),</a:t>
            </a:r>
          </a:p>
          <a:p>
            <a:pPr marL="0" indent="0">
              <a:buNone/>
            </a:pPr>
            <a:r>
              <a:rPr lang="tr-TR" dirty="0"/>
              <a:t>ç) Bagaj odası ve bu mahalde emanet hizmeti ile bagaj taşıma hizmeti,</a:t>
            </a:r>
          </a:p>
          <a:p>
            <a:pPr marL="0" indent="0">
              <a:buNone/>
            </a:pPr>
            <a:r>
              <a:rPr lang="tr-TR" dirty="0"/>
              <a:t>d) Odalarda ve genel mahallerde klima,</a:t>
            </a:r>
          </a:p>
          <a:p>
            <a:pPr marL="0" indent="0">
              <a:buNone/>
            </a:pPr>
            <a:r>
              <a:rPr lang="tr-TR" dirty="0"/>
              <a:t>e) Odalarda ve banyolarda; bornoz, diş temizlik kiti, </a:t>
            </a:r>
            <a:r>
              <a:rPr lang="tr-TR" dirty="0" err="1"/>
              <a:t>traş</a:t>
            </a:r>
            <a:r>
              <a:rPr lang="tr-TR" dirty="0"/>
              <a:t> kiti, tırnak törpüsü, cımbız, tırnak makası, tek kullanımlık terlik, dikiş kiti, ayakkabı sileceği, ayakkabı cilası, duş bonesi, duş köpüğü, duş jeli, vücut losyonu, saç kremi, makyaj temizleme pamuğu, kulak temizliği pamuğu, hijyen poşeti, kutu kâğıt mendil, bloknot-kalem, uyku gözlüğü, şemsiye gibi toplam en az on çeşit buklet malzemesi,</a:t>
            </a:r>
          </a:p>
          <a:p>
            <a:pPr marL="0" indent="0">
              <a:buNone/>
            </a:pPr>
            <a:r>
              <a:rPr lang="tr-TR" dirty="0"/>
              <a:t>f) Kuru temizleme hizmeti ve bu hizmete ilişkin fiyat listesi,</a:t>
            </a:r>
          </a:p>
          <a:p>
            <a:pPr marL="0" indent="0">
              <a:buNone/>
            </a:pPr>
            <a:r>
              <a:rPr lang="tr-TR" dirty="0"/>
              <a:t>g) Toplam personelin en az yüzde </a:t>
            </a:r>
            <a:r>
              <a:rPr lang="tr-TR" dirty="0" err="1"/>
              <a:t>onbeşi</a:t>
            </a:r>
            <a:r>
              <a:rPr lang="tr-TR" dirty="0"/>
              <a:t> oranında konusunda eğitim almış veya sertifikalı personel,</a:t>
            </a:r>
          </a:p>
          <a:p>
            <a:pPr marL="0" indent="0">
              <a:buNone/>
            </a:pPr>
            <a:r>
              <a:rPr lang="tr-TR" dirty="0"/>
              <a:t>ğ) Konusunda eğitimli veya en az beş yıl deneyim sahibi idari personel, bulunur.</a:t>
            </a:r>
          </a:p>
          <a:p>
            <a:pPr marL="0" indent="0">
              <a:buNone/>
            </a:pPr>
            <a:endParaRPr lang="tr-TR" dirty="0" smtClean="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685201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5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976664"/>
          </a:xfrm>
        </p:spPr>
        <p:txBody>
          <a:bodyPr>
            <a:normAutofit fontScale="55000" lnSpcReduction="20000"/>
          </a:bodyPr>
          <a:lstStyle/>
          <a:p>
            <a:pPr marL="0" indent="0">
              <a:buNone/>
            </a:pPr>
            <a:r>
              <a:rPr lang="tr-TR" b="1" dirty="0"/>
              <a:t>(6) Beş yıldızlı oteller, dört yıldızlı otellere ilave olarak aşağıda belirtilen nitelikleri taşıyan, 14 üncü maddede belirtilen ünitelerden tesisin bulunduğu yöre, müşteri profili, işletmecilik özelliklerine göre tercihe bağlı olarak bünyesinde bulunduran, belgelendirme denetimi veya sınıflandırma çalışmasında bu sınıf için belirlenmiş puan barajını aşan otellerdir. Bu otellerde,</a:t>
            </a:r>
          </a:p>
          <a:p>
            <a:pPr marL="0" indent="0">
              <a:buNone/>
            </a:pPr>
            <a:r>
              <a:rPr lang="tr-TR" b="1" dirty="0"/>
              <a:t>a) En az altmış oda,</a:t>
            </a:r>
          </a:p>
          <a:p>
            <a:pPr marL="0" indent="0">
              <a:buNone/>
            </a:pPr>
            <a:r>
              <a:rPr lang="tr-TR" b="1" dirty="0"/>
              <a:t>b) Kat sayısı itibarıyla müşteri asansörü zorunlu olanlarda servis alanları ile bağlantılı servis asansörü (Müşteri asansörü zorunlu olmayan tesislerde servis merdiveni yeterli görülür, konaklama üniteleri ayrık, yaygın ve az katlı yerleşimler şeklinde düzenlenen tesislerde servis merdiveni veya asansörü ile ilgili esaslar tebliğ ile belirlenir),</a:t>
            </a:r>
          </a:p>
          <a:p>
            <a:pPr marL="0" indent="0">
              <a:buNone/>
            </a:pPr>
            <a:r>
              <a:rPr lang="tr-TR" b="1" dirty="0"/>
              <a:t>c) Odalarda mini bar ile içecek türlerine uygun servis malzemesi,</a:t>
            </a:r>
          </a:p>
          <a:p>
            <a:pPr marL="0" indent="0">
              <a:buNone/>
            </a:pPr>
            <a:r>
              <a:rPr lang="tr-TR" b="1" dirty="0"/>
              <a:t>ç) Odalarda sehpa ile sofa veya kanepe ya da kişi başına bir koltuktan oluşan oturma grubu,</a:t>
            </a:r>
          </a:p>
          <a:p>
            <a:pPr marL="0" indent="0">
              <a:buNone/>
            </a:pPr>
            <a:r>
              <a:rPr lang="tr-TR" b="1" dirty="0"/>
              <a:t>d) Odalarda uluslararası kanal erişimi olan panel televizyon,</a:t>
            </a:r>
          </a:p>
          <a:p>
            <a:pPr marL="0" indent="0">
              <a:buNone/>
            </a:pPr>
            <a:r>
              <a:rPr lang="tr-TR" b="1" dirty="0"/>
              <a:t>e) Odalarda ve banyolarda ilave en az beş çeşit buklet malzemesi,</a:t>
            </a:r>
          </a:p>
          <a:p>
            <a:pPr marL="0" indent="0">
              <a:buNone/>
            </a:pPr>
            <a:r>
              <a:rPr lang="tr-TR" b="1" dirty="0"/>
              <a:t>f) Odalarda müşterinin sıcak içecek hazırlamasına imkân sağlayan donanım ve servis malzemesi,</a:t>
            </a:r>
          </a:p>
          <a:p>
            <a:pPr marL="0" indent="0">
              <a:buNone/>
            </a:pPr>
            <a:r>
              <a:rPr lang="tr-TR" b="1" dirty="0"/>
              <a:t>g) Odalarda boy aynası,</a:t>
            </a:r>
          </a:p>
          <a:p>
            <a:pPr marL="0" indent="0">
              <a:buNone/>
            </a:pPr>
            <a:r>
              <a:rPr lang="tr-TR" b="1" dirty="0"/>
              <a:t>ğ) Yatak başucunda priz,</a:t>
            </a:r>
          </a:p>
          <a:p>
            <a:pPr marL="0" indent="0">
              <a:buNone/>
            </a:pPr>
            <a:r>
              <a:rPr lang="tr-TR" b="1" dirty="0"/>
              <a:t>h) Yatak başucunda banyo hariç oda aydınlatmasının kontrolü imkânı</a:t>
            </a:r>
          </a:p>
          <a:p>
            <a:pPr marL="0" indent="0">
              <a:buNone/>
            </a:pPr>
            <a:endParaRPr lang="tr-TR" b="1"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497047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4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85000" lnSpcReduction="20000"/>
          </a:bodyPr>
          <a:lstStyle/>
          <a:p>
            <a:pPr marL="0" indent="0">
              <a:buNone/>
            </a:pPr>
            <a:r>
              <a:rPr lang="tr-TR" b="1" dirty="0"/>
              <a:t>ı) Banyolarda resepsiyonla bağlantılı telefon veya odalarda telsiz telefon,</a:t>
            </a:r>
          </a:p>
          <a:p>
            <a:pPr marL="0" indent="0">
              <a:buNone/>
            </a:pPr>
            <a:r>
              <a:rPr lang="tr-TR" b="1" dirty="0"/>
              <a:t>i) Oda servisi hizmeti ve bu hizmete ilişkin bilgilendirme ile menü,</a:t>
            </a:r>
          </a:p>
          <a:p>
            <a:pPr marL="0" indent="0">
              <a:buNone/>
            </a:pPr>
            <a:r>
              <a:rPr lang="tr-TR" b="1" dirty="0"/>
              <a:t>j) Yatak kat koridorlarında resepsiyonla bağlantılı telefon,</a:t>
            </a:r>
          </a:p>
          <a:p>
            <a:pPr marL="0" indent="0">
              <a:buNone/>
            </a:pPr>
            <a:r>
              <a:rPr lang="tr-TR" b="1" dirty="0"/>
              <a:t>k) Toplam personelin en az yüzde otuzu oranında konusunda eğitim almış veya sertifikalı personel,</a:t>
            </a:r>
          </a:p>
          <a:p>
            <a:pPr marL="0" indent="0">
              <a:buNone/>
            </a:pPr>
            <a:r>
              <a:rPr lang="tr-TR" b="1" dirty="0"/>
              <a:t>l) Resepsiyondan ayrı bir mahalde konusunda eğitimli ve deneyimli personel tarafından verilen  müşteri ilişkileri ve danışmanlık hizmetleri,</a:t>
            </a:r>
          </a:p>
          <a:p>
            <a:pPr marL="0" indent="0">
              <a:buNone/>
            </a:pPr>
            <a:r>
              <a:rPr lang="tr-TR" b="1" dirty="0"/>
              <a:t>m) Oda sayısının yüzde onu oranında otopark hizmetinin görevli personel aracılığıyla sağlanmasına yönelik hizmet,</a:t>
            </a:r>
          </a:p>
          <a:p>
            <a:pPr marL="0" indent="0">
              <a:buNone/>
            </a:pPr>
            <a:r>
              <a:rPr lang="tr-TR" b="1" dirty="0"/>
              <a:t>n) Müşteri girişinden ayrı personel ve malzeme girişi, bulunur.</a:t>
            </a:r>
          </a:p>
          <a:p>
            <a:pPr marL="0" indent="0">
              <a:buNone/>
            </a:pPr>
            <a:endParaRPr lang="tr-TR" dirty="0" smtClean="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85477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2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70000" lnSpcReduction="20000"/>
          </a:bodyPr>
          <a:lstStyle/>
          <a:p>
            <a:pPr marL="0" indent="0">
              <a:buNone/>
            </a:pPr>
            <a:r>
              <a:rPr lang="tr-TR" b="1" dirty="0"/>
              <a:t>Konaklama tesislerinin asgari nitelikleri</a:t>
            </a:r>
          </a:p>
          <a:p>
            <a:pPr marL="0" indent="0">
              <a:buNone/>
            </a:pPr>
            <a:r>
              <a:rPr lang="tr-TR" b="1" dirty="0"/>
              <a:t>MADDE </a:t>
            </a:r>
            <a:r>
              <a:rPr lang="tr-TR" b="1" dirty="0" smtClean="0"/>
              <a:t>18-</a:t>
            </a:r>
          </a:p>
          <a:p>
            <a:pPr marL="0" indent="0">
              <a:buNone/>
            </a:pPr>
            <a:endParaRPr lang="tr-TR" b="1" dirty="0" smtClean="0"/>
          </a:p>
          <a:p>
            <a:pPr marL="0" indent="0">
              <a:buNone/>
            </a:pPr>
            <a:r>
              <a:rPr lang="tr-TR" b="1" dirty="0" smtClean="0"/>
              <a:t>Mahallerin </a:t>
            </a:r>
            <a:r>
              <a:rPr lang="tr-TR" b="1" dirty="0"/>
              <a:t>düzenlenmesi</a:t>
            </a:r>
          </a:p>
          <a:p>
            <a:pPr marL="0" indent="0">
              <a:buNone/>
            </a:pPr>
            <a:r>
              <a:rPr lang="tr-TR" b="1" dirty="0"/>
              <a:t>MADDE 14- </a:t>
            </a:r>
          </a:p>
          <a:p>
            <a:pPr marL="0" indent="0">
              <a:buNone/>
            </a:pPr>
            <a:endParaRPr lang="tr-TR" b="1" dirty="0" smtClean="0"/>
          </a:p>
          <a:p>
            <a:pPr marL="0" indent="0">
              <a:buNone/>
            </a:pPr>
            <a:r>
              <a:rPr lang="nb-NO" b="1" dirty="0" smtClean="0"/>
              <a:t>Personelin </a:t>
            </a:r>
            <a:r>
              <a:rPr lang="nb-NO" b="1" dirty="0"/>
              <a:t>nitelikleri ve personele yönelik düzenlemeler</a:t>
            </a:r>
          </a:p>
          <a:p>
            <a:pPr marL="0" indent="0">
              <a:buNone/>
            </a:pPr>
            <a:r>
              <a:rPr lang="nb-NO" b="1" dirty="0" smtClean="0"/>
              <a:t>MADDE </a:t>
            </a:r>
            <a:r>
              <a:rPr lang="nb-NO" b="1" dirty="0"/>
              <a:t>15-</a:t>
            </a:r>
          </a:p>
          <a:p>
            <a:pPr marL="0" indent="0">
              <a:buNone/>
            </a:pPr>
            <a:endParaRPr lang="tr-TR" b="1" dirty="0" smtClean="0"/>
          </a:p>
          <a:p>
            <a:pPr marL="0" indent="0">
              <a:buNone/>
            </a:pPr>
            <a:r>
              <a:rPr lang="tr-TR" b="1" dirty="0" smtClean="0"/>
              <a:t>Tanıtım</a:t>
            </a:r>
            <a:r>
              <a:rPr lang="tr-TR" b="1" dirty="0"/>
              <a:t>, bilgilendirme ve fiyat tarifeleri</a:t>
            </a:r>
          </a:p>
          <a:p>
            <a:pPr marL="0" indent="0">
              <a:buNone/>
            </a:pPr>
            <a:r>
              <a:rPr lang="tr-TR" b="1" dirty="0" smtClean="0"/>
              <a:t>MADDE </a:t>
            </a:r>
            <a:r>
              <a:rPr lang="tr-TR" b="1" dirty="0"/>
              <a:t>16-</a:t>
            </a:r>
          </a:p>
          <a:p>
            <a:pPr marL="0" indent="0">
              <a:buNone/>
            </a:pPr>
            <a:endParaRPr lang="tr-TR" b="1" dirty="0"/>
          </a:p>
          <a:p>
            <a:pPr marL="0" indent="0">
              <a:buNone/>
            </a:pPr>
            <a:r>
              <a:rPr lang="tr-TR" b="1" dirty="0"/>
              <a:t>Sağlık, temizlik, güvenlik ve çevre korunmasına yönelik önlemler</a:t>
            </a:r>
          </a:p>
          <a:p>
            <a:pPr marL="0" indent="0">
              <a:buNone/>
            </a:pPr>
            <a:r>
              <a:rPr lang="tr-TR" b="1" dirty="0"/>
              <a:t>MADDE 17-</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pic>
        <p:nvPicPr>
          <p:cNvPr id="4" name="Kayıtlı Se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406545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0190"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smtClean="0">
                <a:solidFill>
                  <a:srgbClr val="C00000"/>
                </a:solidFill>
              </a:rPr>
              <a:t>Otel İşletmelerinin Sınıflandırılması</a:t>
            </a:r>
          </a:p>
          <a:p>
            <a:pPr marL="0" indent="0">
              <a:buNone/>
            </a:pPr>
            <a:r>
              <a:rPr lang="tr-TR" dirty="0" smtClean="0"/>
              <a:t>A-Büyüklüklerine göre sınıflandırma</a:t>
            </a:r>
          </a:p>
          <a:p>
            <a:pPr marL="0" indent="0">
              <a:buNone/>
            </a:pPr>
            <a:r>
              <a:rPr lang="tr-TR" dirty="0" smtClean="0"/>
              <a:t>1-Küçük oteller</a:t>
            </a:r>
          </a:p>
          <a:p>
            <a:pPr marL="0" indent="0">
              <a:buNone/>
            </a:pPr>
            <a:r>
              <a:rPr lang="tr-TR" dirty="0" smtClean="0"/>
              <a:t>2-Orta büyüklükte oteller</a:t>
            </a:r>
          </a:p>
          <a:p>
            <a:pPr marL="0" indent="0">
              <a:buNone/>
            </a:pPr>
            <a:r>
              <a:rPr lang="tr-TR" dirty="0" smtClean="0"/>
              <a:t>3-Büyük oteller</a:t>
            </a:r>
          </a:p>
          <a:p>
            <a:pPr marL="0" indent="0">
              <a:buNone/>
            </a:pPr>
            <a:r>
              <a:rPr lang="tr-TR" dirty="0" smtClean="0"/>
              <a:t>B-Faaliyet sürelerine göre sınıflandırma</a:t>
            </a:r>
          </a:p>
          <a:p>
            <a:pPr marL="0" indent="0">
              <a:buNone/>
            </a:pPr>
            <a:r>
              <a:rPr lang="tr-TR" dirty="0" smtClean="0"/>
              <a:t>1-Devamlı oteller</a:t>
            </a:r>
          </a:p>
          <a:p>
            <a:pPr marL="0" indent="0">
              <a:buNone/>
            </a:pPr>
            <a:r>
              <a:rPr lang="tr-TR" dirty="0" smtClean="0"/>
              <a:t>2-Mevsimlik oteller</a:t>
            </a:r>
          </a:p>
          <a:p>
            <a:pPr marL="0" indent="0">
              <a:buNone/>
            </a:pPr>
            <a:r>
              <a:rPr lang="tr-TR" dirty="0" smtClean="0"/>
              <a:t>C-Sahiplik ilkesi açısından sınıflandırma</a:t>
            </a:r>
          </a:p>
          <a:p>
            <a:pPr marL="0" indent="0">
              <a:buNone/>
            </a:pPr>
            <a:r>
              <a:rPr lang="tr-TR" dirty="0" smtClean="0"/>
              <a:t>1-Özel mülkiyete ait oteller</a:t>
            </a:r>
          </a:p>
          <a:p>
            <a:pPr marL="0" indent="0">
              <a:buNone/>
            </a:pPr>
            <a:r>
              <a:rPr lang="tr-TR" dirty="0" smtClean="0"/>
              <a:t>2-Karma mülkiyetli oteller</a:t>
            </a:r>
          </a:p>
          <a:p>
            <a:pPr marL="0" indent="0">
              <a:buNone/>
            </a:pPr>
            <a:r>
              <a:rPr lang="tr-TR" dirty="0" smtClean="0"/>
              <a:t>3-Kamu kuruluşlarına ait oteller</a:t>
            </a:r>
          </a:p>
          <a:p>
            <a:pPr marL="0" indent="0">
              <a:buNone/>
            </a:pPr>
            <a:r>
              <a:rPr lang="tr-TR" dirty="0" smtClean="0"/>
              <a:t>D-Karşıladıkları konaklama ihtiyacının türü bakımından sınıflandırma</a:t>
            </a:r>
          </a:p>
          <a:p>
            <a:pPr marL="0" indent="0">
              <a:buNone/>
            </a:pPr>
            <a:r>
              <a:rPr lang="tr-TR" dirty="0" smtClean="0"/>
              <a:t>1-Şehir otelleri</a:t>
            </a:r>
          </a:p>
          <a:p>
            <a:pPr marL="0" indent="0">
              <a:buNone/>
            </a:pPr>
            <a:r>
              <a:rPr lang="tr-TR" dirty="0" smtClean="0"/>
              <a:t>2-Kıyı otelleri</a:t>
            </a:r>
          </a:p>
          <a:p>
            <a:pPr marL="0" indent="0">
              <a:buNone/>
            </a:pPr>
            <a:r>
              <a:rPr lang="tr-TR" dirty="0" smtClean="0"/>
              <a:t>3-Dağ otelleri</a:t>
            </a:r>
          </a:p>
          <a:p>
            <a:pPr marL="0" indent="0">
              <a:buNone/>
            </a:pPr>
            <a:r>
              <a:rPr lang="tr-TR" dirty="0" smtClean="0"/>
              <a:t>4-Kaplıca otelleri</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645089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47500" lnSpcReduction="20000"/>
          </a:bodyPr>
          <a:lstStyle/>
          <a:p>
            <a:pPr marL="0" indent="0">
              <a:buNone/>
            </a:pPr>
            <a:r>
              <a:rPr lang="tr-TR" dirty="0" smtClean="0"/>
              <a:t>E-Ulaştırma araçları ile olan bağlantılarına göre sınıflandırma</a:t>
            </a:r>
          </a:p>
          <a:p>
            <a:pPr marL="0" indent="0">
              <a:buNone/>
            </a:pPr>
            <a:r>
              <a:rPr lang="tr-TR" dirty="0" smtClean="0"/>
              <a:t>1-Havaalanı otelleri</a:t>
            </a:r>
          </a:p>
          <a:p>
            <a:pPr marL="0" indent="0">
              <a:buNone/>
            </a:pPr>
            <a:r>
              <a:rPr lang="tr-TR" dirty="0" smtClean="0"/>
              <a:t>2-İstasyon otelleri</a:t>
            </a:r>
          </a:p>
          <a:p>
            <a:pPr marL="0" indent="0">
              <a:buNone/>
            </a:pPr>
            <a:r>
              <a:rPr lang="tr-TR" dirty="0" smtClean="0"/>
              <a:t>3-Liman otelleri</a:t>
            </a:r>
          </a:p>
          <a:p>
            <a:pPr marL="0" indent="0">
              <a:buNone/>
            </a:pPr>
            <a:r>
              <a:rPr lang="tr-TR" dirty="0" smtClean="0"/>
              <a:t>4-Karayolları kavşak noktalarındaki oteller</a:t>
            </a:r>
          </a:p>
          <a:p>
            <a:pPr marL="0" indent="0">
              <a:buNone/>
            </a:pPr>
            <a:r>
              <a:rPr lang="tr-TR" dirty="0" smtClean="0"/>
              <a:t>F-Türkiye’de otel işletmelerinin sınıflandırılması</a:t>
            </a:r>
          </a:p>
          <a:p>
            <a:pPr marL="0" indent="0">
              <a:buNone/>
            </a:pPr>
            <a:r>
              <a:rPr lang="tr-TR" dirty="0" smtClean="0"/>
              <a:t>1-İşletme belgeli otel işletmeleri (2634 sayılı «Turizmi Teşvik Kanunu)</a:t>
            </a:r>
          </a:p>
          <a:p>
            <a:pPr marL="0" indent="0">
              <a:buNone/>
            </a:pPr>
            <a:r>
              <a:rPr lang="tr-TR" dirty="0" smtClean="0"/>
              <a:t>*1 yıldızlı</a:t>
            </a:r>
          </a:p>
          <a:p>
            <a:pPr marL="0" indent="0">
              <a:buNone/>
            </a:pPr>
            <a:r>
              <a:rPr lang="tr-TR" dirty="0" smtClean="0"/>
              <a:t>*2 yıldızlı</a:t>
            </a:r>
          </a:p>
          <a:p>
            <a:pPr marL="0" indent="0">
              <a:buNone/>
            </a:pPr>
            <a:r>
              <a:rPr lang="tr-TR" dirty="0" smtClean="0"/>
              <a:t>*3 yıldızlı</a:t>
            </a:r>
          </a:p>
          <a:p>
            <a:pPr marL="0" indent="0">
              <a:buNone/>
            </a:pPr>
            <a:r>
              <a:rPr lang="tr-TR" dirty="0" smtClean="0"/>
              <a:t>*4 yıldızlı</a:t>
            </a:r>
          </a:p>
          <a:p>
            <a:pPr marL="0" indent="0">
              <a:buNone/>
            </a:pPr>
            <a:r>
              <a:rPr lang="tr-TR" dirty="0" smtClean="0"/>
              <a:t>*5 yıldızlı</a:t>
            </a:r>
          </a:p>
          <a:p>
            <a:pPr marL="0" indent="0">
              <a:buNone/>
            </a:pPr>
            <a:r>
              <a:rPr lang="tr-TR" dirty="0" smtClean="0"/>
              <a:t>2-İşletme belgesiz otel işletmeleri</a:t>
            </a:r>
          </a:p>
          <a:p>
            <a:pPr marL="0" indent="0">
              <a:buNone/>
            </a:pPr>
            <a:r>
              <a:rPr lang="tr-TR" dirty="0" smtClean="0"/>
              <a:t>*Birinci sınıf oteller</a:t>
            </a:r>
          </a:p>
          <a:p>
            <a:pPr marL="0" indent="0">
              <a:buNone/>
            </a:pPr>
            <a:r>
              <a:rPr lang="tr-TR" dirty="0" smtClean="0"/>
              <a:t>*İkinci sınıf oteller</a:t>
            </a:r>
          </a:p>
          <a:p>
            <a:pPr marL="0" indent="0">
              <a:buNone/>
            </a:pPr>
            <a:r>
              <a:rPr lang="tr-TR" dirty="0" smtClean="0"/>
              <a:t>*Üçüncü sınıf oteller</a:t>
            </a:r>
          </a:p>
          <a:p>
            <a:pPr marL="0" indent="0">
              <a:buNone/>
            </a:pPr>
            <a:endParaRPr lang="tr-TR" smtClean="0"/>
          </a:p>
          <a:p>
            <a:pPr marL="0" indent="0">
              <a:buNone/>
            </a:pPr>
            <a:r>
              <a:rPr lang="tr-TR" smtClean="0"/>
              <a:t>Kaynakça</a:t>
            </a:r>
            <a:r>
              <a:rPr lang="tr-TR" dirty="0" smtClean="0"/>
              <a:t>;</a:t>
            </a:r>
          </a:p>
          <a:p>
            <a:pPr marL="0" indent="0">
              <a:buNone/>
            </a:pPr>
            <a:r>
              <a:rPr lang="tr-TR" dirty="0" smtClean="0"/>
              <a:t>(1) https://sozluk.gov.tr/</a:t>
            </a:r>
          </a:p>
          <a:p>
            <a:pPr marL="0" indent="0">
              <a:buNone/>
            </a:pPr>
            <a:r>
              <a:rPr lang="tr-TR" dirty="0" smtClean="0"/>
              <a:t>(2) Turizm Tesislerinin Belgelendirilmesine Ve Niteliklerine İlişkin Yönetmelik</a:t>
            </a:r>
          </a:p>
          <a:p>
            <a:pPr marL="0" indent="0">
              <a:buNone/>
            </a:pPr>
            <a:r>
              <a:rPr lang="tr-TR" dirty="0" smtClean="0"/>
              <a:t>(3) Modern Otel İşletmelerinde Yönetim ve Organizasyon-</a:t>
            </a:r>
            <a:r>
              <a:rPr lang="tr-TR" dirty="0" err="1" smtClean="0"/>
              <a:t>Yrd.Doç.Dr.Burhan</a:t>
            </a:r>
            <a:r>
              <a:rPr lang="tr-TR" dirty="0" smtClean="0"/>
              <a:t> Şener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283446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4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TotalTime>
  <Words>2001</Words>
  <Application>Microsoft Office PowerPoint</Application>
  <PresentationFormat>Ekran Gösterisi (4:3)</PresentationFormat>
  <Paragraphs>175</Paragraphs>
  <Slides>17</Slides>
  <Notes>1</Notes>
  <HiddenSlides>0</HiddenSlides>
  <MMClips>17</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Ofis Teması</vt:lpstr>
      <vt:lpstr>OTEL İŞLETMECİLİĞİ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OTEL İŞLETMECİLİĞİ</dc:title>
  <dc:creator>ASUS</dc:creator>
  <cp:lastModifiedBy>ASUS</cp:lastModifiedBy>
  <cp:revision>23</cp:revision>
  <dcterms:created xsi:type="dcterms:W3CDTF">2021-02-26T23:15:33Z</dcterms:created>
  <dcterms:modified xsi:type="dcterms:W3CDTF">2021-03-05T17:18:55Z</dcterms:modified>
</cp:coreProperties>
</file>