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61" r:id="rId6"/>
    <p:sldId id="262" r:id="rId7"/>
    <p:sldId id="259" r:id="rId8"/>
    <p:sldId id="263" r:id="rId9"/>
    <p:sldId id="264"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02.05.2021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1.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60649"/>
            <a:ext cx="7772400" cy="936103"/>
          </a:xfrm>
        </p:spPr>
        <p:txBody>
          <a:bodyPr>
            <a:normAutofit/>
          </a:bodyPr>
          <a:lstStyle/>
          <a:p>
            <a:r>
              <a:rPr lang="tr-TR" sz="2400" dirty="0">
                <a:solidFill>
                  <a:srgbClr val="FF0000"/>
                </a:solidFill>
              </a:rPr>
              <a:t>11.HAFTA</a:t>
            </a:r>
            <a:br>
              <a:rPr lang="tr-TR" sz="2400" dirty="0">
                <a:solidFill>
                  <a:srgbClr val="FF0000"/>
                </a:solidFill>
              </a:rPr>
            </a:br>
            <a:r>
              <a:rPr lang="tr-TR" sz="2400" dirty="0">
                <a:solidFill>
                  <a:srgbClr val="FF0000"/>
                </a:solidFill>
              </a:rPr>
              <a:t>Organizasyon yapılırken göz önünde tutulacak hususlar</a:t>
            </a:r>
          </a:p>
        </p:txBody>
      </p:sp>
      <p:sp>
        <p:nvSpPr>
          <p:cNvPr id="3" name="Alt Başlık 2"/>
          <p:cNvSpPr>
            <a:spLocks noGrp="1"/>
          </p:cNvSpPr>
          <p:nvPr>
            <p:ph type="subTitle" idx="1"/>
          </p:nvPr>
        </p:nvSpPr>
        <p:spPr>
          <a:xfrm>
            <a:off x="251520" y="1268760"/>
            <a:ext cx="8568952" cy="5184576"/>
          </a:xfrm>
        </p:spPr>
        <p:txBody>
          <a:bodyPr>
            <a:normAutofit lnSpcReduction="10000"/>
          </a:bodyPr>
          <a:lstStyle/>
          <a:p>
            <a:pPr algn="l"/>
            <a:r>
              <a:rPr lang="tr-TR" u="sng" dirty="0">
                <a:solidFill>
                  <a:srgbClr val="C00000"/>
                </a:solidFill>
              </a:rPr>
              <a:t>Organizasyon Yapısına Etki Eden Faktörler</a:t>
            </a:r>
          </a:p>
          <a:p>
            <a:pPr algn="l"/>
            <a:r>
              <a:rPr lang="tr-TR" dirty="0" smtClean="0">
                <a:solidFill>
                  <a:schemeClr val="tx1"/>
                </a:solidFill>
              </a:rPr>
              <a:t>	Başarılı </a:t>
            </a:r>
            <a:r>
              <a:rPr lang="tr-TR" dirty="0">
                <a:solidFill>
                  <a:schemeClr val="tx1"/>
                </a:solidFill>
              </a:rPr>
              <a:t>bir organizasyon kurmanın en iyi yolu yoktur. Bir organizasyon için en uygun </a:t>
            </a:r>
            <a:r>
              <a:rPr lang="tr-TR" dirty="0" smtClean="0">
                <a:solidFill>
                  <a:schemeClr val="tx1"/>
                </a:solidFill>
              </a:rPr>
              <a:t>yapı kendi  </a:t>
            </a:r>
            <a:r>
              <a:rPr lang="tr-TR" dirty="0">
                <a:solidFill>
                  <a:schemeClr val="tx1"/>
                </a:solidFill>
              </a:rPr>
              <a:t>bağlamına, yani  </a:t>
            </a:r>
            <a:r>
              <a:rPr lang="tr-TR" dirty="0">
                <a:solidFill>
                  <a:srgbClr val="C00000"/>
                </a:solidFill>
              </a:rPr>
              <a:t>hedeflerine, teknoloji,  boyut  ,  kültürüne</a:t>
            </a:r>
            <a:r>
              <a:rPr lang="tr-TR" dirty="0">
                <a:solidFill>
                  <a:schemeClr val="tx1"/>
                </a:solidFill>
              </a:rPr>
              <a:t> ve </a:t>
            </a:r>
            <a:r>
              <a:rPr lang="tr-TR" dirty="0">
                <a:solidFill>
                  <a:srgbClr val="C00000"/>
                </a:solidFill>
              </a:rPr>
              <a:t>yapısına</a:t>
            </a:r>
            <a:r>
              <a:rPr lang="tr-TR" dirty="0">
                <a:solidFill>
                  <a:schemeClr val="tx1"/>
                </a:solidFill>
              </a:rPr>
              <a:t>  bağlıdır.  </a:t>
            </a:r>
          </a:p>
          <a:p>
            <a:pPr algn="l"/>
            <a:r>
              <a:rPr lang="tr-TR" dirty="0">
                <a:solidFill>
                  <a:schemeClr val="tx1"/>
                </a:solidFill>
              </a:rPr>
              <a:t> </a:t>
            </a:r>
            <a:r>
              <a:rPr lang="tr-TR" dirty="0" smtClean="0">
                <a:solidFill>
                  <a:schemeClr val="tx1"/>
                </a:solidFill>
              </a:rPr>
              <a:t>	İşletmede </a:t>
            </a:r>
            <a:r>
              <a:rPr lang="tr-TR" dirty="0">
                <a:solidFill>
                  <a:schemeClr val="tx1"/>
                </a:solidFill>
              </a:rPr>
              <a:t>ki </a:t>
            </a:r>
            <a:r>
              <a:rPr lang="tr-TR" dirty="0">
                <a:solidFill>
                  <a:srgbClr val="C00000"/>
                </a:solidFill>
              </a:rPr>
              <a:t>yönetici  sayısı,  otonomi merkezileşme,  karmaşıklık,  yetki  devri,  f</a:t>
            </a:r>
            <a:r>
              <a:rPr lang="tr-TR" dirty="0" smtClean="0">
                <a:solidFill>
                  <a:srgbClr val="C00000"/>
                </a:solidFill>
              </a:rPr>
              <a:t>arklılaşma</a:t>
            </a:r>
            <a:r>
              <a:rPr lang="tr-TR" dirty="0">
                <a:solidFill>
                  <a:srgbClr val="C00000"/>
                </a:solidFill>
              </a:rPr>
              <a:t>,  biçimselleşme,  bütünleşme,  kontrol alanı,  uzmanlaşma, profesyonelleşme,  standardizasyon,  dikey  kademe  sayısı”  </a:t>
            </a:r>
            <a:r>
              <a:rPr lang="tr-TR" dirty="0">
                <a:solidFill>
                  <a:schemeClr val="tx1"/>
                </a:solidFill>
              </a:rPr>
              <a:t>gibi  birçok unsur tanımlanmaktadır </a:t>
            </a:r>
            <a:r>
              <a:rPr lang="tr-TR" dirty="0" smtClean="0">
                <a:solidFill>
                  <a:schemeClr val="tx1"/>
                </a:solidFill>
              </a:rPr>
              <a:t>.</a:t>
            </a:r>
          </a:p>
          <a:p>
            <a:pPr algn="l"/>
            <a:endParaRPr lang="tr-TR" dirty="0">
              <a:solidFill>
                <a:schemeClr val="tx1"/>
              </a:solidFill>
            </a:endParaRPr>
          </a:p>
          <a:p>
            <a:pPr algn="l"/>
            <a:endParaRPr lang="tr-TR"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28691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9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0000" lnSpcReduction="20000"/>
          </a:bodyPr>
          <a:lstStyle/>
          <a:p>
            <a:pPr marL="0" indent="0">
              <a:buNone/>
            </a:pPr>
            <a:r>
              <a:rPr lang="tr-TR" dirty="0" smtClean="0"/>
              <a:t>	İyi </a:t>
            </a:r>
            <a:r>
              <a:rPr lang="tr-TR" dirty="0"/>
              <a:t>yöneticiler  örgütleri  şekillendirir.  Örgütsel  boyut,  </a:t>
            </a:r>
            <a:r>
              <a:rPr lang="tr-TR" dirty="0">
                <a:solidFill>
                  <a:srgbClr val="C00000"/>
                </a:solidFill>
              </a:rPr>
              <a:t>yapısa</a:t>
            </a:r>
            <a:r>
              <a:rPr lang="tr-TR" dirty="0"/>
              <a:t>l  ve  </a:t>
            </a:r>
            <a:r>
              <a:rPr lang="tr-TR" dirty="0">
                <a:solidFill>
                  <a:srgbClr val="C00000"/>
                </a:solidFill>
              </a:rPr>
              <a:t>bağlamsal  boyut</a:t>
            </a:r>
            <a:r>
              <a:rPr lang="tr-TR" dirty="0"/>
              <a:t>  </a:t>
            </a:r>
            <a:r>
              <a:rPr lang="tr-TR" dirty="0" smtClean="0"/>
              <a:t>olmak üzere  </a:t>
            </a:r>
            <a:r>
              <a:rPr lang="tr-TR" dirty="0"/>
              <a:t>iki  grupta  ele  alınmaktadır. </a:t>
            </a:r>
            <a:endParaRPr lang="tr-TR" dirty="0" smtClean="0"/>
          </a:p>
          <a:p>
            <a:pPr marL="0" indent="0">
              <a:buNone/>
            </a:pPr>
            <a:r>
              <a:rPr lang="tr-TR" dirty="0" smtClean="0">
                <a:solidFill>
                  <a:srgbClr val="C00000"/>
                </a:solidFill>
              </a:rPr>
              <a:t> </a:t>
            </a:r>
            <a:r>
              <a:rPr lang="tr-TR" dirty="0">
                <a:solidFill>
                  <a:srgbClr val="C00000"/>
                </a:solidFill>
              </a:rPr>
              <a:t>Yapısal  </a:t>
            </a:r>
            <a:r>
              <a:rPr lang="tr-TR" dirty="0" smtClean="0">
                <a:solidFill>
                  <a:srgbClr val="C00000"/>
                </a:solidFill>
              </a:rPr>
              <a:t>boyut</a:t>
            </a:r>
            <a:r>
              <a:rPr lang="tr-TR" dirty="0" smtClean="0"/>
              <a:t>;  </a:t>
            </a:r>
            <a:r>
              <a:rPr lang="tr-TR" dirty="0"/>
              <a:t>bir  örgütün  içsel  </a:t>
            </a:r>
            <a:r>
              <a:rPr lang="tr-TR" dirty="0" smtClean="0"/>
              <a:t>karakteristiklerini tanımlamada </a:t>
            </a:r>
            <a:r>
              <a:rPr lang="tr-TR" dirty="0"/>
              <a:t>kullanılan etiketleri sağlar. </a:t>
            </a:r>
            <a:endParaRPr lang="tr-TR" dirty="0" smtClean="0"/>
          </a:p>
          <a:p>
            <a:pPr marL="0" indent="0">
              <a:buNone/>
            </a:pPr>
            <a:r>
              <a:rPr lang="tr-TR" dirty="0" smtClean="0">
                <a:solidFill>
                  <a:srgbClr val="C00000"/>
                </a:solidFill>
              </a:rPr>
              <a:t>Bağlamsal boyut</a:t>
            </a:r>
            <a:r>
              <a:rPr lang="tr-TR" dirty="0" smtClean="0"/>
              <a:t>; </a:t>
            </a:r>
            <a:r>
              <a:rPr lang="tr-TR" dirty="0"/>
              <a:t>büyüklük, teknoloji ve </a:t>
            </a:r>
            <a:r>
              <a:rPr lang="tr-TR" dirty="0" smtClean="0"/>
              <a:t>hedeflerini de </a:t>
            </a:r>
            <a:r>
              <a:rPr lang="tr-TR" dirty="0"/>
              <a:t>içerecek şekilde örgütün tamamını karakterize eder. </a:t>
            </a:r>
            <a:endParaRPr lang="tr-TR" dirty="0" smtClean="0"/>
          </a:p>
          <a:p>
            <a:pPr marL="0" indent="0">
              <a:buNone/>
            </a:pPr>
            <a:r>
              <a:rPr lang="tr-TR" dirty="0"/>
              <a:t>	</a:t>
            </a:r>
            <a:r>
              <a:rPr lang="tr-TR" dirty="0" smtClean="0"/>
              <a:t>Örgüt</a:t>
            </a:r>
            <a:r>
              <a:rPr lang="tr-TR" dirty="0"/>
              <a:t>, b</a:t>
            </a:r>
            <a:r>
              <a:rPr lang="tr-TR" dirty="0" smtClean="0"/>
              <a:t>üyüklüğüne</a:t>
            </a:r>
            <a:r>
              <a:rPr lang="tr-TR" dirty="0"/>
              <a:t>, biçimselleşme</a:t>
            </a:r>
            <a:r>
              <a:rPr lang="tr-TR" dirty="0" smtClean="0"/>
              <a:t>, merkezileşme</a:t>
            </a:r>
            <a:r>
              <a:rPr lang="tr-TR" dirty="0"/>
              <a:t>,  uzmanlaşma,  profesyonelleşme  derecesine,  personel  oranlarına  </a:t>
            </a:r>
            <a:r>
              <a:rPr lang="tr-TR" dirty="0" smtClean="0"/>
              <a:t>göre tanımlanabilir </a:t>
            </a:r>
            <a:r>
              <a:rPr lang="tr-TR" dirty="0"/>
              <a:t>. Bir  örgüt  teknoloji,  hizmet  verilen  nüfus  ve  gerçekleştirilen  hizmetlerden  etkilendiği  için, </a:t>
            </a:r>
            <a:r>
              <a:rPr lang="tr-TR" dirty="0" err="1"/>
              <a:t>organizasyonel</a:t>
            </a:r>
            <a:r>
              <a:rPr lang="tr-TR" dirty="0"/>
              <a:t>  tasarımda  önemli  değişiklikler,  bu  unsurların  karışımını  değiştirmeyi gerektirecektir.  </a:t>
            </a:r>
            <a:endParaRPr lang="tr-TR" dirty="0" smtClean="0"/>
          </a:p>
          <a:p>
            <a:pPr marL="0" indent="0">
              <a:buNone/>
            </a:pPr>
            <a:r>
              <a:rPr lang="tr-TR" dirty="0"/>
              <a:t>	</a:t>
            </a:r>
            <a:r>
              <a:rPr lang="tr-TR" dirty="0" smtClean="0"/>
              <a:t>Bu  </a:t>
            </a:r>
            <a:r>
              <a:rPr lang="tr-TR" dirty="0"/>
              <a:t>değişikliğin  </a:t>
            </a:r>
            <a:r>
              <a:rPr lang="tr-TR" dirty="0" smtClean="0"/>
              <a:t>sağlana bilineceği  </a:t>
            </a:r>
            <a:r>
              <a:rPr lang="tr-TR" dirty="0"/>
              <a:t>yolların  bazıları;  </a:t>
            </a:r>
            <a:r>
              <a:rPr lang="tr-TR" dirty="0">
                <a:solidFill>
                  <a:srgbClr val="C00000"/>
                </a:solidFill>
              </a:rPr>
              <a:t>dikey  entegrasyon</a:t>
            </a:r>
            <a:r>
              <a:rPr lang="tr-TR" dirty="0" smtClean="0"/>
              <a:t>, sunulmakta </a:t>
            </a:r>
            <a:r>
              <a:rPr lang="tr-TR" dirty="0"/>
              <a:t>olan popülasyonların boyutlarındaki artışlar ve nesneyi veya müşteriyi </a:t>
            </a:r>
            <a:r>
              <a:rPr lang="tr-TR" dirty="0" smtClean="0"/>
              <a:t>kuruluşa dahil </a:t>
            </a:r>
            <a:r>
              <a:rPr lang="tr-TR" dirty="0"/>
              <a:t>etmesi  sayılabilir.  Örgütlerde farklılıklar  varsa, yapıları da  değişmelidir . </a:t>
            </a:r>
            <a:r>
              <a:rPr lang="tr-TR" dirty="0" smtClean="0"/>
              <a:t>Bazıları </a:t>
            </a:r>
            <a:r>
              <a:rPr lang="tr-TR" dirty="0"/>
              <a:t>ise teknoloji ile biçimsellik, standardizasyon, </a:t>
            </a:r>
            <a:r>
              <a:rPr lang="tr-TR" dirty="0" err="1"/>
              <a:t>merkezilik</a:t>
            </a:r>
            <a:r>
              <a:rPr lang="tr-TR" dirty="0"/>
              <a:t>, çalışanın  yetenek seviyesi,  iletişim  ve  eşgüdüm  gibi  örgütün  yapısal  unsurları  arasında  ilişki  olduğunu vurgulamıştır .</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705925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01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92500" lnSpcReduction="20000"/>
          </a:bodyPr>
          <a:lstStyle/>
          <a:p>
            <a:pPr marL="0" lvl="0" indent="0">
              <a:buNone/>
            </a:pPr>
            <a:r>
              <a:rPr lang="tr-TR" sz="1800" u="sng" dirty="0">
                <a:solidFill>
                  <a:srgbClr val="C00000"/>
                </a:solidFill>
              </a:rPr>
              <a:t>Örgüt yapısını etkileyen faktörler</a:t>
            </a:r>
          </a:p>
          <a:p>
            <a:pPr marL="0" lvl="0" indent="0">
              <a:buNone/>
            </a:pPr>
            <a:r>
              <a:rPr lang="tr-TR" sz="1800" dirty="0"/>
              <a:t>1-Kültür.</a:t>
            </a:r>
          </a:p>
          <a:p>
            <a:pPr marL="0" lvl="0" indent="0">
              <a:buNone/>
            </a:pPr>
            <a:r>
              <a:rPr lang="tr-TR" sz="1800" dirty="0"/>
              <a:t>2-Çevre.</a:t>
            </a:r>
          </a:p>
          <a:p>
            <a:pPr marL="0" lvl="0" indent="0">
              <a:buNone/>
            </a:pPr>
            <a:r>
              <a:rPr lang="tr-TR" sz="1800" dirty="0"/>
              <a:t>3-Amaçlar ve strateji.</a:t>
            </a:r>
          </a:p>
          <a:p>
            <a:pPr marL="0" lvl="0" indent="0">
              <a:buNone/>
            </a:pPr>
            <a:r>
              <a:rPr lang="tr-TR" sz="1800" dirty="0"/>
              <a:t>4-Büyüklük.</a:t>
            </a:r>
          </a:p>
          <a:p>
            <a:pPr marL="0" lvl="0" indent="0">
              <a:buNone/>
            </a:pPr>
            <a:r>
              <a:rPr lang="tr-TR" sz="1800" dirty="0"/>
              <a:t>5-Teknoloji</a:t>
            </a:r>
            <a:r>
              <a:rPr lang="tr-TR" sz="1800" dirty="0" smtClean="0"/>
              <a:t>.</a:t>
            </a:r>
          </a:p>
          <a:p>
            <a:pPr marL="0" lvl="0" indent="0">
              <a:buNone/>
            </a:pPr>
            <a:endParaRPr lang="tr-TR" sz="2200" dirty="0" smtClean="0">
              <a:solidFill>
                <a:srgbClr val="C00000"/>
              </a:solidFill>
            </a:endParaRPr>
          </a:p>
          <a:p>
            <a:pPr marL="0" lvl="0" indent="0">
              <a:buNone/>
            </a:pPr>
            <a:r>
              <a:rPr lang="tr-TR" sz="2200" dirty="0" smtClean="0">
                <a:solidFill>
                  <a:srgbClr val="C00000"/>
                </a:solidFill>
              </a:rPr>
              <a:t>Bir </a:t>
            </a:r>
            <a:r>
              <a:rPr lang="tr-TR" sz="2200" dirty="0">
                <a:solidFill>
                  <a:srgbClr val="C00000"/>
                </a:solidFill>
              </a:rPr>
              <a:t>başka deyişle;</a:t>
            </a:r>
          </a:p>
          <a:p>
            <a:pPr marL="0" lvl="0" indent="0">
              <a:buNone/>
            </a:pPr>
            <a:r>
              <a:rPr lang="tr-TR" sz="2200" dirty="0">
                <a:solidFill>
                  <a:srgbClr val="C00000"/>
                </a:solidFill>
              </a:rPr>
              <a:t>1-Çevre ve Örgüt Yapısı</a:t>
            </a:r>
          </a:p>
          <a:p>
            <a:pPr marL="0" lvl="0" indent="0">
              <a:buNone/>
            </a:pPr>
            <a:r>
              <a:rPr lang="tr-TR" sz="2200" dirty="0">
                <a:solidFill>
                  <a:prstClr val="black"/>
                </a:solidFill>
              </a:rPr>
              <a:t>Çevre organizasyon için fırsat ve tehditler yaratır. Çok güçlü olanları hariç, organizasyonlar bu  fırsat  ve  tehditleri  istedikleri  şekilde  yönlendiremezler.  Bu  durumda  yapılacak  şey çevresel  koşullara  en uygun  davranışlarda  bulunarak  organizasyonun  faaliyetlerini  devam </a:t>
            </a:r>
            <a:r>
              <a:rPr lang="tr-TR" sz="2200" dirty="0" smtClean="0">
                <a:solidFill>
                  <a:prstClr val="black"/>
                </a:solidFill>
              </a:rPr>
              <a:t>ettirebilmektir.</a:t>
            </a:r>
          </a:p>
          <a:p>
            <a:pPr marL="0" lvl="0" indent="0">
              <a:buNone/>
            </a:pPr>
            <a:r>
              <a:rPr lang="tr-TR" sz="2200" dirty="0">
                <a:solidFill>
                  <a:prstClr val="black"/>
                </a:solidFill>
              </a:rPr>
              <a:t>	 Örgütün çevresini bazı koşullar belirler. Bu koşullar; teknolojik koşullar, yasal koşullar, siyasal koşullar, ekonomik koşullar, demografik koşullar, ekolojik koşullar ve kültürel koşullardır.</a:t>
            </a:r>
          </a:p>
          <a:p>
            <a:pPr marL="0" lvl="0" indent="0">
              <a:buNone/>
            </a:pPr>
            <a:r>
              <a:rPr lang="tr-TR" sz="2200" dirty="0">
                <a:solidFill>
                  <a:prstClr val="black"/>
                </a:solidFill>
              </a:rPr>
              <a:t>	Organizasyon yapısı ile organizasyonda kullanılan süreçler çevre koşullarına bağlı olarak ele alınırsa, “en iyi” sayılacak organizasyon yapısına ulaşmak için izlenecek bir prensip yoktur. Çevre koşullarının özelliklerine göre uygun olan organizasyon yapısı (mekanik veya organik organizasyon yapısı) değişecektir. </a:t>
            </a:r>
          </a:p>
          <a:p>
            <a:pPr marL="0" lvl="0" indent="0">
              <a:buNone/>
            </a:pPr>
            <a:r>
              <a:rPr lang="tr-TR" sz="2200" dirty="0" smtClean="0">
                <a:solidFill>
                  <a:prstClr val="black"/>
                </a:solidFill>
              </a:rPr>
              <a:t> </a:t>
            </a:r>
            <a:endParaRPr lang="tr-TR" sz="2200" dirty="0">
              <a:solidFill>
                <a:prstClr val="black"/>
              </a:solidFill>
            </a:endParaRPr>
          </a:p>
          <a:p>
            <a:pPr marL="0" lvl="0" indent="0">
              <a:buNone/>
            </a:pPr>
            <a:endParaRPr lang="tr-TR" sz="1800"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488079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4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8"/>
            <a:ext cx="8640960" cy="6408712"/>
          </a:xfrm>
        </p:spPr>
        <p:txBody>
          <a:bodyPr>
            <a:normAutofit fontScale="70000" lnSpcReduction="20000"/>
          </a:bodyPr>
          <a:lstStyle/>
          <a:p>
            <a:pPr marL="0" indent="0">
              <a:buNone/>
            </a:pPr>
            <a:r>
              <a:rPr lang="tr-TR" dirty="0" smtClean="0">
                <a:solidFill>
                  <a:srgbClr val="C00000"/>
                </a:solidFill>
              </a:rPr>
              <a:t>2-Teknoloji </a:t>
            </a:r>
            <a:r>
              <a:rPr lang="tr-TR" dirty="0">
                <a:solidFill>
                  <a:srgbClr val="C00000"/>
                </a:solidFill>
              </a:rPr>
              <a:t>ve Örgüt </a:t>
            </a:r>
            <a:r>
              <a:rPr lang="tr-TR" dirty="0" smtClean="0">
                <a:solidFill>
                  <a:srgbClr val="C00000"/>
                </a:solidFill>
              </a:rPr>
              <a:t>Yapısı</a:t>
            </a:r>
          </a:p>
          <a:p>
            <a:pPr marL="0" indent="0">
              <a:buNone/>
            </a:pPr>
            <a:r>
              <a:rPr lang="tr-TR" dirty="0"/>
              <a:t>Her yeni teknolojik gelişme toplumda bir seri değişikliğe sebep olmaktadır.</a:t>
            </a:r>
          </a:p>
          <a:p>
            <a:pPr marL="0" indent="0">
              <a:buNone/>
            </a:pPr>
            <a:r>
              <a:rPr lang="tr-TR" dirty="0"/>
              <a:t>“</a:t>
            </a:r>
            <a:r>
              <a:rPr lang="tr-TR" dirty="0" err="1"/>
              <a:t>Değişim”e</a:t>
            </a:r>
            <a:r>
              <a:rPr lang="tr-TR" dirty="0"/>
              <a:t> uymanın yarattığı sorunlar, değişime direnç, hızlı değişim gibi konular hemen her kişi ve kuruluşun günlük yaşamına girmiştir</a:t>
            </a:r>
            <a:r>
              <a:rPr lang="tr-TR" dirty="0" smtClean="0"/>
              <a:t>.</a:t>
            </a:r>
          </a:p>
          <a:p>
            <a:pPr marL="0" indent="0">
              <a:buNone/>
            </a:pPr>
            <a:r>
              <a:rPr lang="tr-TR" dirty="0" smtClean="0">
                <a:solidFill>
                  <a:srgbClr val="C00000"/>
                </a:solidFill>
              </a:rPr>
              <a:t>Teknoloji bir organizasyonda;</a:t>
            </a:r>
          </a:p>
          <a:p>
            <a:pPr marL="0" indent="0">
              <a:buNone/>
            </a:pPr>
            <a:r>
              <a:rPr lang="tr-TR" dirty="0" smtClean="0"/>
              <a:t>*Kişileri</a:t>
            </a:r>
            <a:endParaRPr lang="tr-TR" dirty="0"/>
          </a:p>
          <a:p>
            <a:pPr marL="0" indent="0">
              <a:buNone/>
            </a:pPr>
            <a:r>
              <a:rPr lang="tr-TR" dirty="0" smtClean="0"/>
              <a:t>*Grupları</a:t>
            </a:r>
            <a:endParaRPr lang="tr-TR" dirty="0"/>
          </a:p>
          <a:p>
            <a:pPr marL="0" indent="0">
              <a:buNone/>
            </a:pPr>
            <a:r>
              <a:rPr lang="tr-TR" dirty="0" smtClean="0"/>
              <a:t>*Örgütsel </a:t>
            </a:r>
            <a:r>
              <a:rPr lang="tr-TR" dirty="0"/>
              <a:t>ilişkileri</a:t>
            </a:r>
          </a:p>
          <a:p>
            <a:pPr marL="0" indent="0">
              <a:buNone/>
            </a:pPr>
            <a:r>
              <a:rPr lang="tr-TR" dirty="0" smtClean="0"/>
              <a:t>*Yönetim </a:t>
            </a:r>
            <a:r>
              <a:rPr lang="tr-TR" dirty="0"/>
              <a:t>tekniklerini etkileyecektir.</a:t>
            </a:r>
          </a:p>
          <a:p>
            <a:pPr marL="0" indent="0">
              <a:buNone/>
            </a:pPr>
            <a:r>
              <a:rPr lang="tr-TR" dirty="0" smtClean="0"/>
              <a:t>Teknoloji </a:t>
            </a:r>
            <a:r>
              <a:rPr lang="tr-TR" dirty="0"/>
              <a:t>kompleks hale geldikçe organizasyon üzerindeki etkileri de o derece çapraşık olur</a:t>
            </a:r>
            <a:r>
              <a:rPr lang="tr-TR" dirty="0" smtClean="0"/>
              <a:t>.</a:t>
            </a:r>
          </a:p>
          <a:p>
            <a:pPr marL="0" indent="0" algn="ctr">
              <a:buNone/>
            </a:pPr>
            <a:r>
              <a:rPr lang="tr-TR" dirty="0" smtClean="0">
                <a:solidFill>
                  <a:srgbClr val="C00000"/>
                </a:solidFill>
              </a:rPr>
              <a:t>Teknoloji</a:t>
            </a:r>
          </a:p>
          <a:p>
            <a:pPr marL="0" indent="0">
              <a:buNone/>
            </a:pPr>
            <a:r>
              <a:rPr lang="tr-TR" dirty="0" smtClean="0"/>
              <a:t>INPUT (GİRDİ)          TEKNİK ARAÇLAR            OUTPUT (ÇIKTI)</a:t>
            </a:r>
          </a:p>
          <a:p>
            <a:pPr marL="0" indent="0">
              <a:buNone/>
            </a:pPr>
            <a:endParaRPr lang="tr-TR" dirty="0" smtClean="0">
              <a:solidFill>
                <a:srgbClr val="C00000"/>
              </a:solidFill>
            </a:endParaRPr>
          </a:p>
          <a:p>
            <a:pPr marL="0" indent="0">
              <a:buNone/>
            </a:pPr>
            <a:r>
              <a:rPr lang="tr-TR" dirty="0" smtClean="0">
                <a:solidFill>
                  <a:srgbClr val="C00000"/>
                </a:solidFill>
              </a:rPr>
              <a:t>Teknik </a:t>
            </a:r>
            <a:r>
              <a:rPr lang="tr-TR" dirty="0">
                <a:solidFill>
                  <a:srgbClr val="C00000"/>
                </a:solidFill>
              </a:rPr>
              <a:t>Araçlar :</a:t>
            </a:r>
          </a:p>
          <a:p>
            <a:pPr marL="0" indent="0">
              <a:buNone/>
            </a:pPr>
            <a:r>
              <a:rPr lang="tr-TR" dirty="0" smtClean="0"/>
              <a:t>*Fiziksel </a:t>
            </a:r>
            <a:r>
              <a:rPr lang="tr-TR" dirty="0"/>
              <a:t>Araçlar: Makine, teçhizat, donanım</a:t>
            </a:r>
          </a:p>
          <a:p>
            <a:pPr marL="0" indent="0">
              <a:buNone/>
            </a:pPr>
            <a:r>
              <a:rPr lang="tr-TR" dirty="0" smtClean="0"/>
              <a:t>*Fikirsel </a:t>
            </a:r>
            <a:r>
              <a:rPr lang="tr-TR" dirty="0"/>
              <a:t>Araçlar: Çeşitli modeller, programlar, kavramlar</a:t>
            </a:r>
          </a:p>
          <a:p>
            <a:pPr marL="0" indent="0">
              <a:buNone/>
            </a:pPr>
            <a:endParaRPr lang="tr-TR" dirty="0"/>
          </a:p>
          <a:p>
            <a:pPr marL="0" indent="0">
              <a:buNone/>
            </a:pPr>
            <a:endParaRPr lang="tr-TR" dirty="0" smtClean="0">
              <a:solidFill>
                <a:srgbClr val="C00000"/>
              </a:solidFill>
            </a:endParaRPr>
          </a:p>
          <a:p>
            <a:pPr marL="0" indent="0">
              <a:buNone/>
            </a:pPr>
            <a:endParaRPr lang="tr-TR" dirty="0"/>
          </a:p>
          <a:p>
            <a:pPr marL="0" indent="0">
              <a:buNone/>
            </a:pPr>
            <a:endParaRPr lang="tr-TR" dirty="0">
              <a:solidFill>
                <a:srgbClr val="C00000"/>
              </a:solidFill>
            </a:endParaRPr>
          </a:p>
          <a:p>
            <a:pPr marL="0" indent="0">
              <a:buNone/>
            </a:pPr>
            <a:endParaRPr lang="tr-TR" dirty="0"/>
          </a:p>
        </p:txBody>
      </p:sp>
      <p:cxnSp>
        <p:nvCxnSpPr>
          <p:cNvPr id="5" name="Düz Ok Bağlayıcısı 4"/>
          <p:cNvCxnSpPr/>
          <p:nvPr/>
        </p:nvCxnSpPr>
        <p:spPr>
          <a:xfrm>
            <a:off x="1979712" y="4293096"/>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Düz Ok Bağlayıcısı 6"/>
          <p:cNvCxnSpPr/>
          <p:nvPr/>
        </p:nvCxnSpPr>
        <p:spPr>
          <a:xfrm>
            <a:off x="4499992" y="4293096"/>
            <a:ext cx="72008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705005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2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332656"/>
            <a:ext cx="8640960" cy="6336704"/>
          </a:xfrm>
        </p:spPr>
        <p:txBody>
          <a:bodyPr>
            <a:normAutofit fontScale="47500" lnSpcReduction="20000"/>
          </a:bodyPr>
          <a:lstStyle/>
          <a:p>
            <a:pPr marL="0" indent="0">
              <a:buNone/>
            </a:pPr>
            <a:r>
              <a:rPr lang="tr-TR" sz="4200" dirty="0">
                <a:solidFill>
                  <a:srgbClr val="C00000"/>
                </a:solidFill>
              </a:rPr>
              <a:t>Teknoloji</a:t>
            </a:r>
            <a:r>
              <a:rPr lang="tr-TR" sz="4200" dirty="0"/>
              <a:t>, </a:t>
            </a:r>
            <a:r>
              <a:rPr lang="tr-TR" sz="4200" dirty="0">
                <a:solidFill>
                  <a:srgbClr val="C00000"/>
                </a:solidFill>
              </a:rPr>
              <a:t>girdilerin çıktı haline getirilmesi için harcanan mekanik ve zihinsel dönüşüm sürecidir. </a:t>
            </a:r>
            <a:r>
              <a:rPr lang="tr-TR" sz="4200" dirty="0"/>
              <a:t>Bir organizasyonun en önemli yanı başarmayı amaçladığı iş ve bu işi yapmak için kullandığı teknolojidir.</a:t>
            </a:r>
          </a:p>
          <a:p>
            <a:pPr marL="0" indent="0">
              <a:buNone/>
            </a:pPr>
            <a:r>
              <a:rPr lang="tr-TR" sz="4200" dirty="0" smtClean="0"/>
              <a:t>	Teknolojinin </a:t>
            </a:r>
            <a:r>
              <a:rPr lang="tr-TR" sz="4200" dirty="0"/>
              <a:t>kişileri, personelin başarı derecesini, personelin güdülenmesini, insan ilişkilerini, kişiler arası ilişkileri, grup davranışlarını ve yönetim tarzlarını etkileyeceği kabul edilmektedir</a:t>
            </a:r>
            <a:r>
              <a:rPr lang="tr-TR" sz="4200" dirty="0" smtClean="0"/>
              <a:t>.</a:t>
            </a:r>
          </a:p>
          <a:p>
            <a:pPr marL="0" indent="0">
              <a:buNone/>
            </a:pPr>
            <a:r>
              <a:rPr lang="tr-TR" sz="4200" dirty="0"/>
              <a:t>	Organizasyon yapısının dizaynında ve organizasyonda kullanılan çeşitli süreçlerin etkinliğinde, kullanılan teknolojinin rolü önemlidir. Kullanılan teknoloji türüne göre değişik organizasyon yapısı uygun olacaktır</a:t>
            </a:r>
            <a:r>
              <a:rPr lang="tr-TR" sz="4200" dirty="0" smtClean="0"/>
              <a:t>.</a:t>
            </a:r>
          </a:p>
          <a:p>
            <a:pPr marL="0" indent="0">
              <a:buNone/>
            </a:pPr>
            <a:r>
              <a:rPr lang="tr-TR" sz="4200" dirty="0" smtClean="0"/>
              <a:t>*Bazı </a:t>
            </a:r>
            <a:r>
              <a:rPr lang="tr-TR" sz="4200" dirty="0"/>
              <a:t>işletmeler basit ve fazla çapraşık olmayan metot ve süreçleri </a:t>
            </a:r>
            <a:r>
              <a:rPr lang="tr-TR" sz="4200" dirty="0" smtClean="0"/>
              <a:t>,</a:t>
            </a:r>
          </a:p>
          <a:p>
            <a:pPr marL="0" indent="0">
              <a:buNone/>
            </a:pPr>
            <a:r>
              <a:rPr lang="tr-TR" sz="4200" dirty="0" smtClean="0"/>
              <a:t>*Bazıları </a:t>
            </a:r>
            <a:r>
              <a:rPr lang="tr-TR" sz="4200" dirty="0"/>
              <a:t>ise son derece kompleks faaliyetler, alet ve teçhizat topluluklarını girdilerinde kullanmaktadırlar</a:t>
            </a:r>
            <a:r>
              <a:rPr lang="tr-TR" sz="4200" dirty="0" smtClean="0"/>
              <a:t>.</a:t>
            </a:r>
          </a:p>
          <a:p>
            <a:pPr marL="0" lvl="0" indent="0" algn="just">
              <a:buNone/>
              <a:defRPr/>
            </a:pPr>
            <a:r>
              <a:rPr lang="tr-TR" sz="4200" dirty="0" smtClean="0">
                <a:solidFill>
                  <a:srgbClr val="C00000"/>
                </a:solidFill>
                <a:latin typeface="Cambria" panose="02040503050406030204" pitchFamily="18" charset="0"/>
              </a:rPr>
              <a:t>Bunun </a:t>
            </a:r>
            <a:r>
              <a:rPr lang="tr-TR" sz="4200" dirty="0">
                <a:solidFill>
                  <a:srgbClr val="C00000"/>
                </a:solidFill>
                <a:latin typeface="Cambria" panose="02040503050406030204" pitchFamily="18" charset="0"/>
              </a:rPr>
              <a:t>sonucu olarak üç ayrı teknoloji düzeyi belirlemişlerdir:</a:t>
            </a:r>
          </a:p>
          <a:p>
            <a:pPr marL="0" lvl="0" indent="0" algn="just">
              <a:buNone/>
              <a:defRPr/>
            </a:pPr>
            <a:r>
              <a:rPr lang="tr-TR" sz="4200" b="1" dirty="0" smtClean="0">
                <a:solidFill>
                  <a:prstClr val="black"/>
                </a:solidFill>
                <a:latin typeface="Cambria" panose="02040503050406030204" pitchFamily="18" charset="0"/>
              </a:rPr>
              <a:t>1-Birim üretimine dayalı teknoloji</a:t>
            </a:r>
          </a:p>
          <a:p>
            <a:pPr marL="0" lvl="0" indent="0" algn="just">
              <a:buNone/>
              <a:defRPr/>
            </a:pPr>
            <a:r>
              <a:rPr lang="tr-TR" sz="4200" dirty="0" smtClean="0">
                <a:solidFill>
                  <a:prstClr val="black"/>
                </a:solidFill>
                <a:latin typeface="Cambria" panose="02040503050406030204" pitchFamily="18" charset="0"/>
              </a:rPr>
              <a:t>Çıktı</a:t>
            </a:r>
            <a:r>
              <a:rPr lang="tr-TR" sz="4200" dirty="0">
                <a:solidFill>
                  <a:prstClr val="black"/>
                </a:solidFill>
                <a:latin typeface="Cambria" panose="02040503050406030204" pitchFamily="18" charset="0"/>
              </a:rPr>
              <a:t>, kendine yeterli birimler içinde ve müşteri </a:t>
            </a:r>
            <a:r>
              <a:rPr lang="tr-TR" sz="4200" dirty="0" smtClean="0">
                <a:solidFill>
                  <a:prstClr val="black"/>
                </a:solidFill>
                <a:latin typeface="Cambria" panose="02040503050406030204" pitchFamily="18" charset="0"/>
              </a:rPr>
              <a:t>özelliklerine </a:t>
            </a:r>
            <a:r>
              <a:rPr lang="tr-TR" sz="4200" dirty="0">
                <a:solidFill>
                  <a:prstClr val="black"/>
                </a:solidFill>
                <a:latin typeface="Cambria" panose="02040503050406030204" pitchFamily="18" charset="0"/>
              </a:rPr>
              <a:t>göre imal edilmektedir. Teçhizat kullanımı her siparişte değişiktir. </a:t>
            </a:r>
          </a:p>
          <a:p>
            <a:pPr marL="0" lvl="0" indent="0" algn="just">
              <a:buNone/>
              <a:defRPr/>
            </a:pPr>
            <a:r>
              <a:rPr lang="tr-TR" sz="4200" b="1" dirty="0" smtClean="0">
                <a:solidFill>
                  <a:prstClr val="black"/>
                </a:solidFill>
                <a:latin typeface="Cambria" panose="02040503050406030204" pitchFamily="18" charset="0"/>
              </a:rPr>
              <a:t>2-Kitle </a:t>
            </a:r>
            <a:r>
              <a:rPr lang="tr-TR" sz="4200" b="1" dirty="0">
                <a:solidFill>
                  <a:prstClr val="black"/>
                </a:solidFill>
                <a:latin typeface="Cambria" panose="02040503050406030204" pitchFamily="18" charset="0"/>
              </a:rPr>
              <a:t>üretimi veya büyük partiler </a:t>
            </a:r>
            <a:r>
              <a:rPr lang="tr-TR" sz="4200" b="1" dirty="0" smtClean="0">
                <a:solidFill>
                  <a:prstClr val="black"/>
                </a:solidFill>
                <a:latin typeface="Cambria" panose="02040503050406030204" pitchFamily="18" charset="0"/>
              </a:rPr>
              <a:t>üretimi</a:t>
            </a:r>
          </a:p>
          <a:p>
            <a:pPr marL="0" lvl="0" indent="0" algn="just">
              <a:buNone/>
              <a:defRPr/>
            </a:pPr>
            <a:r>
              <a:rPr lang="tr-TR" sz="4200" dirty="0" smtClean="0">
                <a:solidFill>
                  <a:prstClr val="black"/>
                </a:solidFill>
                <a:latin typeface="Cambria" panose="02040503050406030204" pitchFamily="18" charset="0"/>
              </a:rPr>
              <a:t>Çıktının </a:t>
            </a:r>
            <a:r>
              <a:rPr lang="tr-TR" sz="4200" dirty="0">
                <a:solidFill>
                  <a:prstClr val="black"/>
                </a:solidFill>
                <a:latin typeface="Cambria" panose="02040503050406030204" pitchFamily="18" charset="0"/>
              </a:rPr>
              <a:t>büyük partiler halinde üretimi söz konusudur. Çıktı, büyük ölçüde standarttır.</a:t>
            </a:r>
          </a:p>
          <a:p>
            <a:pPr marL="0" lvl="0" indent="0" algn="just">
              <a:buNone/>
              <a:defRPr/>
            </a:pPr>
            <a:r>
              <a:rPr lang="tr-TR" sz="4200" b="1" dirty="0" smtClean="0">
                <a:solidFill>
                  <a:prstClr val="black"/>
                </a:solidFill>
                <a:latin typeface="Cambria" panose="02040503050406030204" pitchFamily="18" charset="0"/>
              </a:rPr>
              <a:t>3-Süreç üretimi</a:t>
            </a:r>
          </a:p>
          <a:p>
            <a:pPr marL="0" lvl="0" indent="0" algn="just">
              <a:buNone/>
              <a:defRPr/>
            </a:pPr>
            <a:r>
              <a:rPr lang="tr-TR" sz="4200" dirty="0" smtClean="0">
                <a:solidFill>
                  <a:prstClr val="black"/>
                </a:solidFill>
                <a:latin typeface="Cambria" panose="02040503050406030204" pitchFamily="18" charset="0"/>
              </a:rPr>
              <a:t>Kitle </a:t>
            </a:r>
            <a:r>
              <a:rPr lang="tr-TR" sz="4200" dirty="0">
                <a:solidFill>
                  <a:prstClr val="black"/>
                </a:solidFill>
                <a:latin typeface="Cambria" panose="02040503050406030204" pitchFamily="18" charset="0"/>
              </a:rPr>
              <a:t>üretiminden daha gelişmiştir. Çıktı tamamen standarttır. </a:t>
            </a:r>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905258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9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0000" lnSpcReduction="20000"/>
          </a:bodyPr>
          <a:lstStyle/>
          <a:p>
            <a:pPr marL="0" lvl="0" indent="0">
              <a:buNone/>
            </a:pPr>
            <a:r>
              <a:rPr lang="tr-TR" sz="2200" dirty="0">
                <a:solidFill>
                  <a:srgbClr val="C00000"/>
                </a:solidFill>
              </a:rPr>
              <a:t>3-Örgütlerin Büyüklüğü ve Örgüt Yapısı</a:t>
            </a:r>
          </a:p>
          <a:p>
            <a:pPr marL="0" indent="0">
              <a:buNone/>
            </a:pPr>
            <a:r>
              <a:rPr lang="tr-TR" dirty="0" err="1" smtClean="0"/>
              <a:t>Woodward</a:t>
            </a:r>
            <a:r>
              <a:rPr lang="tr-TR" dirty="0" smtClean="0"/>
              <a:t> Araştırması’na göre;</a:t>
            </a:r>
          </a:p>
          <a:p>
            <a:pPr marL="0" indent="0">
              <a:buNone/>
            </a:pPr>
            <a:r>
              <a:rPr lang="tr-TR" dirty="0" smtClean="0"/>
              <a:t>	Pazar </a:t>
            </a:r>
            <a:r>
              <a:rPr lang="tr-TR" dirty="0"/>
              <a:t>payı, bu paydaki değişmeler, karlılık, sermaye yatırımları, firmaların ünü ve personelin tutumu gibi kriterler işletmenin başarı ölçüsü olarak kullanılmıştır. Buna göre işletmeler ;</a:t>
            </a:r>
          </a:p>
          <a:p>
            <a:pPr marL="0" indent="0">
              <a:buNone/>
            </a:pPr>
            <a:r>
              <a:rPr lang="tr-TR" dirty="0" smtClean="0"/>
              <a:t>*Ortalama </a:t>
            </a:r>
            <a:r>
              <a:rPr lang="tr-TR" dirty="0"/>
              <a:t>üstü</a:t>
            </a:r>
          </a:p>
          <a:p>
            <a:pPr marL="0" indent="0">
              <a:buNone/>
            </a:pPr>
            <a:r>
              <a:rPr lang="tr-TR" dirty="0" smtClean="0"/>
              <a:t>*Ortalama</a:t>
            </a:r>
            <a:endParaRPr lang="tr-TR" dirty="0"/>
          </a:p>
          <a:p>
            <a:pPr marL="0" indent="0">
              <a:buNone/>
            </a:pPr>
            <a:r>
              <a:rPr lang="tr-TR" dirty="0" smtClean="0"/>
              <a:t>*Ortalama </a:t>
            </a:r>
            <a:r>
              <a:rPr lang="tr-TR" dirty="0"/>
              <a:t>altı olarak 3 grupta toplanmıştır</a:t>
            </a:r>
            <a:r>
              <a:rPr lang="tr-TR" dirty="0" smtClean="0"/>
              <a:t>.</a:t>
            </a:r>
          </a:p>
          <a:p>
            <a:pPr marL="0" indent="0">
              <a:buNone/>
            </a:pPr>
            <a:r>
              <a:rPr lang="tr-TR" dirty="0">
                <a:solidFill>
                  <a:srgbClr val="C00000"/>
                </a:solidFill>
              </a:rPr>
              <a:t>İnceleme sonunda;</a:t>
            </a:r>
          </a:p>
          <a:p>
            <a:pPr marL="0" indent="0">
              <a:buNone/>
            </a:pPr>
            <a:r>
              <a:rPr lang="tr-TR" dirty="0" smtClean="0"/>
              <a:t>*Hiyerarşik </a:t>
            </a:r>
            <a:r>
              <a:rPr lang="tr-TR" dirty="0"/>
              <a:t>kademe sayısı 2 ile 12 arasında değişmekte olup, ortalama bu sayının 4 olduğu,</a:t>
            </a:r>
          </a:p>
          <a:p>
            <a:pPr marL="0" indent="0">
              <a:buNone/>
            </a:pPr>
            <a:r>
              <a:rPr lang="tr-TR" dirty="0" smtClean="0"/>
              <a:t>*Üst </a:t>
            </a:r>
            <a:r>
              <a:rPr lang="tr-TR" dirty="0"/>
              <a:t>düzey yöneticilerinin denetim alanının 2 ile 18 arasında değişmekte olup, ortalama bu sayının 6 olduğu,</a:t>
            </a:r>
          </a:p>
          <a:p>
            <a:pPr marL="0" indent="0">
              <a:buNone/>
            </a:pPr>
            <a:r>
              <a:rPr lang="tr-TR" dirty="0" smtClean="0"/>
              <a:t>*Alt </a:t>
            </a:r>
            <a:r>
              <a:rPr lang="tr-TR" dirty="0"/>
              <a:t>kademe yöneticilerinin denetim alanı 10 ile 90 arasında değişmekte olup, bu sayının ortalama 38 olduğu,</a:t>
            </a:r>
          </a:p>
          <a:p>
            <a:pPr marL="0" indent="0">
              <a:buNone/>
            </a:pPr>
            <a:r>
              <a:rPr lang="tr-TR" dirty="0" smtClean="0"/>
              <a:t>*Yöneticilerin </a:t>
            </a:r>
            <a:r>
              <a:rPr lang="tr-TR" dirty="0"/>
              <a:t>ve yönetilenlerin birbirine oranı 1/1 ile 10/1 arasında değiştiği sonucu ortaya çıkmıştır.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18648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1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70000" lnSpcReduction="20000"/>
          </a:bodyPr>
          <a:lstStyle/>
          <a:p>
            <a:pPr marL="0" indent="0">
              <a:buNone/>
            </a:pPr>
            <a:endParaRPr lang="tr-TR" dirty="0" smtClean="0">
              <a:solidFill>
                <a:srgbClr val="C00000"/>
              </a:solidFill>
            </a:endParaRPr>
          </a:p>
          <a:p>
            <a:pPr marL="0" indent="0">
              <a:buNone/>
            </a:pPr>
            <a:r>
              <a:rPr lang="tr-TR" dirty="0" smtClean="0">
                <a:solidFill>
                  <a:srgbClr val="C00000"/>
                </a:solidFill>
              </a:rPr>
              <a:t>4-Stratejik </a:t>
            </a:r>
            <a:r>
              <a:rPr lang="tr-TR" dirty="0">
                <a:solidFill>
                  <a:srgbClr val="C00000"/>
                </a:solidFill>
              </a:rPr>
              <a:t>Koşul Bağımlılık </a:t>
            </a:r>
            <a:r>
              <a:rPr lang="tr-TR" dirty="0" smtClean="0">
                <a:solidFill>
                  <a:srgbClr val="C00000"/>
                </a:solidFill>
              </a:rPr>
              <a:t>Yaklaşımı</a:t>
            </a:r>
          </a:p>
          <a:p>
            <a:pPr marL="0" indent="0">
              <a:buNone/>
            </a:pPr>
            <a:r>
              <a:rPr lang="tr-TR" dirty="0" smtClean="0">
                <a:solidFill>
                  <a:srgbClr val="C00000"/>
                </a:solidFill>
              </a:rPr>
              <a:t>Strateji: </a:t>
            </a:r>
            <a:r>
              <a:rPr lang="tr-TR" dirty="0" smtClean="0"/>
              <a:t>Ö</a:t>
            </a:r>
            <a:r>
              <a:rPr lang="es-ES" dirty="0" smtClean="0"/>
              <a:t>nceden </a:t>
            </a:r>
            <a:r>
              <a:rPr lang="es-ES" dirty="0"/>
              <a:t>belirlenen bir amaca ulaşmak için tutulan yolların ve uygulanan yöntemlerin </a:t>
            </a:r>
            <a:r>
              <a:rPr lang="es-ES" dirty="0" smtClean="0"/>
              <a:t>tümü</a:t>
            </a:r>
            <a:r>
              <a:rPr lang="tr-TR" dirty="0" smtClean="0"/>
              <a:t>dür.</a:t>
            </a:r>
          </a:p>
          <a:p>
            <a:pPr marL="0" indent="0">
              <a:buNone/>
            </a:pPr>
            <a:r>
              <a:rPr lang="tr-TR" dirty="0"/>
              <a:t>Amaçları başarmak için üst düzey yöneticinin gösterdiği </a:t>
            </a:r>
            <a:r>
              <a:rPr lang="tr-TR" dirty="0" smtClean="0"/>
              <a:t>davranıştır.</a:t>
            </a:r>
          </a:p>
          <a:p>
            <a:pPr marL="0" indent="0">
              <a:buNone/>
            </a:pPr>
            <a:r>
              <a:rPr lang="tr-TR" dirty="0" smtClean="0"/>
              <a:t>	Örgütün </a:t>
            </a:r>
            <a:r>
              <a:rPr lang="tr-TR" dirty="0"/>
              <a:t>birden çok stratejisi olabileceği gibi, birimlerin her birinin de farklı stratejileri olabileceği, hatta bunlar arasında çelişkiler bulunabileceğidir</a:t>
            </a:r>
            <a:r>
              <a:rPr lang="tr-TR" dirty="0" smtClean="0"/>
              <a:t>.</a:t>
            </a:r>
          </a:p>
          <a:p>
            <a:pPr marL="0" indent="0">
              <a:buNone/>
            </a:pPr>
            <a:r>
              <a:rPr lang="tr-TR" dirty="0"/>
              <a:t>	Stratejilerin, örgütü teknoloji ve çevreye nazaran daha çok etkilediği; örgütü etkileyen unsurun teknoloji değil teknolojinin nasıl kullanıldığıdır. Çünkü teknolojinin seçimi ve kullanımı örgütün stratejisi ile ilişkilidir.</a:t>
            </a:r>
          </a:p>
          <a:p>
            <a:pPr marL="0" indent="0">
              <a:buNone/>
            </a:pPr>
            <a:r>
              <a:rPr lang="tr-TR" dirty="0"/>
              <a:t>	Örgüt, çevresel değişikliklere uyum göstermek için yeni stratejiler belirler ve bu yeni stratejiler de yeni örgütsel yapılar gerektirir. Böylece çevresel değişiklikler, yapısal değişiklikleri belirler. Çevresel değişimin artan hızı stratejik ve yapısal değişime duyulan ihtiyacı arttırır.</a:t>
            </a:r>
          </a:p>
          <a:p>
            <a:pPr marL="0" indent="0">
              <a:buNone/>
            </a:pPr>
            <a:r>
              <a:rPr lang="tr-TR" dirty="0"/>
              <a:t>	</a:t>
            </a:r>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931323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6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lstStyle/>
          <a:p>
            <a:pPr marL="0" indent="0">
              <a:buNone/>
            </a:pPr>
            <a:r>
              <a:rPr lang="tr-TR" u="sng" dirty="0">
                <a:solidFill>
                  <a:srgbClr val="C00000"/>
                </a:solidFill>
              </a:rPr>
              <a:t>“Z” TEORİSİ Prof. William OUCHI</a:t>
            </a:r>
          </a:p>
          <a:p>
            <a:pPr marL="0" indent="0">
              <a:buNone/>
            </a:pPr>
            <a:r>
              <a:rPr lang="tr-TR" dirty="0" smtClean="0"/>
              <a:t>*İnsanların </a:t>
            </a:r>
            <a:r>
              <a:rPr lang="tr-TR" dirty="0"/>
              <a:t>daha etkin ve verimli çalışabilmeleri için nasıl yönetilmeleri gerektiğinin bir kez daha araştırılmasıdır.</a:t>
            </a:r>
          </a:p>
          <a:p>
            <a:pPr marL="0" indent="0">
              <a:buNone/>
            </a:pPr>
            <a:r>
              <a:rPr lang="tr-TR" dirty="0" smtClean="0"/>
              <a:t>*Verimlilik</a:t>
            </a:r>
            <a:r>
              <a:rPr lang="tr-TR" dirty="0"/>
              <a:t>, üretkenlik, mutluluk vb. değerler her zaman yönetimin gündeminde olmuştur</a:t>
            </a:r>
            <a:r>
              <a:rPr lang="tr-TR" dirty="0" smtClean="0"/>
              <a:t>.</a:t>
            </a:r>
          </a:p>
          <a:p>
            <a:pPr marL="0" indent="0">
              <a:buNone/>
            </a:pPr>
            <a:r>
              <a:rPr lang="tr-TR" dirty="0" smtClean="0"/>
              <a:t>*Z </a:t>
            </a:r>
            <a:r>
              <a:rPr lang="tr-TR" dirty="0"/>
              <a:t>teorisi, </a:t>
            </a:r>
            <a:r>
              <a:rPr lang="tr-TR" dirty="0" err="1"/>
              <a:t>Mc</a:t>
            </a:r>
            <a:r>
              <a:rPr lang="tr-TR" dirty="0"/>
              <a:t> </a:t>
            </a:r>
            <a:r>
              <a:rPr lang="tr-TR" dirty="0" err="1"/>
              <a:t>Gregor’un</a:t>
            </a:r>
            <a:r>
              <a:rPr lang="tr-TR" dirty="0"/>
              <a:t> Otoriter X teorisinden, Katılımcı Y teorisine geçişin bir adım daha ilerisidir. </a:t>
            </a:r>
          </a:p>
          <a:p>
            <a:pPr marL="0" indent="0">
              <a:buNone/>
            </a:pPr>
            <a:r>
              <a:rPr lang="tr-TR" dirty="0" smtClean="0"/>
              <a:t>*Düşünce </a:t>
            </a:r>
            <a:r>
              <a:rPr lang="tr-TR" dirty="0"/>
              <a:t>üreten ve </a:t>
            </a:r>
            <a:r>
              <a:rPr lang="tr-TR" dirty="0" smtClean="0"/>
              <a:t>Toplam Kalite </a:t>
            </a:r>
            <a:r>
              <a:rPr lang="tr-TR" dirty="0"/>
              <a:t>anlayışını benimseyen bir teoridir.</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065564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mage.slidesharecdn.com/japonynetimirekabetstnlklerisunumu-150527210300-lva1-app6892/95/japon-ynetimi-rekabet-stnlkleri-46-638.jpg?cb=1432761978"/>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79512" y="404664"/>
            <a:ext cx="8640960" cy="547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Metin kutusu 5"/>
          <p:cNvSpPr txBox="1"/>
          <p:nvPr/>
        </p:nvSpPr>
        <p:spPr>
          <a:xfrm>
            <a:off x="755576" y="5517232"/>
            <a:ext cx="7560840" cy="369332"/>
          </a:xfrm>
          <a:prstGeom prst="rect">
            <a:avLst/>
          </a:prstGeom>
          <a:noFill/>
        </p:spPr>
        <p:txBody>
          <a:bodyPr wrap="square" rtlCol="0">
            <a:spAutoFit/>
          </a:bodyPr>
          <a:lstStyle/>
          <a:p>
            <a:r>
              <a:rPr lang="tr-TR" dirty="0" smtClean="0"/>
              <a:t>İYİ GÜNLER DİLERİM.TEŞEKKÜRLER.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926049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6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TotalTime>
  <Words>308</Words>
  <Application>Microsoft Office PowerPoint</Application>
  <PresentationFormat>Ekran Gösterisi (4:3)</PresentationFormat>
  <Paragraphs>79</Paragraphs>
  <Slides>9</Slides>
  <Notes>0</Notes>
  <HiddenSlides>0</HiddenSlides>
  <MMClips>9</MMClips>
  <ScaleCrop>false</ScaleCrop>
  <HeadingPairs>
    <vt:vector size="4" baseType="variant">
      <vt:variant>
        <vt:lpstr>Tema</vt:lpstr>
      </vt:variant>
      <vt:variant>
        <vt:i4>1</vt:i4>
      </vt:variant>
      <vt:variant>
        <vt:lpstr>Slayt Başlıkları</vt:lpstr>
      </vt:variant>
      <vt:variant>
        <vt:i4>9</vt:i4>
      </vt:variant>
    </vt:vector>
  </HeadingPairs>
  <TitlesOfParts>
    <vt:vector size="10" baseType="lpstr">
      <vt:lpstr>Ofis Teması</vt:lpstr>
      <vt:lpstr>11.HAFTA Organizasyon yapılırken göz önünde tutulacak hususlar</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11.HAFTA Organizasyon yapılırken göz önünde tutulacak hususlar</dc:title>
  <dc:creator>ASUS</dc:creator>
  <cp:lastModifiedBy>ASUS</cp:lastModifiedBy>
  <cp:revision>11</cp:revision>
  <dcterms:created xsi:type="dcterms:W3CDTF">2021-05-01T13:53:18Z</dcterms:created>
  <dcterms:modified xsi:type="dcterms:W3CDTF">2021-05-02T10:40:57Z</dcterms:modified>
</cp:coreProperties>
</file>