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1386" y="-10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19.05.2021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19.05.2021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A23720DD-5B6D-40BF-8493-A6B52D484E6B}" type="datetimeFigureOut">
              <a:rPr lang="tr-TR" smtClean="0"/>
              <a:t>19.05.2021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A23720DD-5B6D-40BF-8493-A6B52D484E6B}" type="datetimeFigureOut">
              <a:rPr lang="tr-TR" smtClean="0"/>
              <a:t>19.05.2021</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A23720DD-5B6D-40BF-8493-A6B52D484E6B}" type="datetimeFigureOut">
              <a:rPr lang="tr-TR" smtClean="0"/>
              <a:t>19.05.2021</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A23720DD-5B6D-40BF-8493-A6B52D484E6B}" type="datetimeFigureOut">
              <a:rPr lang="tr-TR" smtClean="0"/>
              <a:t>19.05.2021</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A23720DD-5B6D-40BF-8493-A6B52D484E6B}" type="datetimeFigureOut">
              <a:rPr lang="tr-TR" smtClean="0"/>
              <a:t>19.05.2021</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t>19.05.2021</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t>19.05.2021</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19.05.2021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19.05.2021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23720DD-5B6D-40BF-8493-A6B52D484E6B}" type="datetimeFigureOut">
              <a:rPr lang="tr-TR" smtClean="0"/>
              <a:t>19.05.2021</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02176B-0E47-46AC-8F43-DAB4B8A37D06}" type="slidenum">
              <a:rPr lang="tr-TR" smtClean="0"/>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wav"/><Relationship Id="rId1" Type="http://schemas.microsoft.com/office/2007/relationships/media" Target="../media/media1.wav"/><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wav"/><Relationship Id="rId1" Type="http://schemas.microsoft.com/office/2007/relationships/media" Target="../media/media2.wav"/><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wav"/><Relationship Id="rId1" Type="http://schemas.microsoft.com/office/2007/relationships/media" Target="../media/media3.wav"/><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wav"/><Relationship Id="rId1" Type="http://schemas.microsoft.com/office/2007/relationships/media" Target="../media/media4.wav"/><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wav"/><Relationship Id="rId1" Type="http://schemas.microsoft.com/office/2007/relationships/media" Target="../media/media5.wav"/><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wav"/><Relationship Id="rId1" Type="http://schemas.microsoft.com/office/2007/relationships/media" Target="../media/media6.wav"/><Relationship Id="rId5" Type="http://schemas.openxmlformats.org/officeDocument/2006/relationships/image" Target="../media/image1.pn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wav"/><Relationship Id="rId1" Type="http://schemas.microsoft.com/office/2007/relationships/media" Target="../media/media7.wav"/><Relationship Id="rId5" Type="http://schemas.openxmlformats.org/officeDocument/2006/relationships/image" Target="../media/image1.pn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wav"/><Relationship Id="rId1" Type="http://schemas.microsoft.com/office/2007/relationships/media" Target="../media/media8.wav"/><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a:xfrm>
            <a:off x="685800" y="260649"/>
            <a:ext cx="7772400" cy="864095"/>
          </a:xfrm>
        </p:spPr>
        <p:txBody>
          <a:bodyPr>
            <a:normAutofit/>
          </a:bodyPr>
          <a:lstStyle/>
          <a:p>
            <a:r>
              <a:rPr lang="tr-TR" sz="2400" dirty="0" smtClean="0">
                <a:solidFill>
                  <a:srgbClr val="FF0000"/>
                </a:solidFill>
              </a:rPr>
              <a:t>12.HAFTA</a:t>
            </a:r>
            <a:br>
              <a:rPr lang="tr-TR" sz="2400" dirty="0" smtClean="0">
                <a:solidFill>
                  <a:srgbClr val="FF0000"/>
                </a:solidFill>
              </a:rPr>
            </a:br>
            <a:r>
              <a:rPr lang="tr-TR" sz="2400" dirty="0" smtClean="0">
                <a:solidFill>
                  <a:srgbClr val="FF0000"/>
                </a:solidFill>
              </a:rPr>
              <a:t>Organizasyonun Faydaları</a:t>
            </a:r>
            <a:endParaRPr lang="tr-TR" sz="2400" dirty="0">
              <a:solidFill>
                <a:srgbClr val="FF0000"/>
              </a:solidFill>
            </a:endParaRPr>
          </a:p>
        </p:txBody>
      </p:sp>
      <p:sp>
        <p:nvSpPr>
          <p:cNvPr id="3" name="Alt Başlık 2"/>
          <p:cNvSpPr>
            <a:spLocks noGrp="1"/>
          </p:cNvSpPr>
          <p:nvPr>
            <p:ph type="subTitle" idx="1"/>
          </p:nvPr>
        </p:nvSpPr>
        <p:spPr>
          <a:xfrm>
            <a:off x="179512" y="1052736"/>
            <a:ext cx="8784976" cy="5544616"/>
          </a:xfrm>
        </p:spPr>
        <p:txBody>
          <a:bodyPr>
            <a:normAutofit fontScale="55000" lnSpcReduction="20000"/>
          </a:bodyPr>
          <a:lstStyle/>
          <a:p>
            <a:pPr algn="l"/>
            <a:r>
              <a:rPr lang="tr-TR" dirty="0">
                <a:solidFill>
                  <a:schemeClr val="tx1"/>
                </a:solidFill>
              </a:rPr>
              <a:t>Organizasyon oluşturmanın en temel amacı tek başına başarılamayacak işlerin bir araya gelinerek aynı hedef ve çaba ile başarıya ulaşmaktır.</a:t>
            </a:r>
          </a:p>
          <a:p>
            <a:pPr algn="l"/>
            <a:r>
              <a:rPr lang="tr-TR" dirty="0" smtClean="0">
                <a:solidFill>
                  <a:srgbClr val="C00000"/>
                </a:solidFill>
              </a:rPr>
              <a:t>Organizasyonun </a:t>
            </a:r>
            <a:r>
              <a:rPr lang="tr-TR" dirty="0">
                <a:solidFill>
                  <a:srgbClr val="C00000"/>
                </a:solidFill>
              </a:rPr>
              <a:t>oluşumundan beklenen temel faydalar;</a:t>
            </a:r>
          </a:p>
          <a:p>
            <a:pPr algn="l"/>
            <a:r>
              <a:rPr lang="tr-TR" dirty="0">
                <a:solidFill>
                  <a:schemeClr val="tx1"/>
                </a:solidFill>
              </a:rPr>
              <a:t>1-VERİMLİLİK</a:t>
            </a:r>
          </a:p>
          <a:p>
            <a:pPr algn="l"/>
            <a:r>
              <a:rPr lang="tr-TR" dirty="0">
                <a:solidFill>
                  <a:schemeClr val="tx1"/>
                </a:solidFill>
              </a:rPr>
              <a:t>2-KARLILIK </a:t>
            </a:r>
          </a:p>
          <a:p>
            <a:pPr algn="l"/>
            <a:r>
              <a:rPr lang="tr-TR" dirty="0">
                <a:solidFill>
                  <a:schemeClr val="tx1"/>
                </a:solidFill>
              </a:rPr>
              <a:t>3-İKTİSADİLİKTİR.</a:t>
            </a:r>
          </a:p>
          <a:p>
            <a:pPr algn="l"/>
            <a:r>
              <a:rPr lang="tr-TR" dirty="0">
                <a:solidFill>
                  <a:schemeClr val="tx1"/>
                </a:solidFill>
              </a:rPr>
              <a:t> 	Bütün bu başarının sağlanabilmesi için hizmet endüstrisi olarak adlandırdığımız otel işletmelerinde tüketici, üreticinin memnun ve tatmin edilmesi gerekmektedir. Başarıya odaklanmış personellerin çağdaş yönetim teknikleri ile başarıyı sağlamaları ve </a:t>
            </a:r>
            <a:r>
              <a:rPr lang="tr-TR" dirty="0" smtClean="0">
                <a:solidFill>
                  <a:schemeClr val="tx1"/>
                </a:solidFill>
              </a:rPr>
              <a:t>günümüzde organizasyonlar </a:t>
            </a:r>
            <a:r>
              <a:rPr lang="tr-TR" dirty="0">
                <a:solidFill>
                  <a:schemeClr val="tx1"/>
                </a:solidFill>
              </a:rPr>
              <a:t>oluşturulurken bu temellere göre sağlanabilirse organizasyonlardan beklenen faydalar da elde edilmiş olur. Böylece otel işletmelerinde çalışanların memnun ve tatmin edilmesi tüketicileri de memnun ve mutlu edecektir. İyi bir iklimin oluşması otel işletmesinde iletişimi artıracak, sorunlar daha çabuk çözülecek veya sorunlar en az seviyeye indirgenmiş olacaktır.</a:t>
            </a:r>
          </a:p>
          <a:p>
            <a:pPr algn="l"/>
            <a:r>
              <a:rPr lang="tr-TR" dirty="0">
                <a:solidFill>
                  <a:schemeClr val="tx1"/>
                </a:solidFill>
              </a:rPr>
              <a:t>	Otel işletmeleri iyi bir organizasyonla talebini artırıp ve imajını güçlendirerek seçkin olacaktır. Böylece işletme  hedeflediği büyümeyi de sağlamış olacaktır.</a:t>
            </a:r>
          </a:p>
          <a:p>
            <a:pPr algn="l"/>
            <a:r>
              <a:rPr lang="tr-TR" dirty="0">
                <a:solidFill>
                  <a:schemeClr val="tx1"/>
                </a:solidFill>
              </a:rPr>
              <a:t>	Bütün bu başarının birlikte sağlanabilmesi için paydaşların beklentilerini analiz edip cevap verildiğinde sağlana bilineceği unutulmamalıdır. </a:t>
            </a:r>
            <a:r>
              <a:rPr lang="tr-TR" dirty="0" smtClean="0">
                <a:solidFill>
                  <a:schemeClr val="tx1"/>
                </a:solidFill>
              </a:rPr>
              <a:t>İşletmelerinde bu </a:t>
            </a:r>
            <a:endParaRPr lang="tr-TR" dirty="0">
              <a:solidFill>
                <a:schemeClr val="tx1"/>
              </a:solidFill>
            </a:endParaRPr>
          </a:p>
          <a:p>
            <a:pPr algn="l"/>
            <a:r>
              <a:rPr lang="tr-TR" dirty="0" smtClean="0">
                <a:solidFill>
                  <a:schemeClr val="tx1"/>
                </a:solidFill>
              </a:rPr>
              <a:t>koşullarına </a:t>
            </a:r>
            <a:r>
              <a:rPr lang="tr-TR" dirty="0">
                <a:solidFill>
                  <a:schemeClr val="tx1"/>
                </a:solidFill>
              </a:rPr>
              <a:t>ayak uydurmaları sağlanmalıdır</a:t>
            </a:r>
            <a:r>
              <a:rPr lang="tr-TR" dirty="0" smtClean="0">
                <a:solidFill>
                  <a:schemeClr val="tx1"/>
                </a:solidFill>
              </a:rPr>
              <a:t>.</a:t>
            </a:r>
          </a:p>
          <a:p>
            <a:pPr algn="l"/>
            <a:endParaRPr lang="tr-TR" dirty="0">
              <a:solidFill>
                <a:schemeClr val="tx1"/>
              </a:solidFill>
            </a:endParaRPr>
          </a:p>
          <a:p>
            <a:pPr algn="l"/>
            <a:endParaRPr lang="tr-TR" dirty="0"/>
          </a:p>
        </p:txBody>
      </p:sp>
      <p:pic>
        <p:nvPicPr>
          <p:cNvPr id="4"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19302167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06830"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260648"/>
            <a:ext cx="8229600" cy="6336704"/>
          </a:xfrm>
        </p:spPr>
        <p:txBody>
          <a:bodyPr>
            <a:normAutofit fontScale="62500" lnSpcReduction="20000"/>
          </a:bodyPr>
          <a:lstStyle/>
          <a:p>
            <a:pPr marL="0" indent="0">
              <a:buNone/>
            </a:pPr>
            <a:r>
              <a:rPr lang="tr-TR" u="sng" dirty="0" smtClean="0">
                <a:solidFill>
                  <a:srgbClr val="FF0000"/>
                </a:solidFill>
              </a:rPr>
              <a:t>Otel İşletmelerinde Bilgisayar Kullanımı</a:t>
            </a:r>
          </a:p>
          <a:p>
            <a:pPr marL="0" indent="0">
              <a:buNone/>
            </a:pPr>
            <a:r>
              <a:rPr lang="tr-TR" dirty="0" smtClean="0">
                <a:solidFill>
                  <a:srgbClr val="FF0000"/>
                </a:solidFill>
              </a:rPr>
              <a:t>A-</a:t>
            </a:r>
            <a:r>
              <a:rPr lang="tr-TR" dirty="0" err="1" smtClean="0">
                <a:solidFill>
                  <a:srgbClr val="FF0000"/>
                </a:solidFill>
              </a:rPr>
              <a:t>Önbüro</a:t>
            </a:r>
            <a:r>
              <a:rPr lang="tr-TR" dirty="0" smtClean="0">
                <a:solidFill>
                  <a:srgbClr val="FF0000"/>
                </a:solidFill>
              </a:rPr>
              <a:t> Bölümünde Bilgisayar</a:t>
            </a:r>
          </a:p>
          <a:p>
            <a:pPr marL="0" indent="0">
              <a:buNone/>
            </a:pPr>
            <a:r>
              <a:rPr lang="tr-TR" dirty="0" smtClean="0"/>
              <a:t>1-Rezervasyon modülü</a:t>
            </a:r>
          </a:p>
          <a:p>
            <a:pPr marL="0" indent="0">
              <a:buNone/>
            </a:pPr>
            <a:r>
              <a:rPr lang="tr-TR" dirty="0" smtClean="0"/>
              <a:t>2-Resepsiyon </a:t>
            </a:r>
            <a:r>
              <a:rPr lang="tr-TR" dirty="0" err="1" smtClean="0"/>
              <a:t>modulü</a:t>
            </a:r>
            <a:endParaRPr lang="tr-TR" dirty="0" smtClean="0"/>
          </a:p>
          <a:p>
            <a:pPr marL="0" indent="0">
              <a:buNone/>
            </a:pPr>
            <a:r>
              <a:rPr lang="tr-TR" dirty="0" smtClean="0"/>
              <a:t>3-Önkasa Modülü</a:t>
            </a:r>
          </a:p>
          <a:p>
            <a:pPr marL="0" indent="0">
              <a:buNone/>
            </a:pPr>
            <a:r>
              <a:rPr lang="tr-TR" dirty="0" smtClean="0">
                <a:solidFill>
                  <a:srgbClr val="FF0000"/>
                </a:solidFill>
              </a:rPr>
              <a:t>Konaklama </a:t>
            </a:r>
            <a:r>
              <a:rPr lang="tr-TR" dirty="0">
                <a:solidFill>
                  <a:srgbClr val="FF0000"/>
                </a:solidFill>
              </a:rPr>
              <a:t>İşletmelerinde Odalarda Kullanılan </a:t>
            </a:r>
            <a:r>
              <a:rPr lang="tr-TR" dirty="0" smtClean="0">
                <a:solidFill>
                  <a:srgbClr val="FF0000"/>
                </a:solidFill>
              </a:rPr>
              <a:t>Teknolojiler</a:t>
            </a:r>
          </a:p>
          <a:p>
            <a:pPr marL="0" indent="0">
              <a:buNone/>
            </a:pPr>
            <a:r>
              <a:rPr lang="tr-TR" dirty="0"/>
              <a:t>*Elektronik Kilit </a:t>
            </a:r>
            <a:r>
              <a:rPr lang="tr-TR" dirty="0" smtClean="0"/>
              <a:t>Sistemi</a:t>
            </a:r>
          </a:p>
          <a:p>
            <a:pPr marL="0" indent="0">
              <a:buNone/>
            </a:pPr>
            <a:r>
              <a:rPr lang="tr-TR" dirty="0"/>
              <a:t>*Oda-içi </a:t>
            </a:r>
            <a:r>
              <a:rPr lang="tr-TR" dirty="0" err="1"/>
              <a:t>Check-out</a:t>
            </a:r>
            <a:endParaRPr lang="tr-TR" dirty="0"/>
          </a:p>
          <a:p>
            <a:pPr marL="0" indent="0">
              <a:buNone/>
            </a:pPr>
            <a:r>
              <a:rPr lang="tr-TR" dirty="0"/>
              <a:t>Otel müşterileri odalarda bulunan İnteraktif TV Sistemleri </a:t>
            </a:r>
            <a:r>
              <a:rPr lang="tr-TR" dirty="0" smtClean="0"/>
              <a:t>aracılığı ile </a:t>
            </a:r>
            <a:r>
              <a:rPr lang="tr-TR" dirty="0"/>
              <a:t>odalarından çıkmadan </a:t>
            </a:r>
            <a:r>
              <a:rPr lang="tr-TR" dirty="0" err="1"/>
              <a:t>check-out</a:t>
            </a:r>
            <a:r>
              <a:rPr lang="tr-TR" dirty="0"/>
              <a:t> işlemlerini </a:t>
            </a:r>
            <a:r>
              <a:rPr lang="tr-TR" dirty="0" smtClean="0"/>
              <a:t>gerçekleştirebilirler.</a:t>
            </a:r>
          </a:p>
          <a:p>
            <a:pPr marL="0" indent="0">
              <a:buNone/>
            </a:pPr>
            <a:r>
              <a:rPr lang="tr-TR" dirty="0"/>
              <a:t>*Yüksek Hızda İnternet Erişimi</a:t>
            </a:r>
          </a:p>
          <a:p>
            <a:pPr marL="0" indent="0">
              <a:buNone/>
            </a:pPr>
            <a:r>
              <a:rPr lang="tr-TR" dirty="0"/>
              <a:t>*Oda-içi Ücretli TV </a:t>
            </a:r>
            <a:r>
              <a:rPr lang="tr-TR" dirty="0" smtClean="0"/>
              <a:t>Kanalları</a:t>
            </a:r>
          </a:p>
          <a:p>
            <a:pPr marL="0" indent="0">
              <a:buNone/>
            </a:pPr>
            <a:r>
              <a:rPr lang="tr-TR" dirty="0"/>
              <a:t>*Oda-İçi Oyun Sistemleri</a:t>
            </a:r>
          </a:p>
          <a:p>
            <a:pPr marL="0" indent="0">
              <a:buNone/>
            </a:pPr>
            <a:r>
              <a:rPr lang="tr-TR" dirty="0"/>
              <a:t>Oda-içi teknolojileri, özelliklede oda içi eğlence olanakları </a:t>
            </a:r>
            <a:r>
              <a:rPr lang="tr-TR" dirty="0" smtClean="0"/>
              <a:t>büyük bir </a:t>
            </a:r>
            <a:r>
              <a:rPr lang="tr-TR" dirty="0"/>
              <a:t>değişime doğru gitmektedir. Oda içi eğlence teknoloji </a:t>
            </a:r>
            <a:r>
              <a:rPr lang="tr-TR" dirty="0" smtClean="0"/>
              <a:t>olanakları günümüzde </a:t>
            </a:r>
            <a:r>
              <a:rPr lang="tr-TR" dirty="0"/>
              <a:t>konaklama sektörü için farklılaşmanın anahtarı </a:t>
            </a:r>
            <a:r>
              <a:rPr lang="tr-TR" dirty="0" smtClean="0"/>
              <a:t>haline gelmektedir.</a:t>
            </a:r>
          </a:p>
          <a:p>
            <a:pPr marL="0" indent="0">
              <a:buNone/>
            </a:pPr>
            <a:r>
              <a:rPr lang="tr-TR" dirty="0"/>
              <a:t>*Voice </a:t>
            </a:r>
            <a:r>
              <a:rPr lang="tr-TR" dirty="0" err="1"/>
              <a:t>Over</a:t>
            </a:r>
            <a:r>
              <a:rPr lang="tr-TR" dirty="0"/>
              <a:t> IP (VOIP) </a:t>
            </a:r>
            <a:endParaRPr lang="tr-TR" dirty="0" smtClean="0"/>
          </a:p>
          <a:p>
            <a:pPr marL="0" indent="0">
              <a:buNone/>
            </a:pPr>
            <a:r>
              <a:rPr lang="tr-TR" dirty="0" err="1"/>
              <a:t>VoIP</a:t>
            </a:r>
            <a:r>
              <a:rPr lang="tr-TR" dirty="0"/>
              <a:t> telefon hizmetlerinin internet üzerinden düşük maliyet ve</a:t>
            </a:r>
          </a:p>
          <a:p>
            <a:pPr marL="0" indent="0">
              <a:buNone/>
            </a:pPr>
            <a:r>
              <a:rPr lang="tr-TR" dirty="0"/>
              <a:t>yüksek kalite ile verilebilmesini mümkün kılan, kullanımı her geçen gün</a:t>
            </a:r>
          </a:p>
          <a:p>
            <a:pPr marL="0" indent="0">
              <a:buNone/>
            </a:pPr>
            <a:r>
              <a:rPr lang="tr-TR" dirty="0"/>
              <a:t>yaygınlaşmakta olan, telefon ile haberleşme teknolojisidir (D Smart). </a:t>
            </a:r>
          </a:p>
          <a:p>
            <a:pPr marL="0" indent="0">
              <a:buNone/>
            </a:pPr>
            <a:endParaRPr lang="tr-TR" dirty="0">
              <a:solidFill>
                <a:srgbClr val="FF0000"/>
              </a:solidFill>
            </a:endParaRPr>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343027483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8633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332656"/>
            <a:ext cx="8229600" cy="6120680"/>
          </a:xfrm>
        </p:spPr>
        <p:txBody>
          <a:bodyPr>
            <a:normAutofit fontScale="62500" lnSpcReduction="20000"/>
          </a:bodyPr>
          <a:lstStyle/>
          <a:p>
            <a:pPr marL="0" indent="0">
              <a:buNone/>
            </a:pPr>
            <a:r>
              <a:rPr lang="tr-TR" dirty="0"/>
              <a:t>*Sesli Mesaj </a:t>
            </a:r>
            <a:r>
              <a:rPr lang="tr-TR" dirty="0" smtClean="0"/>
              <a:t>Servisi</a:t>
            </a:r>
          </a:p>
          <a:p>
            <a:pPr marL="0" indent="0">
              <a:buNone/>
            </a:pPr>
            <a:r>
              <a:rPr lang="tr-TR" dirty="0"/>
              <a:t>Sesli mesaj servisi çok sayıda kullanıcının aldığı veya </a:t>
            </a:r>
            <a:r>
              <a:rPr lang="tr-TR" dirty="0" smtClean="0"/>
              <a:t>gönderdiği sesli </a:t>
            </a:r>
            <a:r>
              <a:rPr lang="tr-TR" dirty="0"/>
              <a:t>mesajları yönetim merkezine bağlayan </a:t>
            </a:r>
            <a:r>
              <a:rPr lang="tr-TR" dirty="0" err="1"/>
              <a:t>VoIP</a:t>
            </a:r>
            <a:r>
              <a:rPr lang="tr-TR" dirty="0"/>
              <a:t> çözümü ile çalışan </a:t>
            </a:r>
            <a:r>
              <a:rPr lang="tr-TR" dirty="0" smtClean="0"/>
              <a:t>bir sistemdir </a:t>
            </a:r>
            <a:r>
              <a:rPr lang="tr-TR" dirty="0"/>
              <a:t>(</a:t>
            </a:r>
            <a:r>
              <a:rPr lang="tr-TR" dirty="0" err="1"/>
              <a:t>Eurotel</a:t>
            </a:r>
            <a:r>
              <a:rPr lang="tr-TR" dirty="0" smtClean="0"/>
              <a:t>).</a:t>
            </a:r>
          </a:p>
          <a:p>
            <a:pPr marL="0" indent="0">
              <a:buNone/>
            </a:pPr>
            <a:r>
              <a:rPr lang="tr-TR" dirty="0"/>
              <a:t>*Oda-İçi </a:t>
            </a:r>
            <a:r>
              <a:rPr lang="tr-TR" dirty="0" smtClean="0"/>
              <a:t>Kasalar</a:t>
            </a:r>
          </a:p>
          <a:p>
            <a:pPr marL="0" indent="0">
              <a:buNone/>
            </a:pPr>
            <a:r>
              <a:rPr lang="tr-TR" dirty="0"/>
              <a:t>Konaklama işletmeleri müşterileri kıymetli eşyalarını ve </a:t>
            </a:r>
            <a:r>
              <a:rPr lang="tr-TR" dirty="0" smtClean="0"/>
              <a:t>önemli evraklarını </a:t>
            </a:r>
            <a:r>
              <a:rPr lang="tr-TR" dirty="0"/>
              <a:t>seyahatleri boyunca saklamak için konaklama </a:t>
            </a:r>
            <a:r>
              <a:rPr lang="tr-TR" dirty="0" smtClean="0"/>
              <a:t>işletmesi kasalarını </a:t>
            </a:r>
            <a:r>
              <a:rPr lang="tr-TR" dirty="0"/>
              <a:t>kullanmaktadır</a:t>
            </a:r>
            <a:r>
              <a:rPr lang="tr-TR" dirty="0" smtClean="0"/>
              <a:t>.</a:t>
            </a:r>
          </a:p>
          <a:p>
            <a:pPr marL="0" indent="0">
              <a:buNone/>
            </a:pPr>
            <a:r>
              <a:rPr lang="tr-TR" dirty="0"/>
              <a:t>*Oda içi Erişilebilir </a:t>
            </a:r>
            <a:r>
              <a:rPr lang="tr-TR" dirty="0" smtClean="0"/>
              <a:t>Elektrik</a:t>
            </a:r>
          </a:p>
          <a:p>
            <a:pPr marL="0" indent="0">
              <a:buNone/>
            </a:pPr>
            <a:r>
              <a:rPr lang="tr-TR" dirty="0"/>
              <a:t>Otel odalarında müşterilerin kolay kullanımı için </a:t>
            </a:r>
            <a:r>
              <a:rPr lang="tr-TR" dirty="0" smtClean="0"/>
              <a:t>tasarlanmış çalışma </a:t>
            </a:r>
            <a:r>
              <a:rPr lang="tr-TR" dirty="0"/>
              <a:t>masası, yatak yanı ve banyo gibi farklı alanlarda yeterli </a:t>
            </a:r>
            <a:r>
              <a:rPr lang="tr-TR" dirty="0" smtClean="0"/>
              <a:t>sayıda elektrik </a:t>
            </a:r>
            <a:r>
              <a:rPr lang="tr-TR" dirty="0"/>
              <a:t>prizi olmalıdır</a:t>
            </a:r>
            <a:r>
              <a:rPr lang="tr-TR" dirty="0" smtClean="0"/>
              <a:t>.</a:t>
            </a:r>
          </a:p>
          <a:p>
            <a:pPr marL="0" indent="0">
              <a:buNone/>
            </a:pPr>
            <a:r>
              <a:rPr lang="tr-TR" dirty="0" smtClean="0"/>
              <a:t>*Uluslararası </a:t>
            </a:r>
            <a:r>
              <a:rPr lang="tr-TR" dirty="0"/>
              <a:t>Pil </a:t>
            </a:r>
            <a:r>
              <a:rPr lang="tr-TR" dirty="0" smtClean="0"/>
              <a:t>Şarjı</a:t>
            </a:r>
          </a:p>
          <a:p>
            <a:pPr marL="0" indent="0">
              <a:buNone/>
            </a:pPr>
            <a:r>
              <a:rPr lang="tr-TR" dirty="0"/>
              <a:t>Dünyada birçok ülkede kullanılan elektrik voltajı ve prizlerinde </a:t>
            </a:r>
            <a:r>
              <a:rPr lang="tr-TR" dirty="0" smtClean="0"/>
              <a:t>farklılıklar bulunmaktadır.</a:t>
            </a:r>
          </a:p>
          <a:p>
            <a:pPr marL="0" indent="0">
              <a:buNone/>
            </a:pPr>
            <a:r>
              <a:rPr lang="tr-TR" dirty="0"/>
              <a:t>* Oda-içi Kontrol Panelleri</a:t>
            </a:r>
          </a:p>
          <a:p>
            <a:pPr marL="0" indent="0">
              <a:buNone/>
            </a:pPr>
            <a:r>
              <a:rPr lang="tr-TR" dirty="0"/>
              <a:t>Misafir odaları bir konaklama işletmelerindeki alanın yaklaşık %70'ini</a:t>
            </a:r>
          </a:p>
          <a:p>
            <a:pPr marL="0" indent="0">
              <a:buNone/>
            </a:pPr>
            <a:r>
              <a:rPr lang="tr-TR" dirty="0"/>
              <a:t>teşkil eder ve misafir deneyiminin temelini oluşturur. Misafir odası kontrol</a:t>
            </a:r>
          </a:p>
          <a:p>
            <a:pPr marL="0" indent="0">
              <a:buNone/>
            </a:pPr>
            <a:r>
              <a:rPr lang="tr-TR" dirty="0"/>
              <a:t>panelleri misafire sunulan konfor düzeyini yükseltir. Müşteriler yatak yanı </a:t>
            </a:r>
          </a:p>
          <a:p>
            <a:pPr marL="0" indent="0">
              <a:buNone/>
            </a:pPr>
            <a:r>
              <a:rPr lang="tr-TR" dirty="0" smtClean="0"/>
              <a:t>kumanda </a:t>
            </a:r>
            <a:r>
              <a:rPr lang="tr-TR" dirty="0"/>
              <a:t>ile odadaki tüm ekipmanları (ışık, sıcaklık, perdeler…) kolay bir </a:t>
            </a:r>
            <a:r>
              <a:rPr lang="tr-TR" dirty="0" smtClean="0"/>
              <a:t>şekilde kontrol </a:t>
            </a:r>
            <a:r>
              <a:rPr lang="tr-TR" dirty="0" smtClean="0"/>
              <a:t>edebilirler.</a:t>
            </a:r>
          </a:p>
          <a:p>
            <a:pPr marL="0" indent="0">
              <a:buNone/>
            </a:pPr>
            <a:r>
              <a:rPr lang="tr-TR" dirty="0"/>
              <a:t>* Oda-İçi Spor Sistemleri </a:t>
            </a:r>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67828979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8803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332656"/>
            <a:ext cx="8229600" cy="5793507"/>
          </a:xfrm>
        </p:spPr>
        <p:txBody>
          <a:bodyPr>
            <a:normAutofit fontScale="55000" lnSpcReduction="20000"/>
          </a:bodyPr>
          <a:lstStyle/>
          <a:p>
            <a:pPr marL="0" indent="0">
              <a:buNone/>
            </a:pPr>
            <a:r>
              <a:rPr lang="tr-TR" dirty="0" smtClean="0">
                <a:solidFill>
                  <a:srgbClr val="C00000"/>
                </a:solidFill>
              </a:rPr>
              <a:t>B-Yiyecek-İçecek Bölümünde Bilgisayar</a:t>
            </a:r>
          </a:p>
          <a:p>
            <a:pPr marL="0" indent="0">
              <a:buNone/>
            </a:pPr>
            <a:r>
              <a:rPr lang="tr-TR" dirty="0" smtClean="0"/>
              <a:t>1-Sipariş fişleri</a:t>
            </a:r>
          </a:p>
          <a:p>
            <a:pPr marL="0" indent="0">
              <a:buNone/>
            </a:pPr>
            <a:r>
              <a:rPr lang="tr-TR" dirty="0" smtClean="0"/>
              <a:t>2-Planlama</a:t>
            </a:r>
          </a:p>
          <a:p>
            <a:pPr marL="0" indent="0">
              <a:buNone/>
            </a:pPr>
            <a:r>
              <a:rPr lang="tr-TR" dirty="0" smtClean="0"/>
              <a:t>3-Satın alma</a:t>
            </a:r>
          </a:p>
          <a:p>
            <a:pPr marL="0" indent="0">
              <a:buNone/>
            </a:pPr>
            <a:r>
              <a:rPr lang="tr-TR" dirty="0" smtClean="0"/>
              <a:t>4-Stok kontrol</a:t>
            </a:r>
          </a:p>
          <a:p>
            <a:pPr marL="0" indent="0">
              <a:buNone/>
            </a:pPr>
            <a:r>
              <a:rPr lang="tr-TR" dirty="0" smtClean="0"/>
              <a:t>5-Yemek tarifleri</a:t>
            </a:r>
          </a:p>
          <a:p>
            <a:pPr marL="0" indent="0">
              <a:buNone/>
            </a:pPr>
            <a:r>
              <a:rPr lang="tr-TR" dirty="0" smtClean="0"/>
              <a:t>6-Yemeğin hazırlanması</a:t>
            </a:r>
          </a:p>
          <a:p>
            <a:pPr marL="0" indent="0">
              <a:buNone/>
            </a:pPr>
            <a:r>
              <a:rPr lang="tr-TR" dirty="0" smtClean="0"/>
              <a:t>7-Yemeğin </a:t>
            </a:r>
            <a:r>
              <a:rPr lang="tr-TR" dirty="0" err="1" smtClean="0"/>
              <a:t>porsiyonlanması</a:t>
            </a:r>
            <a:endParaRPr lang="tr-TR" dirty="0" smtClean="0"/>
          </a:p>
          <a:p>
            <a:pPr marL="0" indent="0">
              <a:buNone/>
            </a:pPr>
            <a:r>
              <a:rPr lang="tr-TR" dirty="0" smtClean="0"/>
              <a:t>8-Ürünün sınıflandırılması</a:t>
            </a:r>
          </a:p>
          <a:p>
            <a:pPr marL="0" indent="0">
              <a:buNone/>
            </a:pPr>
            <a:r>
              <a:rPr lang="tr-TR" dirty="0" smtClean="0"/>
              <a:t>9-Ürünün depolanması</a:t>
            </a:r>
          </a:p>
          <a:p>
            <a:pPr marL="0" indent="0">
              <a:buNone/>
            </a:pPr>
            <a:r>
              <a:rPr lang="tr-TR" dirty="0" smtClean="0"/>
              <a:t>10-Ürünün muhasebeleştirilmesi</a:t>
            </a:r>
          </a:p>
          <a:p>
            <a:pPr marL="0" indent="0">
              <a:buNone/>
            </a:pPr>
            <a:r>
              <a:rPr lang="tr-TR" dirty="0" smtClean="0"/>
              <a:t>Aynı uygulama barlar için de geçerlidir.</a:t>
            </a:r>
          </a:p>
          <a:p>
            <a:pPr marL="0" indent="0">
              <a:buNone/>
            </a:pPr>
            <a:endParaRPr lang="tr-TR" dirty="0" smtClean="0">
              <a:solidFill>
                <a:srgbClr val="C00000"/>
              </a:solidFill>
            </a:endParaRPr>
          </a:p>
          <a:p>
            <a:pPr marL="0" indent="0">
              <a:buNone/>
            </a:pPr>
            <a:r>
              <a:rPr lang="tr-TR" dirty="0" smtClean="0">
                <a:solidFill>
                  <a:srgbClr val="C00000"/>
                </a:solidFill>
              </a:rPr>
              <a:t>C-Kat Hizmetleri Bölümünde Bilgisayar</a:t>
            </a:r>
          </a:p>
          <a:p>
            <a:pPr marL="0" indent="0">
              <a:buNone/>
            </a:pPr>
            <a:r>
              <a:rPr lang="tr-TR" dirty="0" smtClean="0"/>
              <a:t>1-Genel kat yönetim raporları</a:t>
            </a:r>
          </a:p>
          <a:p>
            <a:pPr marL="0" indent="0">
              <a:buNone/>
            </a:pPr>
            <a:r>
              <a:rPr lang="tr-TR" dirty="0" smtClean="0"/>
              <a:t>2-Oda durum raporları</a:t>
            </a:r>
          </a:p>
          <a:p>
            <a:pPr marL="0" indent="0">
              <a:buNone/>
            </a:pPr>
            <a:r>
              <a:rPr lang="tr-TR" dirty="0" smtClean="0"/>
              <a:t>3-Çalışanların verimlilik raporları</a:t>
            </a:r>
          </a:p>
          <a:p>
            <a:pPr marL="0" indent="0">
              <a:buNone/>
            </a:pPr>
            <a:r>
              <a:rPr lang="tr-TR" dirty="0" smtClean="0"/>
              <a:t>4-Odaların fiziki durumları, malzeme , ekipman raporları</a:t>
            </a:r>
          </a:p>
          <a:p>
            <a:pPr marL="0" indent="0">
              <a:buNone/>
            </a:pPr>
            <a:r>
              <a:rPr lang="tr-TR" dirty="0" smtClean="0"/>
              <a:t>5-Teknik servis raporları</a:t>
            </a:r>
          </a:p>
          <a:p>
            <a:pPr marL="0" indent="0">
              <a:buNone/>
            </a:pPr>
            <a:endParaRPr lang="tr-TR" dirty="0" smtClean="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45172134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4718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332656"/>
            <a:ext cx="8229600" cy="6192688"/>
          </a:xfrm>
        </p:spPr>
        <p:txBody>
          <a:bodyPr>
            <a:normAutofit fontScale="70000" lnSpcReduction="20000"/>
          </a:bodyPr>
          <a:lstStyle/>
          <a:p>
            <a:pPr marL="0" indent="0">
              <a:buNone/>
            </a:pPr>
            <a:r>
              <a:rPr lang="tr-TR" dirty="0">
                <a:solidFill>
                  <a:srgbClr val="C00000"/>
                </a:solidFill>
              </a:rPr>
              <a:t>D-Teknik Servis Bölümünde Bilgisayarlar</a:t>
            </a:r>
          </a:p>
          <a:p>
            <a:pPr marL="0" indent="0">
              <a:buNone/>
            </a:pPr>
            <a:r>
              <a:rPr lang="tr-TR" dirty="0" smtClean="0"/>
              <a:t>1-Aydınlatma ve ışıklandırma sistemleri</a:t>
            </a:r>
          </a:p>
          <a:p>
            <a:pPr marL="0" indent="0">
              <a:buNone/>
            </a:pPr>
            <a:r>
              <a:rPr lang="tr-TR" dirty="0" smtClean="0"/>
              <a:t>2-Isı sistemleri</a:t>
            </a:r>
          </a:p>
          <a:p>
            <a:pPr marL="0" indent="0">
              <a:buNone/>
            </a:pPr>
            <a:r>
              <a:rPr lang="tr-TR" dirty="0" smtClean="0"/>
              <a:t>3-Isıtma ve havalandırma sistemleri</a:t>
            </a:r>
          </a:p>
          <a:p>
            <a:pPr marL="0" indent="0">
              <a:buNone/>
            </a:pPr>
            <a:r>
              <a:rPr lang="tr-TR" dirty="0" smtClean="0"/>
              <a:t>4-Havuz sistemleri</a:t>
            </a:r>
          </a:p>
          <a:p>
            <a:pPr marL="0" indent="0">
              <a:buNone/>
            </a:pPr>
            <a:r>
              <a:rPr lang="tr-TR" dirty="0" smtClean="0"/>
              <a:t>5-Kongre ve eğlence birimleri sistemleri</a:t>
            </a:r>
          </a:p>
          <a:p>
            <a:pPr marL="0" indent="0">
              <a:buNone/>
            </a:pPr>
            <a:endParaRPr lang="tr-TR" dirty="0"/>
          </a:p>
          <a:p>
            <a:pPr marL="0" indent="0">
              <a:buNone/>
            </a:pPr>
            <a:r>
              <a:rPr lang="tr-TR" dirty="0" smtClean="0">
                <a:solidFill>
                  <a:srgbClr val="C00000"/>
                </a:solidFill>
              </a:rPr>
              <a:t>E-Güvenlik Bölümünde Bilgisayarlar</a:t>
            </a:r>
          </a:p>
          <a:p>
            <a:pPr marL="0" indent="0">
              <a:buNone/>
            </a:pPr>
            <a:r>
              <a:rPr lang="tr-TR" dirty="0" smtClean="0"/>
              <a:t>1-Elektronik kilitleme sistemleri</a:t>
            </a:r>
          </a:p>
          <a:p>
            <a:pPr marL="0" indent="0">
              <a:buNone/>
            </a:pPr>
            <a:r>
              <a:rPr lang="tr-TR" dirty="0" smtClean="0"/>
              <a:t>2-Kamera ile takip etme sistemleri</a:t>
            </a:r>
          </a:p>
          <a:p>
            <a:pPr marL="0" indent="0">
              <a:buNone/>
            </a:pPr>
            <a:r>
              <a:rPr lang="tr-TR" dirty="0" smtClean="0"/>
              <a:t>3-Güvenlik ile ilgili sistemler</a:t>
            </a:r>
          </a:p>
          <a:p>
            <a:pPr marL="0" indent="0">
              <a:buNone/>
            </a:pPr>
            <a:endParaRPr lang="tr-TR" dirty="0"/>
          </a:p>
          <a:p>
            <a:pPr marL="0" indent="0">
              <a:buNone/>
            </a:pPr>
            <a:r>
              <a:rPr lang="tr-TR" dirty="0" smtClean="0">
                <a:solidFill>
                  <a:srgbClr val="C00000"/>
                </a:solidFill>
              </a:rPr>
              <a:t>F-Diğer Birimlerde Bilgisayar Kullanımı</a:t>
            </a:r>
          </a:p>
          <a:p>
            <a:pPr marL="0" indent="0">
              <a:buNone/>
            </a:pPr>
            <a:r>
              <a:rPr lang="tr-TR" dirty="0" smtClean="0"/>
              <a:t>1-Otomatik uyandırma sistemi</a:t>
            </a:r>
          </a:p>
          <a:p>
            <a:pPr marL="0" indent="0">
              <a:buNone/>
            </a:pPr>
            <a:r>
              <a:rPr lang="tr-TR" dirty="0" smtClean="0"/>
              <a:t>2-Konukların kendi kendine </a:t>
            </a:r>
            <a:r>
              <a:rPr lang="tr-TR" dirty="0" err="1" smtClean="0"/>
              <a:t>check</a:t>
            </a:r>
            <a:r>
              <a:rPr lang="tr-TR" dirty="0" smtClean="0"/>
              <a:t>-in ve </a:t>
            </a:r>
            <a:r>
              <a:rPr lang="tr-TR" dirty="0" err="1" smtClean="0"/>
              <a:t>check-out</a:t>
            </a:r>
            <a:r>
              <a:rPr lang="tr-TR" dirty="0" smtClean="0"/>
              <a:t> sistemi</a:t>
            </a:r>
          </a:p>
          <a:p>
            <a:pPr marL="0" indent="0">
              <a:buNone/>
            </a:pPr>
            <a:r>
              <a:rPr lang="tr-TR" dirty="0" smtClean="0"/>
              <a:t>3-Oda içi eğlence sistemi</a:t>
            </a:r>
          </a:p>
          <a:p>
            <a:pPr marL="0" indent="0">
              <a:buNone/>
            </a:pPr>
            <a:r>
              <a:rPr lang="tr-TR" dirty="0" smtClean="0"/>
              <a:t>4-Oda içi içecek servis sistemi</a:t>
            </a:r>
          </a:p>
          <a:p>
            <a:pPr marL="0" indent="0">
              <a:buNone/>
            </a:pPr>
            <a:r>
              <a:rPr lang="tr-TR" dirty="0" smtClean="0"/>
              <a:t>5-Konuk bilgi sistemi</a:t>
            </a:r>
          </a:p>
          <a:p>
            <a:pPr marL="0" indent="0">
              <a:buNone/>
            </a:pPr>
            <a:endParaRPr lang="tr-TR" dirty="0"/>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382426055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4518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332656"/>
            <a:ext cx="8229600" cy="6048672"/>
          </a:xfrm>
        </p:spPr>
        <p:txBody>
          <a:bodyPr>
            <a:normAutofit/>
          </a:bodyPr>
          <a:lstStyle/>
          <a:p>
            <a:pPr marL="0" indent="0">
              <a:buNone/>
            </a:pPr>
            <a:r>
              <a:rPr lang="tr-TR" dirty="0" smtClean="0"/>
              <a:t>	</a:t>
            </a:r>
            <a:r>
              <a:rPr lang="nl-NL" sz="2400" dirty="0">
                <a:solidFill>
                  <a:srgbClr val="C00000"/>
                </a:solidFill>
              </a:rPr>
              <a:t>Henn na Hotel - Robot hotels in Japan</a:t>
            </a:r>
            <a:endParaRPr lang="tr-TR" sz="2400" dirty="0" smtClean="0">
              <a:solidFill>
                <a:srgbClr val="C00000"/>
              </a:solidFill>
            </a:endParaRPr>
          </a:p>
          <a:p>
            <a:pPr marL="0" indent="0">
              <a:buNone/>
            </a:pPr>
            <a:r>
              <a:rPr lang="tr-TR" sz="2400" dirty="0"/>
              <a:t>	</a:t>
            </a:r>
            <a:r>
              <a:rPr lang="tr-TR" sz="2400" dirty="0" smtClean="0"/>
              <a:t>Japonya'da </a:t>
            </a:r>
            <a:r>
              <a:rPr lang="tr-TR" sz="2400" dirty="0"/>
              <a:t>robotların işlettiği </a:t>
            </a:r>
            <a:r>
              <a:rPr lang="tr-TR" sz="2400" dirty="0">
                <a:solidFill>
                  <a:srgbClr val="C00000"/>
                </a:solidFill>
              </a:rPr>
              <a:t>"</a:t>
            </a:r>
            <a:r>
              <a:rPr lang="tr-TR" sz="2400" dirty="0" err="1">
                <a:solidFill>
                  <a:srgbClr val="C00000"/>
                </a:solidFill>
              </a:rPr>
              <a:t>Henn</a:t>
            </a:r>
            <a:r>
              <a:rPr lang="tr-TR" sz="2400" dirty="0">
                <a:solidFill>
                  <a:srgbClr val="C00000"/>
                </a:solidFill>
              </a:rPr>
              <a:t> </a:t>
            </a:r>
            <a:r>
              <a:rPr lang="tr-TR" sz="2400" dirty="0" err="1">
                <a:solidFill>
                  <a:srgbClr val="C00000"/>
                </a:solidFill>
              </a:rPr>
              <a:t>na</a:t>
            </a:r>
            <a:r>
              <a:rPr lang="tr-TR" sz="2400" dirty="0">
                <a:solidFill>
                  <a:srgbClr val="C00000"/>
                </a:solidFill>
              </a:rPr>
              <a:t>"</a:t>
            </a:r>
            <a:r>
              <a:rPr lang="tr-TR" sz="2400" dirty="0"/>
              <a:t> (Tuhaf) adlı otel bugün hizmete girdi. Müşterileri kapıda bir dinozorun karşıladığı otelde, giriş-çıkış işlemleri dahil her şey robotlar tarafından </a:t>
            </a:r>
            <a:r>
              <a:rPr lang="tr-TR" sz="2400" dirty="0" smtClean="0"/>
              <a:t>yapılıyor.</a:t>
            </a:r>
          </a:p>
          <a:p>
            <a:pPr marL="0" indent="0">
              <a:buNone/>
            </a:pPr>
            <a:r>
              <a:rPr lang="tr-TR" dirty="0" smtClean="0"/>
              <a:t>		</a:t>
            </a:r>
            <a:endParaRPr lang="tr-TR" dirty="0">
              <a:solidFill>
                <a:srgbClr val="C00000"/>
              </a:solidFill>
            </a:endParaRPr>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51720" y="3429000"/>
            <a:ext cx="4032448" cy="2880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29731120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396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395536" y="404664"/>
            <a:ext cx="8496944" cy="5976664"/>
          </a:xfrm>
        </p:spPr>
        <p:txBody>
          <a:bodyPr>
            <a:normAutofit/>
          </a:bodyPr>
          <a:lstStyle/>
          <a:p>
            <a:pPr marL="0" indent="0">
              <a:buNone/>
            </a:pPr>
            <a:r>
              <a:rPr lang="tr-TR" dirty="0" smtClean="0"/>
              <a:t>	</a:t>
            </a:r>
            <a:r>
              <a:rPr lang="tr-TR" sz="2000" dirty="0" err="1" smtClean="0"/>
              <a:t>Nagasaki</a:t>
            </a:r>
            <a:r>
              <a:rPr lang="tr-TR" sz="2000" dirty="0" smtClean="0"/>
              <a:t> </a:t>
            </a:r>
            <a:r>
              <a:rPr lang="tr-TR" sz="2000" dirty="0" err="1"/>
              <a:t>Sasebo'daki</a:t>
            </a:r>
            <a:r>
              <a:rPr lang="tr-TR" sz="2000" dirty="0"/>
              <a:t> otelde robot resepsiyon memurları ve İngilizce konuşan dinozor robotun yanı sıra, Japonca konuşan bir </a:t>
            </a:r>
            <a:r>
              <a:rPr lang="tr-TR" sz="2000" dirty="0" err="1"/>
              <a:t>android</a:t>
            </a:r>
            <a:r>
              <a:rPr lang="tr-TR" sz="2000" dirty="0"/>
              <a:t> de bulunuyor.</a:t>
            </a:r>
          </a:p>
          <a:p>
            <a:pPr marL="0" indent="0">
              <a:buNone/>
            </a:pPr>
            <a:r>
              <a:rPr lang="tr-TR" sz="2000" dirty="0"/>
              <a:t>	Giriş işlemlerinde yüz tanıma teknolojisi kullanılıyor ve müşteriler dokunmatik ekrana isimlerini giriyorlar.</a:t>
            </a:r>
          </a:p>
          <a:p>
            <a:pPr marL="0" indent="0">
              <a:buNone/>
            </a:pPr>
            <a:r>
              <a:rPr lang="tr-TR" sz="2000" dirty="0"/>
              <a:t>	Müşteriler, bavullarını oda numaralarını yazarak robotlara teslim ediyor.</a:t>
            </a:r>
          </a:p>
          <a:p>
            <a:pPr marL="0" indent="0">
              <a:buNone/>
            </a:pPr>
            <a:endParaRPr lang="tr-TR" sz="2400" dirty="0"/>
          </a:p>
          <a:p>
            <a:pPr marL="0" indent="0">
              <a:buNone/>
            </a:pPr>
            <a:endParaRPr lang="tr-TR" sz="2400" dirty="0" smtClean="0"/>
          </a:p>
          <a:p>
            <a:pPr marL="0" indent="0">
              <a:buNone/>
            </a:pPr>
            <a:endParaRPr lang="tr-TR" sz="2400" dirty="0"/>
          </a:p>
          <a:p>
            <a:pPr marL="0" indent="0">
              <a:buNone/>
            </a:pPr>
            <a:endParaRPr lang="tr-TR" sz="2400" dirty="0" smtClean="0"/>
          </a:p>
          <a:p>
            <a:pPr marL="0" indent="0">
              <a:buNone/>
            </a:pPr>
            <a:endParaRPr lang="tr-TR" sz="2400" dirty="0"/>
          </a:p>
          <a:p>
            <a:pPr marL="0" indent="0">
              <a:buNone/>
            </a:pPr>
            <a:endParaRPr lang="tr-TR" sz="2400" dirty="0" smtClean="0"/>
          </a:p>
          <a:p>
            <a:pPr marL="0" indent="0">
              <a:buNone/>
            </a:pPr>
            <a:endParaRPr lang="tr-TR" sz="2400" dirty="0"/>
          </a:p>
          <a:p>
            <a:pPr marL="0" indent="0">
              <a:buNone/>
            </a:pPr>
            <a:endParaRPr lang="tr-TR" sz="2000" dirty="0" smtClean="0">
              <a:solidFill>
                <a:srgbClr val="C00000"/>
              </a:solidFill>
            </a:endParaRPr>
          </a:p>
          <a:p>
            <a:pPr marL="0" indent="0">
              <a:buNone/>
            </a:pPr>
            <a:endParaRPr lang="tr-TR" dirty="0"/>
          </a:p>
        </p:txBody>
      </p:sp>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63688" y="2348880"/>
            <a:ext cx="5400600" cy="31520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82580488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136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332656"/>
            <a:ext cx="8229600" cy="6120680"/>
          </a:xfrm>
        </p:spPr>
        <p:txBody>
          <a:bodyPr>
            <a:normAutofit fontScale="77500" lnSpcReduction="20000"/>
          </a:bodyPr>
          <a:lstStyle/>
          <a:p>
            <a:pPr marL="0" indent="0">
              <a:buNone/>
            </a:pPr>
            <a:r>
              <a:rPr lang="tr-TR" dirty="0" smtClean="0"/>
              <a:t>*Japonya'nın </a:t>
            </a:r>
            <a:r>
              <a:rPr lang="tr-TR" dirty="0"/>
              <a:t>ünlü </a:t>
            </a:r>
            <a:r>
              <a:rPr lang="tr-TR" dirty="0" err="1"/>
              <a:t>Henn-na</a:t>
            </a:r>
            <a:r>
              <a:rPr lang="tr-TR" dirty="0"/>
              <a:t> (</a:t>
            </a:r>
            <a:r>
              <a:rPr lang="tr-TR" smtClean="0"/>
              <a:t>Garip,Tuhaf) </a:t>
            </a:r>
            <a:r>
              <a:rPr lang="tr-TR" dirty="0"/>
              <a:t>oteli, günlük işleri yönetmesi için görevlendirdiği 243 adet robotu işten çıkardığını açıkladı</a:t>
            </a:r>
            <a:r>
              <a:rPr lang="tr-TR" dirty="0" smtClean="0"/>
              <a:t>.</a:t>
            </a:r>
          </a:p>
          <a:p>
            <a:pPr marL="0" indent="0">
              <a:buNone/>
            </a:pPr>
            <a:r>
              <a:rPr lang="tr-TR" dirty="0" smtClean="0"/>
              <a:t>*Bazı </a:t>
            </a:r>
            <a:r>
              <a:rPr lang="tr-TR" dirty="0"/>
              <a:t>sorunlar, yaratıcı fikirlerin istenildiği gibi uygulanamamasından kaynaklanıyordu (resepsiyonda duran robot ‘</a:t>
            </a:r>
            <a:r>
              <a:rPr lang="tr-TR" dirty="0" err="1"/>
              <a:t>velociraptor</a:t>
            </a:r>
            <a:r>
              <a:rPr lang="tr-TR" dirty="0"/>
              <a:t>’ gibi). Diğer sorunların sebebi ise asistan robot teknolojisinde yaşanan büyük gelişmelere ayak uyduramamak oldu. Örneğin </a:t>
            </a:r>
            <a:r>
              <a:rPr lang="tr-TR" dirty="0" err="1"/>
              <a:t>Churi</a:t>
            </a:r>
            <a:r>
              <a:rPr lang="tr-TR" dirty="0"/>
              <a:t> adı verilen ve her odaya yerleştirilen asistan robot, bugün herhangi bir yeni akıllı telefonun sahip olduğu asistan özelliklerini gerçekleştirmekte zorlanıyordu. Robotların bir çok durumda hatalı çalıştıkları için müşterilere rahatsızlık verdiği görüldü. Örneğin resepsiyondaki dinozor robot yabancı müşterilere yardımcı olmakta sorun yaşıyor, pasaportların fotokopisini çekmek için insan çalışanların gelip müdahale etmesi gerekiyordu.</a:t>
            </a:r>
            <a:endParaRPr lang="tr-TR" dirty="0" smtClean="0"/>
          </a:p>
          <a:p>
            <a:pPr marL="0" indent="0">
              <a:buNone/>
            </a:pPr>
            <a:r>
              <a:rPr lang="tr-TR" dirty="0" smtClean="0">
                <a:solidFill>
                  <a:srgbClr val="C00000"/>
                </a:solidFill>
              </a:rPr>
              <a:t>Otelle </a:t>
            </a:r>
            <a:r>
              <a:rPr lang="tr-TR" dirty="0">
                <a:solidFill>
                  <a:srgbClr val="C00000"/>
                </a:solidFill>
              </a:rPr>
              <a:t>ilgili videoları izleyip görüşlerinizi paylaşmanızı dilerim.</a:t>
            </a:r>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5396570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0670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115</TotalTime>
  <Words>533</Words>
  <Application>Microsoft Office PowerPoint</Application>
  <PresentationFormat>Ekran Gösterisi (4:3)</PresentationFormat>
  <Paragraphs>94</Paragraphs>
  <Slides>8</Slides>
  <Notes>0</Notes>
  <HiddenSlides>0</HiddenSlides>
  <MMClips>8</MMClips>
  <ScaleCrop>false</ScaleCrop>
  <HeadingPairs>
    <vt:vector size="4" baseType="variant">
      <vt:variant>
        <vt:lpstr>Tema</vt:lpstr>
      </vt:variant>
      <vt:variant>
        <vt:i4>1</vt:i4>
      </vt:variant>
      <vt:variant>
        <vt:lpstr>Slayt Başlıkları</vt:lpstr>
      </vt:variant>
      <vt:variant>
        <vt:i4>8</vt:i4>
      </vt:variant>
    </vt:vector>
  </HeadingPairs>
  <TitlesOfParts>
    <vt:vector size="9" baseType="lpstr">
      <vt:lpstr>Ofis Teması</vt:lpstr>
      <vt:lpstr>12.HAFTA Organizasyonun Faydaları</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12.HAFTA Organizasyonun Faydaları</dc:title>
  <dc:creator>ASUS</dc:creator>
  <cp:lastModifiedBy>ASUS</cp:lastModifiedBy>
  <cp:revision>13</cp:revision>
  <dcterms:created xsi:type="dcterms:W3CDTF">2021-05-10T11:39:22Z</dcterms:created>
  <dcterms:modified xsi:type="dcterms:W3CDTF">2021-05-19T11:45:05Z</dcterms:modified>
</cp:coreProperties>
</file>