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60" r:id="rId6"/>
    <p:sldId id="261" r:id="rId7"/>
    <p:sldId id="270"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332657"/>
            <a:ext cx="7772400" cy="1080119"/>
          </a:xfrm>
        </p:spPr>
        <p:txBody>
          <a:bodyPr>
            <a:normAutofit/>
          </a:bodyPr>
          <a:lstStyle/>
          <a:p>
            <a:r>
              <a:rPr lang="tr-TR" sz="2400" dirty="0" smtClean="0">
                <a:solidFill>
                  <a:srgbClr val="FF0000"/>
                </a:solidFill>
              </a:rPr>
              <a:t>14.HAFTA</a:t>
            </a:r>
            <a:br>
              <a:rPr lang="tr-TR" sz="2400" dirty="0" smtClean="0">
                <a:solidFill>
                  <a:srgbClr val="FF0000"/>
                </a:solidFill>
              </a:rPr>
            </a:br>
            <a:r>
              <a:rPr lang="tr-TR" sz="2400" dirty="0" smtClean="0">
                <a:solidFill>
                  <a:srgbClr val="FF0000"/>
                </a:solidFill>
              </a:rPr>
              <a:t>LİDER VE LİDERLİK</a:t>
            </a:r>
            <a:endParaRPr lang="tr-TR" sz="2400" dirty="0">
              <a:solidFill>
                <a:srgbClr val="FF0000"/>
              </a:solidFill>
            </a:endParaRPr>
          </a:p>
        </p:txBody>
      </p:sp>
      <p:sp>
        <p:nvSpPr>
          <p:cNvPr id="3" name="Alt Başlık 2"/>
          <p:cNvSpPr>
            <a:spLocks noGrp="1"/>
          </p:cNvSpPr>
          <p:nvPr>
            <p:ph type="subTitle" idx="1"/>
          </p:nvPr>
        </p:nvSpPr>
        <p:spPr>
          <a:xfrm>
            <a:off x="251520" y="1340768"/>
            <a:ext cx="8640960" cy="5328592"/>
          </a:xfrm>
        </p:spPr>
        <p:txBody>
          <a:bodyPr>
            <a:normAutofit/>
          </a:bodyPr>
          <a:lstStyle/>
          <a:p>
            <a:pPr lvl="0" algn="just">
              <a:spcBef>
                <a:spcPts val="0"/>
              </a:spcBef>
            </a:pPr>
            <a:r>
              <a:rPr lang="tr-TR" sz="1800" dirty="0" smtClean="0">
                <a:solidFill>
                  <a:prstClr val="black"/>
                </a:solidFill>
              </a:rPr>
              <a:t>*21’inci </a:t>
            </a:r>
            <a:r>
              <a:rPr lang="tr-TR" sz="1800" dirty="0">
                <a:solidFill>
                  <a:prstClr val="black"/>
                </a:solidFill>
              </a:rPr>
              <a:t>yüzyılda bile liderlik, hâlâ insanlarda merak uyandıran bir konudur ve bilim adamları alanla ilgili inceleme ve araştırmalarına devam etmektedirler. </a:t>
            </a:r>
          </a:p>
          <a:p>
            <a:pPr lvl="0" algn="just">
              <a:spcBef>
                <a:spcPts val="0"/>
              </a:spcBef>
            </a:pPr>
            <a:r>
              <a:rPr lang="tr-TR" sz="1800" dirty="0" smtClean="0">
                <a:solidFill>
                  <a:prstClr val="black"/>
                </a:solidFill>
              </a:rPr>
              <a:t>*Her </a:t>
            </a:r>
            <a:r>
              <a:rPr lang="tr-TR" sz="1800" dirty="0">
                <a:solidFill>
                  <a:prstClr val="black"/>
                </a:solidFill>
              </a:rPr>
              <a:t>çalışma liderlikle ilgili yeni yaklaşımları gündeme getirmiş ve liderliğin çağın şartlarına göre anlaşılmasına yardım etmiştir. </a:t>
            </a:r>
          </a:p>
          <a:p>
            <a:pPr lvl="0" algn="just">
              <a:spcBef>
                <a:spcPts val="0"/>
              </a:spcBef>
            </a:pPr>
            <a:r>
              <a:rPr lang="tr-TR" sz="1800" dirty="0" smtClean="0">
                <a:solidFill>
                  <a:prstClr val="black"/>
                </a:solidFill>
              </a:rPr>
              <a:t>*Liderlik</a:t>
            </a:r>
            <a:r>
              <a:rPr lang="tr-TR" sz="1800" dirty="0">
                <a:solidFill>
                  <a:prstClr val="black"/>
                </a:solidFill>
              </a:rPr>
              <a:t>, genel olarak daha çok inanma, etkileme, cesaret, bilgi, zekâ, analitik ve yaratıcı düşünme, vizyon oluşturma vb. ifadeleri içeren bir kavramdır. </a:t>
            </a:r>
          </a:p>
          <a:p>
            <a:pPr lvl="0" algn="just">
              <a:spcBef>
                <a:spcPts val="0"/>
              </a:spcBef>
            </a:pPr>
            <a:r>
              <a:rPr lang="tr-TR" sz="1800" dirty="0" smtClean="0">
                <a:solidFill>
                  <a:prstClr val="black"/>
                </a:solidFill>
              </a:rPr>
              <a:t>*Tanımlar </a:t>
            </a:r>
            <a:r>
              <a:rPr lang="tr-TR" sz="1800" dirty="0">
                <a:solidFill>
                  <a:prstClr val="black"/>
                </a:solidFill>
              </a:rPr>
              <a:t>da genellikle bu ifadeler çerçevesinde yapılmıştır.</a:t>
            </a:r>
          </a:p>
          <a:p>
            <a:pPr lvl="0" algn="just">
              <a:spcBef>
                <a:spcPts val="0"/>
              </a:spcBef>
            </a:pPr>
            <a:r>
              <a:rPr lang="tr-TR" sz="1800" dirty="0" smtClean="0">
                <a:solidFill>
                  <a:prstClr val="black"/>
                </a:solidFill>
              </a:rPr>
              <a:t>*Liderliğin </a:t>
            </a:r>
            <a:r>
              <a:rPr lang="tr-TR" sz="1800" dirty="0">
                <a:solidFill>
                  <a:prstClr val="black"/>
                </a:solidFill>
              </a:rPr>
              <a:t>tanımı için genel bir yaklaşım, bu kavramın kullanılan farklı etkileme biçimleriyle eş anlamda tutulmasıdır. </a:t>
            </a:r>
          </a:p>
          <a:p>
            <a:pPr lvl="0" algn="just">
              <a:spcBef>
                <a:spcPts val="0"/>
              </a:spcBef>
            </a:pPr>
            <a:r>
              <a:rPr lang="tr-TR" sz="1800" dirty="0" smtClean="0">
                <a:solidFill>
                  <a:prstClr val="black"/>
                </a:solidFill>
              </a:rPr>
              <a:t>*Böylece </a:t>
            </a:r>
            <a:r>
              <a:rPr lang="tr-TR" sz="1800" dirty="0">
                <a:solidFill>
                  <a:prstClr val="black"/>
                </a:solidFill>
              </a:rPr>
              <a:t>grubun işleyişi ile ilgili tüm alanda birbirlerini etkilemede eşit derecede etkili ya da etkisiz kişiler grubunda bir liderden söz edilemez. </a:t>
            </a:r>
          </a:p>
          <a:p>
            <a:pPr lvl="0" algn="just">
              <a:spcBef>
                <a:spcPts val="0"/>
              </a:spcBef>
            </a:pPr>
            <a:r>
              <a:rPr lang="tr-TR" sz="1800" dirty="0" smtClean="0">
                <a:solidFill>
                  <a:prstClr val="black"/>
                </a:solidFill>
              </a:rPr>
              <a:t>*Bir </a:t>
            </a:r>
            <a:r>
              <a:rPr lang="tr-TR" sz="1800" dirty="0">
                <a:solidFill>
                  <a:prstClr val="black"/>
                </a:solidFill>
              </a:rPr>
              <a:t>kişinin meslektaşları arasında diğerlerinden daha etkili olduğu durumlarda bile etki, bu kişinin o makamı özel biçimde kullanışından çok toplumsal yapıdaki durumundan kaynaklanıyordur ki bu kişi de lider değildir.</a:t>
            </a:r>
          </a:p>
          <a:p>
            <a:pPr lvl="0" algn="l"/>
            <a:endParaRPr lang="tr-TR" sz="1800" dirty="0">
              <a:solidFill>
                <a:prstClr val="black"/>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80848" y="5301208"/>
            <a:ext cx="609600" cy="609600"/>
          </a:xfrm>
          <a:prstGeom prst="rect">
            <a:avLst/>
          </a:prstGeom>
        </p:spPr>
      </p:pic>
    </p:spTree>
    <p:extLst>
      <p:ext uri="{BB962C8B-B14F-4D97-AF65-F5344CB8AC3E}">
        <p14:creationId xmlns:p14="http://schemas.microsoft.com/office/powerpoint/2010/main" val="6303071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76664"/>
          </a:xfrm>
        </p:spPr>
        <p:txBody>
          <a:bodyPr>
            <a:normAutofit fontScale="55000" lnSpcReduction="20000"/>
          </a:bodyPr>
          <a:lstStyle/>
          <a:p>
            <a:pPr marL="0" indent="0">
              <a:buNone/>
            </a:pPr>
            <a:endParaRPr lang="tr-TR" dirty="0" smtClean="0"/>
          </a:p>
          <a:p>
            <a:pPr marL="0" indent="0">
              <a:buNone/>
            </a:pPr>
            <a:r>
              <a:rPr lang="tr-TR" dirty="0" smtClean="0">
                <a:solidFill>
                  <a:srgbClr val="C00000"/>
                </a:solidFill>
              </a:rPr>
              <a:t>LİDER </a:t>
            </a:r>
            <a:r>
              <a:rPr lang="tr-TR" dirty="0">
                <a:solidFill>
                  <a:srgbClr val="C00000"/>
                </a:solidFill>
              </a:rPr>
              <a:t>VE LİDERLİK</a:t>
            </a:r>
          </a:p>
          <a:p>
            <a:pPr marL="0" indent="0">
              <a:buNone/>
            </a:pPr>
            <a:r>
              <a:rPr lang="tr-TR" dirty="0"/>
              <a:t>Lider, insanları dünyaya ve çevreye bakış açılarını değiştirerek ve onları birbirleriyle ilişkilendirerek ortak bir amaca yönelik olarak hareket ettiren kimsedir.</a:t>
            </a:r>
          </a:p>
          <a:p>
            <a:pPr marL="0" indent="0">
              <a:buNone/>
            </a:pPr>
            <a:r>
              <a:rPr lang="tr-TR" dirty="0"/>
              <a:t>*Lider rehber bir görüşe sahiptir.</a:t>
            </a:r>
          </a:p>
          <a:p>
            <a:pPr marL="0" indent="0">
              <a:buNone/>
            </a:pPr>
            <a:r>
              <a:rPr lang="tr-TR" dirty="0"/>
              <a:t>*Lider tutku sahibidir.</a:t>
            </a:r>
          </a:p>
          <a:p>
            <a:pPr marL="0" indent="0">
              <a:buNone/>
            </a:pPr>
            <a:r>
              <a:rPr lang="tr-TR" dirty="0"/>
              <a:t>*Lider dürüst olmalıdır.</a:t>
            </a:r>
          </a:p>
          <a:p>
            <a:pPr marL="0" indent="0">
              <a:buNone/>
            </a:pPr>
            <a:r>
              <a:rPr lang="tr-TR" dirty="0"/>
              <a:t>*Lider kendini adamalıdır.</a:t>
            </a:r>
          </a:p>
          <a:p>
            <a:pPr marL="0" indent="0">
              <a:buNone/>
            </a:pPr>
            <a:r>
              <a:rPr lang="tr-TR" dirty="0"/>
              <a:t>*Lider uyanık olmalıdır.</a:t>
            </a:r>
          </a:p>
          <a:p>
            <a:pPr marL="0" indent="0">
              <a:buNone/>
            </a:pPr>
            <a:r>
              <a:rPr lang="tr-TR" dirty="0"/>
              <a:t>*Lider doğru olmalıdır.</a:t>
            </a:r>
          </a:p>
          <a:p>
            <a:pPr marL="0" indent="0">
              <a:buNone/>
            </a:pPr>
            <a:r>
              <a:rPr lang="tr-TR" dirty="0"/>
              <a:t>*Lider ihanet etmeyendir.</a:t>
            </a:r>
          </a:p>
          <a:p>
            <a:pPr marL="0" indent="0">
              <a:buNone/>
            </a:pPr>
            <a:r>
              <a:rPr lang="tr-TR" dirty="0"/>
              <a:t>*Lider merak eder, risk alır.</a:t>
            </a:r>
          </a:p>
          <a:p>
            <a:pPr marL="0" indent="0">
              <a:buNone/>
            </a:pPr>
            <a:r>
              <a:rPr lang="tr-TR" dirty="0"/>
              <a:t>Liderler,</a:t>
            </a:r>
          </a:p>
          <a:p>
            <a:pPr marL="0" indent="0">
              <a:buNone/>
            </a:pPr>
            <a:r>
              <a:rPr lang="tr-TR" dirty="0"/>
              <a:t>*Astlarına güvenmelidir</a:t>
            </a:r>
          </a:p>
          <a:p>
            <a:pPr marL="0" indent="0">
              <a:buNone/>
            </a:pPr>
            <a:r>
              <a:rPr lang="tr-TR" dirty="0"/>
              <a:t>*Vizyon geliştirmelidirler</a:t>
            </a:r>
          </a:p>
          <a:p>
            <a:pPr marL="0" indent="0">
              <a:buNone/>
            </a:pPr>
            <a:r>
              <a:rPr lang="tr-TR" dirty="0"/>
              <a:t>*Soğukkanlı olmalıdırlar</a:t>
            </a:r>
          </a:p>
          <a:p>
            <a:pPr marL="0" indent="0">
              <a:buNone/>
            </a:pPr>
            <a:r>
              <a:rPr lang="tr-TR" dirty="0"/>
              <a:t>*Riski göze almalıdırlar</a:t>
            </a:r>
          </a:p>
          <a:p>
            <a:pPr marL="0" indent="0">
              <a:buNone/>
            </a:pPr>
            <a:r>
              <a:rPr lang="tr-TR" dirty="0"/>
              <a:t>*Uzman olmalıdırlar</a:t>
            </a:r>
          </a:p>
          <a:p>
            <a:pPr marL="0" indent="0">
              <a:buNone/>
            </a:pPr>
            <a:r>
              <a:rPr lang="tr-TR" dirty="0"/>
              <a:t>*Karşı çıkmalara izin vermelidirler</a:t>
            </a:r>
          </a:p>
          <a:p>
            <a:pPr marL="0" indent="0">
              <a:buNone/>
            </a:pPr>
            <a:r>
              <a:rPr lang="tr-TR" dirty="0"/>
              <a:t>*İşleri kolaylaştırmalıdırlar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92080" y="3222562"/>
            <a:ext cx="609600" cy="609600"/>
          </a:xfrm>
          <a:prstGeom prst="rect">
            <a:avLst/>
          </a:prstGeom>
        </p:spPr>
      </p:pic>
    </p:spTree>
    <p:extLst>
      <p:ext uri="{BB962C8B-B14F-4D97-AF65-F5344CB8AC3E}">
        <p14:creationId xmlns:p14="http://schemas.microsoft.com/office/powerpoint/2010/main" val="24757089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0000" lnSpcReduction="20000"/>
          </a:bodyPr>
          <a:lstStyle/>
          <a:p>
            <a:pPr marL="0" indent="0">
              <a:buNone/>
            </a:pPr>
            <a:r>
              <a:rPr lang="tr-TR" sz="3400" dirty="0"/>
              <a:t>1. Komutan ve Lider Farkı</a:t>
            </a:r>
          </a:p>
          <a:p>
            <a:pPr marL="0" indent="0">
              <a:buNone/>
            </a:pPr>
            <a:r>
              <a:rPr lang="tr-TR" sz="3400" dirty="0"/>
              <a:t>Askeri anlamda sıkça birbirinin yerine kullanılan bu iki kavram birbirinden farklıdır. Komutan, rütbe, kıdem, görev ve makamına dayanarak astları üzerinde yetkilerini kullanır. Bu yetki; kanun, yönetmelik ve emirlerle belirlenmiştir. Bir komutan verilen bu yetkilerin dışına çıkamaz. Ayrıca bir komutanın emrindeki grubun sayısı yasalarla belirlenmiştir</a:t>
            </a:r>
            <a:r>
              <a:rPr lang="tr-TR" sz="3400" dirty="0" smtClean="0"/>
              <a:t>. </a:t>
            </a:r>
            <a:r>
              <a:rPr lang="tr-TR" sz="3400" dirty="0"/>
              <a:t>Hâlbuki bir liderin yetkisi; kanun, yönetmelik ve yasalarla belirlenmemiştir. O yetkisini, kendi özellik ve davranışlarından almaktadır. Bir lider, grubun amacına ulaşması için en uygun yol hangisi ise, o yolu seçmede serbesttir</a:t>
            </a:r>
            <a:r>
              <a:rPr lang="tr-TR" sz="3400" dirty="0" smtClean="0"/>
              <a:t>.</a:t>
            </a:r>
          </a:p>
          <a:p>
            <a:pPr marL="0" indent="0">
              <a:buNone/>
            </a:pPr>
            <a:r>
              <a:rPr lang="tr-TR" sz="3400" dirty="0"/>
              <a:t>2. Yönetici ve Lider Farkı</a:t>
            </a:r>
          </a:p>
          <a:p>
            <a:pPr marL="0" indent="0">
              <a:buNone/>
            </a:pPr>
            <a:r>
              <a:rPr lang="tr-TR" sz="3400" dirty="0"/>
              <a:t>Günlük hayatımızda en çok bu iki kavramı birbirinin yerine kullanılmaktadır. Ancak aralarında farklılıklar vardır. Bir lider, biçimsel bir yapı içinde biçimsel olmayan bir yoldan ortaya çıkabilir. Lider için biçimsel yetki fazla önem taşımayabilir, yönetici ise işlevini biçimsel yapının bir gereği olarak sürdürmek zorundadır. Diğer bir farklı yanı ise, yöneticilik sadece örgütün üst ve orta kademeleri için geçerli olmasına rağmen, liderlik örgütün bütün kademeleri için geçerlidir</a:t>
            </a:r>
            <a:r>
              <a:rPr lang="tr-TR" dirty="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006920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525344"/>
          </a:xfrm>
        </p:spPr>
        <p:txBody>
          <a:bodyPr/>
          <a:lstStyle/>
          <a:p>
            <a:pPr marL="0" indent="0" algn="ctr">
              <a:buNone/>
            </a:pPr>
            <a:r>
              <a:rPr lang="tr-TR" sz="1400" dirty="0" smtClean="0">
                <a:solidFill>
                  <a:srgbClr val="FF0000"/>
                </a:solidFill>
              </a:rPr>
              <a:t>Yönetici ve Lider arasındaki farklar</a:t>
            </a:r>
          </a:p>
          <a:p>
            <a:pPr marL="0" indent="0" algn="ctr">
              <a:buNone/>
            </a:pPr>
            <a:endParaRPr lang="tr-TR" sz="2000" dirty="0" smtClean="0">
              <a:solidFill>
                <a:srgbClr val="FF0000"/>
              </a:solidFill>
            </a:endParaRP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767150071"/>
              </p:ext>
            </p:extLst>
          </p:nvPr>
        </p:nvGraphicFramePr>
        <p:xfrm>
          <a:off x="196162" y="332656"/>
          <a:ext cx="8840334" cy="6391711"/>
        </p:xfrm>
        <a:graphic>
          <a:graphicData uri="http://schemas.openxmlformats.org/drawingml/2006/table">
            <a:tbl>
              <a:tblPr firstRow="1" bandRow="1">
                <a:tableStyleId>{5940675A-B579-460E-94D1-54222C63F5DA}</a:tableStyleId>
              </a:tblPr>
              <a:tblGrid>
                <a:gridCol w="3992409"/>
                <a:gridCol w="4847925"/>
              </a:tblGrid>
              <a:tr h="375983">
                <a:tc>
                  <a:txBody>
                    <a:bodyPr/>
                    <a:lstStyle/>
                    <a:p>
                      <a:r>
                        <a:rPr lang="tr-TR" sz="1500" dirty="0" smtClean="0"/>
                        <a:t>Yönetici</a:t>
                      </a:r>
                      <a:r>
                        <a:rPr lang="tr-TR" sz="1500" baseline="0" dirty="0" smtClean="0"/>
                        <a:t> idare eder. (İdarecidir)</a:t>
                      </a:r>
                      <a:endParaRPr lang="tr-TR" sz="1500" dirty="0"/>
                    </a:p>
                  </a:txBody>
                  <a:tcPr/>
                </a:tc>
                <a:tc>
                  <a:txBody>
                    <a:bodyPr/>
                    <a:lstStyle/>
                    <a:p>
                      <a:r>
                        <a:rPr lang="tr-TR" sz="1500" dirty="0" smtClean="0"/>
                        <a:t>Lider yenilik yapar.(Yenilikçidir)</a:t>
                      </a:r>
                      <a:endParaRPr lang="tr-TR" sz="1500" dirty="0"/>
                    </a:p>
                  </a:txBody>
                  <a:tcPr/>
                </a:tc>
              </a:tr>
              <a:tr h="375983">
                <a:tc>
                  <a:txBody>
                    <a:bodyPr/>
                    <a:lstStyle/>
                    <a:p>
                      <a:r>
                        <a:rPr lang="tr-TR" sz="1500" dirty="0" smtClean="0"/>
                        <a:t>Yönetici düzeni sürdürür.</a:t>
                      </a:r>
                      <a:endParaRPr lang="tr-TR" sz="1500" dirty="0"/>
                    </a:p>
                  </a:txBody>
                  <a:tcPr/>
                </a:tc>
                <a:tc>
                  <a:txBody>
                    <a:bodyPr/>
                    <a:lstStyle/>
                    <a:p>
                      <a:r>
                        <a:rPr lang="tr-TR" sz="1500" dirty="0" smtClean="0"/>
                        <a:t>Lider farklılık yaratır.</a:t>
                      </a:r>
                      <a:endParaRPr lang="tr-TR" sz="1500" dirty="0"/>
                    </a:p>
                  </a:txBody>
                  <a:tcPr/>
                </a:tc>
              </a:tr>
              <a:tr h="375983">
                <a:tc>
                  <a:txBody>
                    <a:bodyPr/>
                    <a:lstStyle/>
                    <a:p>
                      <a:r>
                        <a:rPr lang="tr-TR" sz="1500" dirty="0" smtClean="0"/>
                        <a:t>Yönetici muhafaza eder,</a:t>
                      </a:r>
                      <a:r>
                        <a:rPr lang="tr-TR" sz="1500" baseline="0" dirty="0" smtClean="0"/>
                        <a:t> koruyucudur.</a:t>
                      </a:r>
                      <a:endParaRPr lang="tr-TR" sz="1500" dirty="0"/>
                    </a:p>
                  </a:txBody>
                  <a:tcPr/>
                </a:tc>
                <a:tc>
                  <a:txBody>
                    <a:bodyPr/>
                    <a:lstStyle/>
                    <a:p>
                      <a:r>
                        <a:rPr lang="tr-TR" sz="1500" dirty="0" smtClean="0"/>
                        <a:t>Lider geliştirir.</a:t>
                      </a:r>
                      <a:endParaRPr lang="tr-TR" sz="1500" dirty="0"/>
                    </a:p>
                  </a:txBody>
                  <a:tcPr/>
                </a:tc>
              </a:tr>
              <a:tr h="375983">
                <a:tc>
                  <a:txBody>
                    <a:bodyPr/>
                    <a:lstStyle/>
                    <a:p>
                      <a:r>
                        <a:rPr lang="tr-TR" sz="1500" dirty="0" smtClean="0"/>
                        <a:t>Yönetici sistem ve yapı üzerinde yoğunlaşır.</a:t>
                      </a:r>
                      <a:endParaRPr lang="tr-TR" sz="1500" dirty="0"/>
                    </a:p>
                  </a:txBody>
                  <a:tcPr/>
                </a:tc>
                <a:tc>
                  <a:txBody>
                    <a:bodyPr/>
                    <a:lstStyle/>
                    <a:p>
                      <a:r>
                        <a:rPr lang="tr-TR" sz="1500" dirty="0" smtClean="0"/>
                        <a:t>Lider insan (birey) merkezlidir.</a:t>
                      </a:r>
                      <a:endParaRPr lang="tr-TR" sz="1500" dirty="0"/>
                    </a:p>
                  </a:txBody>
                  <a:tcPr/>
                </a:tc>
              </a:tr>
              <a:tr h="375983">
                <a:tc>
                  <a:txBody>
                    <a:bodyPr/>
                    <a:lstStyle/>
                    <a:p>
                      <a:r>
                        <a:rPr lang="tr-TR" sz="1500" dirty="0" smtClean="0"/>
                        <a:t>Yönetici kontrole güvenir.</a:t>
                      </a:r>
                      <a:endParaRPr lang="tr-TR" sz="1500" dirty="0"/>
                    </a:p>
                  </a:txBody>
                  <a:tcPr/>
                </a:tc>
                <a:tc>
                  <a:txBody>
                    <a:bodyPr/>
                    <a:lstStyle/>
                    <a:p>
                      <a:r>
                        <a:rPr lang="tr-TR" sz="1500" dirty="0" smtClean="0"/>
                        <a:t>Lider</a:t>
                      </a:r>
                      <a:r>
                        <a:rPr lang="tr-TR" sz="1500" baseline="0" dirty="0" smtClean="0"/>
                        <a:t> güven ilham eder.</a:t>
                      </a:r>
                      <a:endParaRPr lang="tr-TR" sz="1500" dirty="0"/>
                    </a:p>
                  </a:txBody>
                  <a:tcPr/>
                </a:tc>
              </a:tr>
              <a:tr h="375983">
                <a:tc>
                  <a:txBody>
                    <a:bodyPr/>
                    <a:lstStyle/>
                    <a:p>
                      <a:r>
                        <a:rPr lang="tr-TR" sz="1500" dirty="0" smtClean="0"/>
                        <a:t>Yönetici kısa bakış açısına sahiptir.</a:t>
                      </a:r>
                      <a:endParaRPr lang="tr-TR" sz="1500" dirty="0"/>
                    </a:p>
                  </a:txBody>
                  <a:tcPr/>
                </a:tc>
                <a:tc>
                  <a:txBody>
                    <a:bodyPr/>
                    <a:lstStyle/>
                    <a:p>
                      <a:r>
                        <a:rPr lang="tr-TR" sz="1500" dirty="0" smtClean="0"/>
                        <a:t>Lider uzun bir perspektife sahiptir.</a:t>
                      </a:r>
                      <a:endParaRPr lang="tr-TR" sz="1500" dirty="0"/>
                    </a:p>
                  </a:txBody>
                  <a:tcPr/>
                </a:tc>
              </a:tr>
              <a:tr h="375983">
                <a:tc>
                  <a:txBody>
                    <a:bodyPr/>
                    <a:lstStyle/>
                    <a:p>
                      <a:r>
                        <a:rPr lang="tr-TR" sz="1500" dirty="0" smtClean="0"/>
                        <a:t>Yönetici nasıl ve ne zaman diye sorar.</a:t>
                      </a:r>
                      <a:endParaRPr lang="tr-TR" sz="1500" dirty="0"/>
                    </a:p>
                  </a:txBody>
                  <a:tcPr/>
                </a:tc>
                <a:tc>
                  <a:txBody>
                    <a:bodyPr/>
                    <a:lstStyle/>
                    <a:p>
                      <a:r>
                        <a:rPr lang="tr-TR" sz="1500" dirty="0" smtClean="0"/>
                        <a:t>Lider ne ve niçin diye sorar. </a:t>
                      </a:r>
                      <a:endParaRPr lang="tr-TR" sz="1500" dirty="0"/>
                    </a:p>
                  </a:txBody>
                  <a:tcPr/>
                </a:tc>
              </a:tr>
              <a:tr h="375983">
                <a:tc>
                  <a:txBody>
                    <a:bodyPr/>
                    <a:lstStyle/>
                    <a:p>
                      <a:r>
                        <a:rPr lang="tr-TR" sz="1500" dirty="0" smtClean="0"/>
                        <a:t>Yönetici alt kademelere yönetsel  bakar.</a:t>
                      </a:r>
                      <a:endParaRPr lang="tr-TR" sz="1500" dirty="0"/>
                    </a:p>
                  </a:txBody>
                  <a:tcPr/>
                </a:tc>
                <a:tc>
                  <a:txBody>
                    <a:bodyPr/>
                    <a:lstStyle/>
                    <a:p>
                      <a:r>
                        <a:rPr lang="tr-TR" sz="1500" dirty="0" smtClean="0"/>
                        <a:t>Lider çevreye bakar.</a:t>
                      </a:r>
                      <a:endParaRPr lang="tr-TR" sz="1500" dirty="0"/>
                    </a:p>
                  </a:txBody>
                  <a:tcPr/>
                </a:tc>
              </a:tr>
              <a:tr h="375983">
                <a:tc>
                  <a:txBody>
                    <a:bodyPr/>
                    <a:lstStyle/>
                    <a:p>
                      <a:r>
                        <a:rPr lang="tr-TR" sz="1500" dirty="0" smtClean="0"/>
                        <a:t>Yönetici mevcut durumu kabul eder.</a:t>
                      </a:r>
                      <a:endParaRPr lang="tr-TR" sz="1500" dirty="0"/>
                    </a:p>
                  </a:txBody>
                  <a:tcPr/>
                </a:tc>
                <a:tc>
                  <a:txBody>
                    <a:bodyPr/>
                    <a:lstStyle/>
                    <a:p>
                      <a:r>
                        <a:rPr lang="tr-TR" sz="1500" dirty="0" smtClean="0"/>
                        <a:t>Lider mevcut duruma meydan okur.</a:t>
                      </a:r>
                      <a:endParaRPr lang="tr-TR" sz="1500" dirty="0"/>
                    </a:p>
                  </a:txBody>
                  <a:tcPr/>
                </a:tc>
              </a:tr>
              <a:tr h="375983">
                <a:tc>
                  <a:txBody>
                    <a:bodyPr/>
                    <a:lstStyle/>
                    <a:p>
                      <a:r>
                        <a:rPr lang="tr-TR" sz="1500" dirty="0" smtClean="0"/>
                        <a:t>Yönetici yerleşik duruma uygun hareket eder.</a:t>
                      </a:r>
                      <a:endParaRPr lang="tr-TR" sz="1500" dirty="0"/>
                    </a:p>
                  </a:txBody>
                  <a:tcPr/>
                </a:tc>
                <a:tc>
                  <a:txBody>
                    <a:bodyPr/>
                    <a:lstStyle/>
                    <a:p>
                      <a:r>
                        <a:rPr lang="tr-TR" sz="1500" dirty="0" smtClean="0"/>
                        <a:t>Lider yerleşik durumun dışına çıkar, kendi başına buyruktur.</a:t>
                      </a:r>
                      <a:endParaRPr lang="tr-TR" sz="1500" dirty="0"/>
                    </a:p>
                  </a:txBody>
                  <a:tcPr/>
                </a:tc>
              </a:tr>
              <a:tr h="375983">
                <a:tc>
                  <a:txBody>
                    <a:bodyPr/>
                    <a:lstStyle/>
                    <a:p>
                      <a:r>
                        <a:rPr lang="tr-TR" sz="1500" dirty="0" smtClean="0"/>
                        <a:t>Yönetici  işleri doğru yapar.</a:t>
                      </a:r>
                      <a:endParaRPr lang="tr-TR" sz="1500" dirty="0"/>
                    </a:p>
                  </a:txBody>
                  <a:tcPr/>
                </a:tc>
                <a:tc>
                  <a:txBody>
                    <a:bodyPr/>
                    <a:lstStyle/>
                    <a:p>
                      <a:r>
                        <a:rPr lang="tr-TR" sz="1500" dirty="0" smtClean="0"/>
                        <a:t>Lider doğru işleri yapar.</a:t>
                      </a:r>
                      <a:endParaRPr lang="tr-TR" sz="1500" dirty="0"/>
                    </a:p>
                  </a:txBody>
                  <a:tcPr/>
                </a:tc>
              </a:tr>
              <a:tr h="375983">
                <a:tc>
                  <a:txBody>
                    <a:bodyPr/>
                    <a:lstStyle/>
                    <a:p>
                      <a:r>
                        <a:rPr lang="tr-TR" sz="1500" dirty="0" smtClean="0"/>
                        <a:t>Yönetici tekrarcı ve kopyacıdır.</a:t>
                      </a:r>
                      <a:endParaRPr lang="tr-TR" sz="1500" dirty="0"/>
                    </a:p>
                  </a:txBody>
                  <a:tcPr/>
                </a:tc>
                <a:tc>
                  <a:txBody>
                    <a:bodyPr/>
                    <a:lstStyle/>
                    <a:p>
                      <a:r>
                        <a:rPr lang="tr-TR" sz="1500" dirty="0" smtClean="0"/>
                        <a:t>Lider  orijinaldir.</a:t>
                      </a:r>
                      <a:endParaRPr lang="tr-TR" sz="1500" dirty="0"/>
                    </a:p>
                  </a:txBody>
                  <a:tcPr/>
                </a:tc>
              </a:tr>
              <a:tr h="375983">
                <a:tc>
                  <a:txBody>
                    <a:bodyPr/>
                    <a:lstStyle/>
                    <a:p>
                      <a:r>
                        <a:rPr lang="tr-TR" sz="1500" dirty="0" smtClean="0"/>
                        <a:t>Yönetici  kuralcıdır. (Statükocudur)</a:t>
                      </a:r>
                      <a:endParaRPr lang="tr-TR" sz="1500" dirty="0"/>
                    </a:p>
                  </a:txBody>
                  <a:tcPr/>
                </a:tc>
                <a:tc>
                  <a:txBody>
                    <a:bodyPr/>
                    <a:lstStyle/>
                    <a:p>
                      <a:r>
                        <a:rPr lang="tr-TR" sz="1500" dirty="0" smtClean="0"/>
                        <a:t>Lider risk alır, başına buyruk kişidir.</a:t>
                      </a:r>
                      <a:endParaRPr lang="tr-TR" sz="1500" dirty="0"/>
                    </a:p>
                  </a:txBody>
                  <a:tcPr/>
                </a:tc>
              </a:tr>
              <a:tr h="375983">
                <a:tc>
                  <a:txBody>
                    <a:bodyPr/>
                    <a:lstStyle/>
                    <a:p>
                      <a:r>
                        <a:rPr lang="tr-TR" sz="1500" dirty="0" smtClean="0"/>
                        <a:t>Yönetici teşvik edendir.</a:t>
                      </a:r>
                      <a:endParaRPr lang="tr-TR" sz="1500" dirty="0"/>
                    </a:p>
                  </a:txBody>
                  <a:tcPr/>
                </a:tc>
                <a:tc>
                  <a:txBody>
                    <a:bodyPr/>
                    <a:lstStyle/>
                    <a:p>
                      <a:r>
                        <a:rPr lang="tr-TR" sz="1500" dirty="0" smtClean="0"/>
                        <a:t>Lider yönlendiricidir.</a:t>
                      </a:r>
                      <a:endParaRPr lang="tr-TR" sz="1500" dirty="0"/>
                    </a:p>
                  </a:txBody>
                  <a:tcPr/>
                </a:tc>
              </a:tr>
              <a:tr h="375983">
                <a:tc>
                  <a:txBody>
                    <a:bodyPr/>
                    <a:lstStyle/>
                    <a:p>
                      <a:r>
                        <a:rPr lang="tr-TR" sz="1600" dirty="0" smtClean="0"/>
                        <a:t>Yönetici  soru sorandır.</a:t>
                      </a:r>
                      <a:endParaRPr lang="tr-TR" sz="1600" dirty="0"/>
                    </a:p>
                  </a:txBody>
                  <a:tcPr/>
                </a:tc>
                <a:tc>
                  <a:txBody>
                    <a:bodyPr/>
                    <a:lstStyle/>
                    <a:p>
                      <a:r>
                        <a:rPr lang="tr-TR" sz="1600" dirty="0" smtClean="0"/>
                        <a:t>Lider cevaplayandır.</a:t>
                      </a:r>
                      <a:endParaRPr lang="tr-TR" sz="1600" dirty="0"/>
                    </a:p>
                  </a:txBody>
                  <a:tcPr/>
                </a:tc>
              </a:tr>
              <a:tr h="375983">
                <a:tc>
                  <a:txBody>
                    <a:bodyPr/>
                    <a:lstStyle/>
                    <a:p>
                      <a:r>
                        <a:rPr lang="tr-TR" sz="1600" dirty="0" smtClean="0"/>
                        <a:t>Yönetici  katıdır.</a:t>
                      </a:r>
                      <a:endParaRPr lang="tr-TR" sz="1600" dirty="0"/>
                    </a:p>
                  </a:txBody>
                  <a:tcPr/>
                </a:tc>
                <a:tc>
                  <a:txBody>
                    <a:bodyPr/>
                    <a:lstStyle/>
                    <a:p>
                      <a:r>
                        <a:rPr lang="tr-TR" sz="1600" dirty="0" smtClean="0"/>
                        <a:t>Lider esnektir.</a:t>
                      </a:r>
                      <a:endParaRPr lang="tr-TR" sz="1600" dirty="0"/>
                    </a:p>
                  </a:txBody>
                  <a:tcPr/>
                </a:tc>
              </a:tr>
              <a:tr h="375983">
                <a:tc>
                  <a:txBody>
                    <a:bodyPr/>
                    <a:lstStyle/>
                    <a:p>
                      <a:r>
                        <a:rPr lang="tr-TR" sz="1600" dirty="0" smtClean="0"/>
                        <a:t>Yönetici için olaylar önemlidir.</a:t>
                      </a:r>
                      <a:endParaRPr lang="tr-TR" sz="1600" dirty="0"/>
                    </a:p>
                  </a:txBody>
                  <a:tcPr/>
                </a:tc>
                <a:tc>
                  <a:txBody>
                    <a:bodyPr/>
                    <a:lstStyle/>
                    <a:p>
                      <a:r>
                        <a:rPr lang="tr-TR" sz="1600" dirty="0" smtClean="0"/>
                        <a:t>Lider için fikirler önemlidir.</a:t>
                      </a:r>
                      <a:endParaRPr lang="tr-TR" sz="1600" dirty="0"/>
                    </a:p>
                  </a:txBody>
                  <a:tcPr/>
                </a:tc>
              </a:tr>
            </a:tbl>
          </a:graphicData>
        </a:graphic>
      </p:graphicFrame>
      <p:pic>
        <p:nvPicPr>
          <p:cNvPr id="5"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94822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98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t>3. Başkan ve Lider Farkı</a:t>
            </a:r>
          </a:p>
          <a:p>
            <a:pPr marL="0" indent="0">
              <a:buNone/>
            </a:pPr>
            <a:r>
              <a:rPr lang="tr-TR" dirty="0"/>
              <a:t>Başkan ve lider aynı anlama gelmeyen iki kavramdır. </a:t>
            </a:r>
            <a:r>
              <a:rPr lang="tr-TR" dirty="0" err="1"/>
              <a:t>Kimball</a:t>
            </a:r>
            <a:r>
              <a:rPr lang="tr-TR" dirty="0"/>
              <a:t> YOUNG da başkanlık ve liderlik arasında yaptığı bir ayrımla bunu doğrulamıştır. Bu ayrıma göre; başkanlık pozisyonundakiler, biçimsel yetki yoluyla bu pozisyona atanmış olan kişiler olup olaylar üzerinde pek denetimi olmayan kimselerdir. Başkanlar biçimsel ya da yasal yetki çerçevesinde faaliyette bulunan kişilerdir. Hâlbuki liderler, biçimsel ya da yasal yetki olmadan da grup üzerinde etkili olup iş gördürebilirler. Hiçbir resmî yetkisi olmadığı hâlde geniş bir kitleyi etkileyip peşinden sürükleyen liderler vardır.</a:t>
            </a:r>
          </a:p>
          <a:p>
            <a:pPr marL="0" indent="0">
              <a:buNone/>
            </a:pPr>
            <a:r>
              <a:rPr lang="tr-TR" dirty="0" smtClean="0"/>
              <a:t>4</a:t>
            </a:r>
            <a:r>
              <a:rPr lang="tr-TR" dirty="0"/>
              <a:t>. Şef ve Lider Farkı</a:t>
            </a:r>
          </a:p>
          <a:p>
            <a:pPr marL="0" indent="0">
              <a:buNone/>
            </a:pPr>
            <a:r>
              <a:rPr lang="tr-TR" dirty="0"/>
              <a:t>Günlük dilde bu iki kavram birbirinin yerine çok kullanılmaktadır. Bundan dolayı da birbirlerine karıştırılmaktadır. “Şef” kavramı, genellikle kamu ve ordu yönetimindeki yönetici terimi ile aynı anlamda kullanılmaktadır. İşletmelerde ise şef terimi; kısım şefi, atölye şefi, bölüm şefi şeklinde kullanılmaktadır. Şef ve lider kavramlarının birbirlerine karıştırılması, büyük ölçüde yönetim tarafından atanan kimselerin liderlik niteliklerini kendilerinde toplamalarından kaynaklanmaktadır.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81997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10000"/>
          </a:bodyPr>
          <a:lstStyle/>
          <a:p>
            <a:pPr marL="0" indent="0">
              <a:buNone/>
            </a:pPr>
            <a:r>
              <a:rPr lang="tr-TR" dirty="0"/>
              <a:t>5. Popüler Kişi ve Lider Farkı</a:t>
            </a:r>
          </a:p>
          <a:p>
            <a:pPr marL="0" indent="0">
              <a:buNone/>
            </a:pPr>
            <a:r>
              <a:rPr lang="tr-TR" dirty="0"/>
              <a:t>Gruplarla ilgili olarak yapılan </a:t>
            </a:r>
            <a:r>
              <a:rPr lang="tr-TR" dirty="0" err="1"/>
              <a:t>sosyometrik</a:t>
            </a:r>
            <a:r>
              <a:rPr lang="tr-TR" dirty="0"/>
              <a:t> çalışmalarda bu iki kavramın birbirleriyle sıkıca karıştırıldığı görülmüştür. Şunu hemen belirtmek gerekir ki bir kişinin popüler olması kendisinde bazı niteliklerin bulunmasına bağlıdır. Fakat kişinin sahip olduğu bu nitelikler, grup içinde bazı kişileri kendisine yaklaştırdığı gibi, bazılarının da kendisinden uzaklaşmasına neden olabilir</a:t>
            </a:r>
            <a:r>
              <a:rPr lang="tr-TR" dirty="0" smtClean="0"/>
              <a:t>.</a:t>
            </a:r>
          </a:p>
          <a:p>
            <a:pPr marL="0" indent="0">
              <a:buNone/>
            </a:pPr>
            <a:endParaRPr lang="tr-TR" dirty="0"/>
          </a:p>
          <a:p>
            <a:pPr marL="0" indent="0">
              <a:buNone/>
            </a:pPr>
            <a:r>
              <a:rPr lang="tr-TR" dirty="0">
                <a:solidFill>
                  <a:srgbClr val="C00000"/>
                </a:solidFill>
              </a:rPr>
              <a:t>Liderliğin kazanılmasına ilişkin başlıca iki görüş vardır</a:t>
            </a:r>
            <a:r>
              <a:rPr lang="tr-TR" dirty="0" smtClean="0">
                <a:solidFill>
                  <a:srgbClr val="C00000"/>
                </a:solidFill>
              </a:rPr>
              <a:t>:</a:t>
            </a:r>
          </a:p>
          <a:p>
            <a:pPr marL="514350" indent="-514350">
              <a:buAutoNum type="arabicPeriod"/>
            </a:pPr>
            <a:r>
              <a:rPr lang="tr-TR" dirty="0" smtClean="0"/>
              <a:t>Doğuştan </a:t>
            </a:r>
            <a:r>
              <a:rPr lang="tr-TR" dirty="0"/>
              <a:t>Sahip Olunan Nitelikler Açısından </a:t>
            </a:r>
            <a:r>
              <a:rPr lang="tr-TR" dirty="0" smtClean="0"/>
              <a:t>Liderlik</a:t>
            </a:r>
          </a:p>
          <a:p>
            <a:pPr marL="0" indent="0">
              <a:buNone/>
            </a:pPr>
            <a:r>
              <a:rPr lang="tr-TR" dirty="0" smtClean="0"/>
              <a:t>2.   </a:t>
            </a:r>
            <a:r>
              <a:rPr lang="tr-TR" dirty="0" smtClean="0"/>
              <a:t> </a:t>
            </a:r>
            <a:r>
              <a:rPr lang="tr-TR" dirty="0"/>
              <a:t>Eğitim ve Deneyimle Kazanılan Nitelikler Açısından Liderlik</a:t>
            </a:r>
          </a:p>
          <a:p>
            <a:pPr marL="0" indent="0">
              <a:buNone/>
            </a:pPr>
            <a:endParaRPr lang="tr-TR" dirty="0"/>
          </a:p>
          <a:p>
            <a:pPr marL="0" indent="0">
              <a:buNone/>
            </a:pPr>
            <a:endParaRPr lang="tr-TR" dirty="0">
              <a:solidFill>
                <a:srgbClr val="C00000"/>
              </a:solidFill>
            </a:endParaRP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39952" y="5301208"/>
            <a:ext cx="609600" cy="609600"/>
          </a:xfrm>
          <a:prstGeom prst="rect">
            <a:avLst/>
          </a:prstGeom>
        </p:spPr>
      </p:pic>
    </p:spTree>
    <p:extLst>
      <p:ext uri="{BB962C8B-B14F-4D97-AF65-F5344CB8AC3E}">
        <p14:creationId xmlns:p14="http://schemas.microsoft.com/office/powerpoint/2010/main" val="16742678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7500" lnSpcReduction="20000"/>
          </a:bodyPr>
          <a:lstStyle/>
          <a:p>
            <a:pPr marL="0" indent="0">
              <a:buNone/>
            </a:pPr>
            <a:r>
              <a:rPr lang="tr-TR" dirty="0">
                <a:solidFill>
                  <a:srgbClr val="FF0000"/>
                </a:solidFill>
              </a:rPr>
              <a:t>Güç:</a:t>
            </a:r>
            <a:r>
              <a:rPr lang="tr-TR" dirty="0"/>
              <a:t> Bir liderin </a:t>
            </a:r>
            <a:r>
              <a:rPr lang="tr-TR" dirty="0" smtClean="0"/>
              <a:t>astlarının </a:t>
            </a:r>
            <a:r>
              <a:rPr lang="tr-TR" dirty="0"/>
              <a:t>kararlarını etkileme yeteneğine denir.</a:t>
            </a:r>
          </a:p>
          <a:p>
            <a:pPr marL="0" indent="0">
              <a:buNone/>
            </a:pPr>
            <a:r>
              <a:rPr lang="tr-TR" dirty="0" err="1">
                <a:solidFill>
                  <a:srgbClr val="FF0000"/>
                </a:solidFill>
              </a:rPr>
              <a:t>Yetki,otorite</a:t>
            </a:r>
            <a:r>
              <a:rPr lang="tr-TR" dirty="0">
                <a:solidFill>
                  <a:srgbClr val="FF0000"/>
                </a:solidFill>
              </a:rPr>
              <a:t>:</a:t>
            </a:r>
            <a:r>
              <a:rPr lang="tr-TR" dirty="0"/>
              <a:t> Kişinin organizasyondaki pozisyonundan kaynaklanan bir hukuki haktır. Yetki karar verme ve diğerlerini harekete geçirme ya da örgütsel amaçları başarmak için belirli görevleri yaptırma hakkıdır.</a:t>
            </a:r>
          </a:p>
          <a:p>
            <a:pPr marL="0" indent="0">
              <a:buNone/>
            </a:pPr>
            <a:r>
              <a:rPr lang="tr-TR" dirty="0"/>
              <a:t>	Güç yetkiden daha geniş bir kavramdır.</a:t>
            </a:r>
          </a:p>
          <a:p>
            <a:pPr marL="0" indent="0">
              <a:buNone/>
            </a:pPr>
            <a:r>
              <a:rPr lang="tr-TR" dirty="0">
                <a:solidFill>
                  <a:srgbClr val="FF0000"/>
                </a:solidFill>
              </a:rPr>
              <a:t>Güç Kaynakları</a:t>
            </a:r>
            <a:r>
              <a:rPr lang="tr-TR" dirty="0"/>
              <a:t>;</a:t>
            </a:r>
          </a:p>
          <a:p>
            <a:pPr marL="0" indent="0">
              <a:buNone/>
            </a:pPr>
            <a:r>
              <a:rPr lang="tr-TR" dirty="0"/>
              <a:t>1-Pozisyon gücü: Bir liderin otoritesi öncelikle atanmış bulunduğu makamdan yani pozisyondan kaynaklanır.</a:t>
            </a:r>
          </a:p>
          <a:p>
            <a:pPr marL="0" indent="0">
              <a:buNone/>
            </a:pPr>
            <a:r>
              <a:rPr lang="tr-TR" dirty="0"/>
              <a:t>2-Ödüllendirme gücü: Liderin işlerini başarılı bir şekilde yapan astlarını ödüllendirme yetkisinden kaynaklanan bir güçtür.</a:t>
            </a:r>
          </a:p>
          <a:p>
            <a:pPr marL="0" indent="0">
              <a:buNone/>
            </a:pPr>
            <a:r>
              <a:rPr lang="tr-TR" dirty="0"/>
              <a:t>3-Cezalandırma ya da korkutma gücü: Liderin işlerini iyi yapmayan astlarını cezalandırma ve korkutma gücü vardır.</a:t>
            </a:r>
          </a:p>
          <a:p>
            <a:pPr marL="0" indent="0">
              <a:buNone/>
            </a:pPr>
            <a:r>
              <a:rPr lang="tr-TR" dirty="0"/>
              <a:t>4-Uzmanlık gücü: Liderin sahip olduğu uzmanlık ve  bilgiden dolayı astlarını etkileme gücü vardır. Astlar liderin saygı duydukları uzmanlıktan etkilenirler.</a:t>
            </a:r>
          </a:p>
          <a:p>
            <a:pPr marL="0" indent="0">
              <a:buNone/>
            </a:pPr>
            <a:r>
              <a:rPr lang="tr-TR" dirty="0"/>
              <a:t>5-Karizmatik güç: Bu güç türünde kişisel bir çekim gücü vardır.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089448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92500" lnSpcReduction="20000"/>
          </a:bodyPr>
          <a:lstStyle/>
          <a:p>
            <a:pPr marL="0" indent="0">
              <a:buNone/>
            </a:pPr>
            <a:r>
              <a:rPr lang="tr-TR" sz="2800" dirty="0" smtClean="0">
                <a:solidFill>
                  <a:srgbClr val="C00000"/>
                </a:solidFill>
              </a:rPr>
              <a:t>LİDERİN </a:t>
            </a:r>
            <a:r>
              <a:rPr lang="tr-TR" sz="2800" dirty="0">
                <a:solidFill>
                  <a:srgbClr val="C00000"/>
                </a:solidFill>
              </a:rPr>
              <a:t>ROL VE </a:t>
            </a:r>
            <a:r>
              <a:rPr lang="tr-TR" sz="2800" dirty="0" smtClean="0">
                <a:solidFill>
                  <a:srgbClr val="C00000"/>
                </a:solidFill>
              </a:rPr>
              <a:t>İŞLEVLERİ</a:t>
            </a:r>
          </a:p>
          <a:p>
            <a:pPr marL="0" indent="0">
              <a:buNone/>
            </a:pPr>
            <a:r>
              <a:rPr lang="tr-TR" sz="2200" dirty="0" smtClean="0"/>
              <a:t>1-</a:t>
            </a:r>
          </a:p>
          <a:p>
            <a:pPr marL="0" indent="0">
              <a:buNone/>
            </a:pPr>
            <a:endParaRPr lang="tr-TR" dirty="0"/>
          </a:p>
          <a:p>
            <a:pPr marL="0" indent="0">
              <a:buNone/>
            </a:pPr>
            <a:endParaRPr lang="tr-TR" dirty="0" smtClean="0"/>
          </a:p>
          <a:p>
            <a:pPr marL="0" indent="0">
              <a:buNone/>
            </a:pPr>
            <a:endParaRPr lang="tr-TR" dirty="0"/>
          </a:p>
          <a:p>
            <a:pPr marL="0" indent="0">
              <a:buNone/>
            </a:pPr>
            <a:r>
              <a:rPr lang="tr-TR" sz="2200" dirty="0" smtClean="0"/>
              <a:t>2-</a:t>
            </a:r>
          </a:p>
          <a:p>
            <a:pPr marL="0" indent="0">
              <a:buNone/>
            </a:pPr>
            <a:endParaRPr lang="tr-TR" dirty="0"/>
          </a:p>
          <a:p>
            <a:pPr marL="0" indent="0">
              <a:buNone/>
            </a:pPr>
            <a:endParaRPr lang="tr-TR" dirty="0" smtClean="0"/>
          </a:p>
          <a:p>
            <a:pPr marL="0" indent="0">
              <a:buNone/>
            </a:pPr>
            <a:endParaRPr lang="tr-TR" sz="2100" dirty="0" smtClean="0"/>
          </a:p>
          <a:p>
            <a:pPr marL="0" indent="0">
              <a:buNone/>
            </a:pPr>
            <a:endParaRPr lang="tr-TR" sz="2100" dirty="0"/>
          </a:p>
          <a:p>
            <a:pPr marL="0" indent="0">
              <a:buNone/>
            </a:pPr>
            <a:r>
              <a:rPr lang="tr-TR" sz="2100" dirty="0" smtClean="0"/>
              <a:t>3-KİŞİSEL (BİREYSEL) ROLLER</a:t>
            </a:r>
          </a:p>
          <a:p>
            <a:pPr marL="0" indent="0">
              <a:buNone/>
            </a:pPr>
            <a:r>
              <a:rPr lang="tr-TR" sz="2100" dirty="0" smtClean="0"/>
              <a:t>-Grubun bireysel ihtiyaçlarını karşılamak</a:t>
            </a:r>
          </a:p>
          <a:p>
            <a:pPr marL="0" indent="0">
              <a:buNone/>
            </a:pPr>
            <a:r>
              <a:rPr lang="tr-TR" sz="2100" dirty="0" smtClean="0"/>
              <a:t>-Kişisel problemlere kulak vermek</a:t>
            </a:r>
          </a:p>
          <a:p>
            <a:pPr marL="0" indent="0">
              <a:buNone/>
            </a:pPr>
            <a:r>
              <a:rPr lang="tr-TR" sz="2100" dirty="0" smtClean="0"/>
              <a:t>-Övgü ve sosyal mevki</a:t>
            </a:r>
          </a:p>
          <a:p>
            <a:pPr marL="0" indent="0">
              <a:buNone/>
            </a:pPr>
            <a:r>
              <a:rPr lang="tr-TR" sz="2100" dirty="0" smtClean="0"/>
              <a:t>-Bireyi eğitmek</a:t>
            </a:r>
          </a:p>
          <a:p>
            <a:pPr marL="0" indent="0">
              <a:buNone/>
            </a:pPr>
            <a:r>
              <a:rPr lang="tr-TR" sz="2100" dirty="0" smtClean="0"/>
              <a:t>-Bireysel ve grup ihtiyaçları arasındaki çatışmayı uzlaştırmak</a:t>
            </a:r>
            <a:endParaRPr lang="tr-TR" sz="21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764705"/>
            <a:ext cx="640871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127" y="2492897"/>
            <a:ext cx="6408712"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919206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buNone/>
            </a:pPr>
            <a:r>
              <a:rPr lang="tr-TR" dirty="0">
                <a:solidFill>
                  <a:srgbClr val="C00000"/>
                </a:solidFill>
              </a:rPr>
              <a:t>Göreve İlişkin Roller</a:t>
            </a:r>
            <a:r>
              <a:rPr lang="tr-TR" dirty="0"/>
              <a:t>: Belirlenen amaçları gerçekleştirmek için grubun oluşturulması, harekete geçirilmesi ve yönetilmesi ile ilgili roller bu gruba girer. Lider, kendi konumunu korumak, devam ettirmek ve grup amaçlarını gerçekleştirmeyi kolaylaştırmak için bu rollerin gereğini yapmak zorundadır.</a:t>
            </a:r>
          </a:p>
          <a:p>
            <a:pPr marL="0" indent="0">
              <a:buNone/>
            </a:pPr>
            <a:endParaRPr lang="tr-TR" dirty="0"/>
          </a:p>
          <a:p>
            <a:pPr marL="0" indent="0">
              <a:buNone/>
            </a:pPr>
            <a:r>
              <a:rPr lang="tr-TR" dirty="0">
                <a:solidFill>
                  <a:srgbClr val="C00000"/>
                </a:solidFill>
              </a:rPr>
              <a:t>Duygusal Roller</a:t>
            </a:r>
            <a:r>
              <a:rPr lang="tr-TR" dirty="0"/>
              <a:t>: Bu liderlik rolleri, takipçilerin sosyal ve psikolojik içerikli ihtiyaçlarının karşılanmasına yöneliktir. Bu roller, grup amaçlarının gerçekleştirmesi ile ilişkili de ilişkisiz de olabilir. Lider, bu rolleri gerçekleştirerek takipçilerinin duygusal beklentilerini karşılar ve duygusal dengeyi kurmaya çalışır ya da güçlendirir</a:t>
            </a:r>
            <a:r>
              <a:rPr lang="tr-TR" dirty="0" smtClean="0"/>
              <a:t>.</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662013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USTAFA\Desktop\SUNUM\501 SOSYAL PSİKOLOJİ\PNG\47.pn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71600" y="620688"/>
            <a:ext cx="6840760" cy="18722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MUSTAFA\Desktop\SUNUM\501 SOSYAL PSİKOLOJİ\PNG\4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2780928"/>
            <a:ext cx="7537659" cy="2055223"/>
          </a:xfrm>
          <a:prstGeom prst="rect">
            <a:avLst/>
          </a:prstGeom>
          <a:noFill/>
          <a:extLst>
            <a:ext uri="{909E8E84-426E-40DD-AFC4-6F175D3DCCD1}">
              <a14:hiddenFill xmlns:a14="http://schemas.microsoft.com/office/drawing/2010/main">
                <a:solidFill>
                  <a:srgbClr val="FFFFFF"/>
                </a:solidFill>
              </a14:hiddenFill>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1306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39430" fill="hold"/>
                                        <p:tgtEl>
                                          <p:spTgt spid="2"/>
                                        </p:tgtEl>
                                      </p:cBhvr>
                                    </p:cmd>
                                  </p:childTnLst>
                                </p:cTn>
                              </p:par>
                            </p:childTnLst>
                          </p:cTn>
                        </p:par>
                      </p:childTnLst>
                    </p:cTn>
                  </p:par>
                </p:childTnLst>
              </p:cTn>
              <p:nextCondLst>
                <p:cond evt="onClick" delay="0">
                  <p:tgtEl>
                    <p:spTgt spid="2"/>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92688"/>
          </a:xfrm>
        </p:spPr>
        <p:txBody>
          <a:bodyPr>
            <a:normAutofit fontScale="85000" lnSpcReduction="20000"/>
          </a:bodyPr>
          <a:lstStyle/>
          <a:p>
            <a:pPr marL="0" indent="0">
              <a:buNone/>
            </a:pPr>
            <a:r>
              <a:rPr lang="tr-TR" dirty="0" smtClean="0"/>
              <a:t>*Yönetici olarak lider</a:t>
            </a:r>
          </a:p>
          <a:p>
            <a:pPr marL="0" indent="0">
              <a:buNone/>
            </a:pPr>
            <a:r>
              <a:rPr lang="tr-TR" dirty="0" smtClean="0"/>
              <a:t>*Planlayıcı olarak lider</a:t>
            </a:r>
          </a:p>
          <a:p>
            <a:pPr marL="0" indent="0">
              <a:buNone/>
            </a:pPr>
            <a:r>
              <a:rPr lang="tr-TR" dirty="0" smtClean="0"/>
              <a:t>*Politika belirleyici olarak lider</a:t>
            </a:r>
          </a:p>
          <a:p>
            <a:pPr marL="0" indent="0">
              <a:buNone/>
            </a:pPr>
            <a:r>
              <a:rPr lang="tr-TR" dirty="0" smtClean="0"/>
              <a:t>*Uzman olarak lider</a:t>
            </a:r>
          </a:p>
          <a:p>
            <a:pPr marL="0" indent="0">
              <a:buNone/>
            </a:pPr>
            <a:r>
              <a:rPr lang="tr-TR" dirty="0" smtClean="0"/>
              <a:t>*Dış temsilci olarak lider</a:t>
            </a:r>
          </a:p>
          <a:p>
            <a:pPr marL="0" indent="0">
              <a:buNone/>
            </a:pPr>
            <a:r>
              <a:rPr lang="tr-TR" dirty="0" smtClean="0"/>
              <a:t>*İç ilişkileri düzenleyici olarak lider</a:t>
            </a:r>
          </a:p>
          <a:p>
            <a:pPr marL="0" indent="0">
              <a:buNone/>
            </a:pPr>
            <a:r>
              <a:rPr lang="tr-TR" dirty="0" smtClean="0"/>
              <a:t>*Ceza ve ödül olarak lider</a:t>
            </a:r>
          </a:p>
          <a:p>
            <a:pPr marL="0" indent="0">
              <a:buNone/>
            </a:pPr>
            <a:r>
              <a:rPr lang="tr-TR" dirty="0" smtClean="0"/>
              <a:t>*Arabulucu ve hakem olarak lider</a:t>
            </a:r>
          </a:p>
          <a:p>
            <a:pPr marL="0" indent="0">
              <a:buNone/>
            </a:pPr>
            <a:r>
              <a:rPr lang="tr-TR" dirty="0" smtClean="0"/>
              <a:t>*Örnek olarak lider</a:t>
            </a:r>
          </a:p>
          <a:p>
            <a:pPr marL="0" indent="0">
              <a:buNone/>
            </a:pPr>
            <a:r>
              <a:rPr lang="tr-TR" dirty="0" smtClean="0"/>
              <a:t>*Grubun sembolü olarak lider</a:t>
            </a:r>
          </a:p>
          <a:p>
            <a:pPr marL="0" indent="0">
              <a:buNone/>
            </a:pPr>
            <a:r>
              <a:rPr lang="tr-TR" dirty="0" smtClean="0"/>
              <a:t>*Kişisel sorumluluk için başkasının yerini tutan kişi olarak lider</a:t>
            </a:r>
          </a:p>
          <a:p>
            <a:pPr marL="0" indent="0">
              <a:buNone/>
            </a:pPr>
            <a:r>
              <a:rPr lang="tr-TR" dirty="0" smtClean="0"/>
              <a:t>*İdeolog olarak lider</a:t>
            </a:r>
          </a:p>
          <a:p>
            <a:pPr marL="0" indent="0">
              <a:buNone/>
            </a:pPr>
            <a:r>
              <a:rPr lang="tr-TR" dirty="0" smtClean="0"/>
              <a:t>*Baba figürü olarak lider</a:t>
            </a:r>
          </a:p>
          <a:p>
            <a:pPr marL="0" indent="0">
              <a:buNone/>
            </a:pPr>
            <a:r>
              <a:rPr lang="tr-TR" dirty="0" smtClean="0"/>
              <a:t>*Başkalarının sorumluluğunu yüklenen kişi olarak lider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625012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363272" cy="6336704"/>
          </a:xfrm>
        </p:spPr>
        <p:txBody>
          <a:bodyPr>
            <a:normAutofit fontScale="40000" lnSpcReduction="20000"/>
          </a:bodyPr>
          <a:lstStyle/>
          <a:p>
            <a:pPr marL="0" indent="0">
              <a:buNone/>
            </a:pPr>
            <a:r>
              <a:rPr lang="tr-TR" sz="4000" dirty="0">
                <a:solidFill>
                  <a:srgbClr val="C00000"/>
                </a:solidFill>
              </a:rPr>
              <a:t>Geleceğin lideri olmak isteyenler için John C. </a:t>
            </a:r>
            <a:r>
              <a:rPr lang="tr-TR" sz="4000" dirty="0" err="1">
                <a:solidFill>
                  <a:srgbClr val="C00000"/>
                </a:solidFill>
              </a:rPr>
              <a:t>Maxwell</a:t>
            </a:r>
            <a:r>
              <a:rPr lang="tr-TR" sz="4000" dirty="0">
                <a:solidFill>
                  <a:srgbClr val="C00000"/>
                </a:solidFill>
              </a:rPr>
              <a:t> vazgeçilmez olarak kabul edilen 21 yasa belirlemiştir</a:t>
            </a:r>
            <a:r>
              <a:rPr lang="tr-TR" sz="4000" dirty="0" smtClean="0">
                <a:solidFill>
                  <a:srgbClr val="C00000"/>
                </a:solidFill>
              </a:rPr>
              <a:t>. Bunlar;</a:t>
            </a:r>
          </a:p>
          <a:p>
            <a:pPr marL="514350" indent="-514350">
              <a:buAutoNum type="arabicPeriod"/>
            </a:pPr>
            <a:r>
              <a:rPr lang="tr-TR" sz="4000" dirty="0" smtClean="0"/>
              <a:t>Liderlik </a:t>
            </a:r>
            <a:r>
              <a:rPr lang="tr-TR" sz="4000" dirty="0"/>
              <a:t>Yeteneği, Bir Kişinin Etkinlik Düzeyini </a:t>
            </a:r>
            <a:r>
              <a:rPr lang="tr-TR" sz="4000" dirty="0" smtClean="0"/>
              <a:t>Belirler</a:t>
            </a:r>
          </a:p>
          <a:p>
            <a:pPr marL="514350" indent="-514350">
              <a:buAutoNum type="arabicPeriod"/>
            </a:pPr>
            <a:r>
              <a:rPr lang="tr-TR" sz="4000" dirty="0"/>
              <a:t>Liderliğin Ölçüsü Etkilemedir</a:t>
            </a:r>
          </a:p>
          <a:p>
            <a:pPr marL="514350" indent="-514350">
              <a:buAutoNum type="arabicPeriod"/>
            </a:pPr>
            <a:r>
              <a:rPr lang="tr-TR" sz="4000" dirty="0"/>
              <a:t>Liderlik Bir Günde Değil, Günlük Olarak Gelişen Bir Süreçtir</a:t>
            </a:r>
          </a:p>
          <a:p>
            <a:pPr marL="514350" indent="-514350">
              <a:buAutoNum type="arabicPeriod"/>
            </a:pPr>
            <a:r>
              <a:rPr lang="tr-TR" sz="4000" dirty="0"/>
              <a:t>Liderlik, Takipçileri İçin Bir Seyir Haritası Çıkarmaktır</a:t>
            </a:r>
          </a:p>
          <a:p>
            <a:pPr marL="514350" indent="-514350">
              <a:buAutoNum type="arabicPeriod"/>
            </a:pPr>
            <a:r>
              <a:rPr lang="tr-TR" sz="4000" dirty="0"/>
              <a:t>Gerçek Lider Konuştuğu Zaman Herkes Dinler</a:t>
            </a:r>
          </a:p>
          <a:p>
            <a:pPr marL="514350" indent="-514350">
              <a:buAutoNum type="arabicPeriod"/>
            </a:pPr>
            <a:r>
              <a:rPr lang="tr-TR" sz="4000" dirty="0"/>
              <a:t>Güven, Liderliğin Temelidir</a:t>
            </a:r>
          </a:p>
          <a:p>
            <a:pPr marL="514350" indent="-514350">
              <a:buAutoNum type="arabicPeriod"/>
            </a:pPr>
            <a:r>
              <a:rPr lang="tr-TR" sz="4000" dirty="0"/>
              <a:t>İnsanlar Doğal Olarak Kendilerinden Güçlü Olan Liderleri İzlerler</a:t>
            </a:r>
          </a:p>
          <a:p>
            <a:pPr marL="514350" indent="-514350">
              <a:buAutoNum type="arabicPeriod"/>
            </a:pPr>
            <a:r>
              <a:rPr lang="tr-TR" sz="4000" dirty="0"/>
              <a:t>Liderler Her Şeyi Bir Liderlik Sezgisiyle Değerlendirirler</a:t>
            </a:r>
          </a:p>
          <a:p>
            <a:pPr marL="514350" indent="-514350">
              <a:buAutoNum type="arabicPeriod"/>
            </a:pPr>
            <a:r>
              <a:rPr lang="tr-TR" sz="4000" dirty="0"/>
              <a:t>Liderlik Bir Çekim Gücüdür</a:t>
            </a:r>
          </a:p>
          <a:p>
            <a:pPr marL="514350" indent="-514350">
              <a:buAutoNum type="arabicPeriod"/>
            </a:pPr>
            <a:r>
              <a:rPr lang="tr-TR" sz="4000" dirty="0"/>
              <a:t>Liderler Kendilerinden Yardım İstenmeden Gönül Kazanırlar</a:t>
            </a:r>
          </a:p>
          <a:p>
            <a:pPr marL="514350" indent="-514350">
              <a:buAutoNum type="arabicPeriod"/>
            </a:pPr>
            <a:r>
              <a:rPr lang="tr-TR" sz="4000" dirty="0" smtClean="0"/>
              <a:t>Bir </a:t>
            </a:r>
            <a:r>
              <a:rPr lang="tr-TR" sz="4000" dirty="0"/>
              <a:t>Liderin Potansiyeli Kendisine En Yakın Olanlar Tarafından Belirlenir</a:t>
            </a:r>
          </a:p>
          <a:p>
            <a:pPr marL="514350" indent="-514350">
              <a:buAutoNum type="arabicPeriod"/>
            </a:pPr>
            <a:r>
              <a:rPr lang="tr-TR" sz="4000" dirty="0"/>
              <a:t>Yalnızca Kendilerinden Emin Olan Liderler Başkalarına Yetki Verirler</a:t>
            </a:r>
          </a:p>
          <a:p>
            <a:pPr marL="514350" indent="-514350">
              <a:buAutoNum type="arabicPeriod"/>
            </a:pPr>
            <a:r>
              <a:rPr lang="tr-TR" sz="4000" dirty="0"/>
              <a:t>Bir Lideri Yetiştirmek İçin Başka Bir Lidere İhtiyaç Vardır</a:t>
            </a:r>
          </a:p>
          <a:p>
            <a:pPr marL="514350" indent="-514350">
              <a:buAutoNum type="arabicPeriod"/>
            </a:pPr>
            <a:r>
              <a:rPr lang="tr-TR" sz="4000" dirty="0"/>
              <a:t>İnsanlar Liderlerle Ortak Olur, Ardından Vizyon Gelir</a:t>
            </a:r>
          </a:p>
          <a:p>
            <a:pPr marL="514350" indent="-514350">
              <a:buAutoNum type="arabicPeriod"/>
            </a:pPr>
            <a:r>
              <a:rPr lang="sv-SE" sz="4000" dirty="0"/>
              <a:t>Karar Anı Bir Liderin En İyi Arkadaşıdır</a:t>
            </a:r>
          </a:p>
          <a:p>
            <a:pPr marL="514350" indent="-514350">
              <a:buAutoNum type="arabicPeriod"/>
            </a:pPr>
            <a:r>
              <a:rPr lang="tr-TR" sz="4000" dirty="0"/>
              <a:t>Liderler Başarı İçin Yapılması Zorunlu Olmayan Etkinlikleri Bilir</a:t>
            </a:r>
          </a:p>
          <a:p>
            <a:pPr marL="514350" indent="-514350">
              <a:buAutoNum type="arabicPeriod"/>
            </a:pPr>
            <a:r>
              <a:rPr lang="tr-TR" sz="4000" dirty="0"/>
              <a:t>Bir Lider Öne Çıkmaktan Vazgeçmelidir</a:t>
            </a:r>
          </a:p>
          <a:p>
            <a:pPr marL="514350" indent="-514350">
              <a:buAutoNum type="arabicPeriod"/>
            </a:pPr>
            <a:r>
              <a:rPr lang="tr-TR" sz="4000" dirty="0"/>
              <a:t>Ne Yaptığınız ve Ne Yöne Gittiğiniz Kadar Bunu Ne Zaman Yaptığınız da Önemlidir</a:t>
            </a:r>
          </a:p>
          <a:p>
            <a:pPr marL="514350" indent="-514350">
              <a:buAutoNum type="arabicPeriod"/>
            </a:pPr>
            <a:r>
              <a:rPr lang="tr-TR" sz="4000" dirty="0"/>
              <a:t>Gelişimi Artırmak İçin Takip Edenleri Yönetin – Gelişimi Katlamak İçin Liderleri Yönetin</a:t>
            </a:r>
          </a:p>
          <a:p>
            <a:pPr marL="514350" indent="-514350">
              <a:buAutoNum type="arabicPeriod"/>
            </a:pPr>
            <a:r>
              <a:rPr lang="tr-TR" sz="4000" dirty="0"/>
              <a:t>Bir Liderin Varlığını Sürdüren Değeri, Ardından Gelen Şeylerle Ölçülür</a:t>
            </a:r>
          </a:p>
          <a:p>
            <a:pPr marL="514350" indent="-514350">
              <a:buAutoNum type="arabicPeriod"/>
            </a:pPr>
            <a:r>
              <a:rPr lang="tr-TR" sz="4000" dirty="0" smtClean="0"/>
              <a:t>Bir lider yenilgiyi reddederler , başarıya veya zafere ulaşmanın bir yolunu bulurlar.</a:t>
            </a:r>
            <a:endParaRPr lang="tr-TR" sz="4000" dirty="0"/>
          </a:p>
          <a:p>
            <a:pPr marL="0" indent="0">
              <a:buNone/>
            </a:pPr>
            <a:r>
              <a:rPr lang="tr-TR" sz="4000" dirty="0" smtClean="0">
                <a:solidFill>
                  <a:srgbClr val="C00000"/>
                </a:solidFill>
              </a:rPr>
              <a:t>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710849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lnSpcReduction="10000"/>
          </a:bodyPr>
          <a:lstStyle/>
          <a:p>
            <a:pPr marL="0" indent="0">
              <a:buNone/>
            </a:pPr>
            <a:r>
              <a:rPr lang="tr-TR" dirty="0" err="1" smtClean="0">
                <a:solidFill>
                  <a:srgbClr val="C00000"/>
                </a:solidFill>
              </a:rPr>
              <a:t>Wallece</a:t>
            </a:r>
            <a:r>
              <a:rPr lang="tr-TR" dirty="0" smtClean="0">
                <a:solidFill>
                  <a:srgbClr val="C00000"/>
                </a:solidFill>
              </a:rPr>
              <a:t> Stevens</a:t>
            </a:r>
            <a:r>
              <a:rPr lang="tr-TR" dirty="0" smtClean="0"/>
              <a:t>’a göre; Yöneticiler dört köşe şapka giyerler ve eğitim yoluyla öğrenirler.</a:t>
            </a:r>
          </a:p>
          <a:p>
            <a:pPr marL="0" indent="0">
              <a:buNone/>
            </a:pPr>
            <a:r>
              <a:rPr lang="tr-TR" dirty="0" smtClean="0"/>
              <a:t>Liderler ise geniş kenarlı şapkalar giyer ve öğrenimi seçerler.</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lgn="ctr">
              <a:buNone/>
            </a:pPr>
            <a:r>
              <a:rPr lang="tr-TR" dirty="0" smtClean="0">
                <a:solidFill>
                  <a:srgbClr val="C00000"/>
                </a:solidFill>
              </a:rPr>
              <a:t>EĞİTİM VE ÖĞRENİM ARASINDAKİ FARKLAR</a:t>
            </a:r>
          </a:p>
          <a:p>
            <a:pPr marL="0" indent="0" algn="ctr">
              <a:buNone/>
            </a:pPr>
            <a:endParaRPr lang="tr-TR" dirty="0" smtClean="0">
              <a:solidFill>
                <a:srgbClr val="C00000"/>
              </a:solidFill>
            </a:endParaRPr>
          </a:p>
          <a:p>
            <a:pPr marL="0" indent="0">
              <a:buNone/>
            </a:pPr>
            <a:endParaRPr lang="tr-TR" dirty="0"/>
          </a:p>
        </p:txBody>
      </p:sp>
      <p:sp>
        <p:nvSpPr>
          <p:cNvPr id="4" name="Aşağı Ok 3"/>
          <p:cNvSpPr/>
          <p:nvPr/>
        </p:nvSpPr>
        <p:spPr>
          <a:xfrm>
            <a:off x="4499992" y="5915901"/>
            <a:ext cx="288032" cy="36004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29368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811981917"/>
              </p:ext>
            </p:extLst>
          </p:nvPr>
        </p:nvGraphicFramePr>
        <p:xfrm>
          <a:off x="683568" y="332656"/>
          <a:ext cx="8064896" cy="6126480"/>
        </p:xfrm>
        <a:graphic>
          <a:graphicData uri="http://schemas.openxmlformats.org/drawingml/2006/table">
            <a:tbl>
              <a:tblPr firstRow="1" bandRow="1">
                <a:tableStyleId>{5940675A-B579-460E-94D1-54222C63F5DA}</a:tableStyleId>
              </a:tblPr>
              <a:tblGrid>
                <a:gridCol w="2016224"/>
                <a:gridCol w="2016224"/>
                <a:gridCol w="2016224"/>
                <a:gridCol w="2016224"/>
              </a:tblGrid>
              <a:tr h="352517">
                <a:tc>
                  <a:txBody>
                    <a:bodyPr/>
                    <a:lstStyle/>
                    <a:p>
                      <a:r>
                        <a:rPr lang="tr-TR" u="sng" dirty="0" smtClean="0">
                          <a:solidFill>
                            <a:srgbClr val="C00000"/>
                          </a:solidFill>
                        </a:rPr>
                        <a:t>ÖĞRENİM</a:t>
                      </a:r>
                      <a:endParaRPr lang="tr-TR" u="sng" dirty="0">
                        <a:solidFill>
                          <a:srgbClr val="C00000"/>
                        </a:solidFill>
                      </a:endParaRPr>
                    </a:p>
                  </a:txBody>
                  <a:tcPr/>
                </a:tc>
                <a:tc>
                  <a:txBody>
                    <a:bodyPr/>
                    <a:lstStyle/>
                    <a:p>
                      <a:r>
                        <a:rPr lang="tr-TR" u="sng" dirty="0" smtClean="0">
                          <a:solidFill>
                            <a:srgbClr val="C00000"/>
                          </a:solidFill>
                        </a:rPr>
                        <a:t>EĞİTİM</a:t>
                      </a:r>
                      <a:endParaRPr lang="tr-TR" u="sng" dirty="0">
                        <a:solidFill>
                          <a:srgbClr val="C00000"/>
                        </a:solidFill>
                      </a:endParaRPr>
                    </a:p>
                  </a:txBody>
                  <a:tcPr/>
                </a:tc>
                <a:tc>
                  <a:txBody>
                    <a:bodyPr/>
                    <a:lstStyle/>
                    <a:p>
                      <a:r>
                        <a:rPr lang="tr-TR" u="sng" dirty="0" smtClean="0">
                          <a:solidFill>
                            <a:srgbClr val="C00000"/>
                          </a:solidFill>
                        </a:rPr>
                        <a:t>ÖĞRENİM</a:t>
                      </a:r>
                      <a:endParaRPr lang="tr-TR" u="sng" dirty="0">
                        <a:solidFill>
                          <a:srgbClr val="C00000"/>
                        </a:solidFill>
                      </a:endParaRPr>
                    </a:p>
                  </a:txBody>
                  <a:tcPr/>
                </a:tc>
                <a:tc>
                  <a:txBody>
                    <a:bodyPr/>
                    <a:lstStyle/>
                    <a:p>
                      <a:r>
                        <a:rPr lang="tr-TR" u="sng" dirty="0" smtClean="0">
                          <a:solidFill>
                            <a:srgbClr val="C00000"/>
                          </a:solidFill>
                        </a:rPr>
                        <a:t>EĞİTİM</a:t>
                      </a:r>
                      <a:endParaRPr lang="tr-TR" u="sng" dirty="0">
                        <a:solidFill>
                          <a:srgbClr val="C00000"/>
                        </a:solidFill>
                      </a:endParaRPr>
                    </a:p>
                  </a:txBody>
                  <a:tcPr/>
                </a:tc>
              </a:tr>
              <a:tr h="352517">
                <a:tc>
                  <a:txBody>
                    <a:bodyPr/>
                    <a:lstStyle/>
                    <a:p>
                      <a:r>
                        <a:rPr lang="tr-TR" dirty="0" err="1" smtClean="0">
                          <a:solidFill>
                            <a:srgbClr val="002060"/>
                          </a:solidFill>
                        </a:rPr>
                        <a:t>Tümevarımcı</a:t>
                      </a:r>
                      <a:endParaRPr lang="tr-TR" dirty="0">
                        <a:solidFill>
                          <a:srgbClr val="002060"/>
                        </a:solidFill>
                      </a:endParaRPr>
                    </a:p>
                  </a:txBody>
                  <a:tcPr/>
                </a:tc>
                <a:tc>
                  <a:txBody>
                    <a:bodyPr/>
                    <a:lstStyle/>
                    <a:p>
                      <a:r>
                        <a:rPr lang="tr-TR" dirty="0" err="1" smtClean="0">
                          <a:solidFill>
                            <a:schemeClr val="accent3">
                              <a:lumMod val="50000"/>
                            </a:schemeClr>
                          </a:solidFill>
                        </a:rPr>
                        <a:t>Tümdengelimci</a:t>
                      </a:r>
                      <a:endParaRPr lang="tr-TR" dirty="0">
                        <a:solidFill>
                          <a:schemeClr val="accent3">
                            <a:lumMod val="50000"/>
                          </a:schemeClr>
                        </a:solidFill>
                      </a:endParaRPr>
                    </a:p>
                  </a:txBody>
                  <a:tcPr/>
                </a:tc>
                <a:tc>
                  <a:txBody>
                    <a:bodyPr/>
                    <a:lstStyle/>
                    <a:p>
                      <a:r>
                        <a:rPr lang="tr-TR" dirty="0" smtClean="0">
                          <a:solidFill>
                            <a:srgbClr val="002060"/>
                          </a:solidFill>
                        </a:rPr>
                        <a:t>Keşif</a:t>
                      </a:r>
                      <a:endParaRPr lang="tr-TR" dirty="0">
                        <a:solidFill>
                          <a:srgbClr val="002060"/>
                        </a:solidFill>
                      </a:endParaRPr>
                    </a:p>
                  </a:txBody>
                  <a:tcPr/>
                </a:tc>
                <a:tc>
                  <a:txBody>
                    <a:bodyPr/>
                    <a:lstStyle/>
                    <a:p>
                      <a:r>
                        <a:rPr lang="tr-TR" dirty="0" smtClean="0">
                          <a:solidFill>
                            <a:schemeClr val="accent3">
                              <a:lumMod val="50000"/>
                            </a:schemeClr>
                          </a:solidFill>
                        </a:rPr>
                        <a:t>Dogma</a:t>
                      </a:r>
                      <a:endParaRPr lang="tr-TR" dirty="0">
                        <a:solidFill>
                          <a:schemeClr val="accent3">
                            <a:lumMod val="50000"/>
                          </a:schemeClr>
                        </a:solidFill>
                      </a:endParaRPr>
                    </a:p>
                  </a:txBody>
                  <a:tcPr/>
                </a:tc>
              </a:tr>
              <a:tr h="352517">
                <a:tc>
                  <a:txBody>
                    <a:bodyPr/>
                    <a:lstStyle/>
                    <a:p>
                      <a:r>
                        <a:rPr lang="tr-TR" dirty="0" smtClean="0">
                          <a:solidFill>
                            <a:srgbClr val="002060"/>
                          </a:solidFill>
                        </a:rPr>
                        <a:t>Geçici</a:t>
                      </a:r>
                      <a:endParaRPr lang="tr-TR" dirty="0">
                        <a:solidFill>
                          <a:srgbClr val="002060"/>
                        </a:solidFill>
                      </a:endParaRPr>
                    </a:p>
                  </a:txBody>
                  <a:tcPr/>
                </a:tc>
                <a:tc>
                  <a:txBody>
                    <a:bodyPr/>
                    <a:lstStyle/>
                    <a:p>
                      <a:r>
                        <a:rPr lang="tr-TR" dirty="0" smtClean="0">
                          <a:solidFill>
                            <a:schemeClr val="accent3">
                              <a:lumMod val="50000"/>
                            </a:schemeClr>
                          </a:solidFill>
                        </a:rPr>
                        <a:t>Kalıcı</a:t>
                      </a:r>
                      <a:endParaRPr lang="tr-TR" dirty="0">
                        <a:solidFill>
                          <a:schemeClr val="accent3">
                            <a:lumMod val="50000"/>
                          </a:schemeClr>
                        </a:solidFill>
                      </a:endParaRPr>
                    </a:p>
                  </a:txBody>
                  <a:tcPr/>
                </a:tc>
                <a:tc>
                  <a:txBody>
                    <a:bodyPr/>
                    <a:lstStyle/>
                    <a:p>
                      <a:r>
                        <a:rPr lang="tr-TR" dirty="0" smtClean="0">
                          <a:solidFill>
                            <a:srgbClr val="002060"/>
                          </a:solidFill>
                        </a:rPr>
                        <a:t>Etkin</a:t>
                      </a:r>
                      <a:endParaRPr lang="tr-TR" dirty="0">
                        <a:solidFill>
                          <a:srgbClr val="002060"/>
                        </a:solidFill>
                      </a:endParaRPr>
                    </a:p>
                  </a:txBody>
                  <a:tcPr/>
                </a:tc>
                <a:tc>
                  <a:txBody>
                    <a:bodyPr/>
                    <a:lstStyle/>
                    <a:p>
                      <a:r>
                        <a:rPr lang="tr-TR" dirty="0" smtClean="0">
                          <a:solidFill>
                            <a:schemeClr val="accent3">
                              <a:lumMod val="50000"/>
                            </a:schemeClr>
                          </a:solidFill>
                        </a:rPr>
                        <a:t>Tepkici</a:t>
                      </a:r>
                      <a:endParaRPr lang="tr-TR" dirty="0">
                        <a:solidFill>
                          <a:schemeClr val="accent3">
                            <a:lumMod val="50000"/>
                          </a:schemeClr>
                        </a:solidFill>
                      </a:endParaRPr>
                    </a:p>
                  </a:txBody>
                  <a:tcPr/>
                </a:tc>
              </a:tr>
              <a:tr h="352517">
                <a:tc>
                  <a:txBody>
                    <a:bodyPr/>
                    <a:lstStyle/>
                    <a:p>
                      <a:r>
                        <a:rPr lang="tr-TR" dirty="0" smtClean="0">
                          <a:solidFill>
                            <a:srgbClr val="002060"/>
                          </a:solidFill>
                        </a:rPr>
                        <a:t>Dinamik</a:t>
                      </a:r>
                      <a:endParaRPr lang="tr-TR" dirty="0">
                        <a:solidFill>
                          <a:srgbClr val="002060"/>
                        </a:solidFill>
                      </a:endParaRPr>
                    </a:p>
                  </a:txBody>
                  <a:tcPr/>
                </a:tc>
                <a:tc>
                  <a:txBody>
                    <a:bodyPr/>
                    <a:lstStyle/>
                    <a:p>
                      <a:r>
                        <a:rPr lang="tr-TR" dirty="0" smtClean="0">
                          <a:solidFill>
                            <a:schemeClr val="accent3">
                              <a:lumMod val="50000"/>
                            </a:schemeClr>
                          </a:solidFill>
                        </a:rPr>
                        <a:t>Statik</a:t>
                      </a:r>
                      <a:endParaRPr lang="tr-TR" dirty="0">
                        <a:solidFill>
                          <a:schemeClr val="accent3">
                            <a:lumMod val="50000"/>
                          </a:schemeClr>
                        </a:solidFill>
                      </a:endParaRPr>
                    </a:p>
                  </a:txBody>
                  <a:tcPr/>
                </a:tc>
                <a:tc>
                  <a:txBody>
                    <a:bodyPr/>
                    <a:lstStyle/>
                    <a:p>
                      <a:r>
                        <a:rPr lang="tr-TR" dirty="0" smtClean="0">
                          <a:solidFill>
                            <a:srgbClr val="002060"/>
                          </a:solidFill>
                        </a:rPr>
                        <a:t>İnisiyatif</a:t>
                      </a:r>
                      <a:endParaRPr lang="tr-TR" dirty="0">
                        <a:solidFill>
                          <a:srgbClr val="002060"/>
                        </a:solidFill>
                      </a:endParaRPr>
                    </a:p>
                  </a:txBody>
                  <a:tcPr/>
                </a:tc>
                <a:tc>
                  <a:txBody>
                    <a:bodyPr/>
                    <a:lstStyle/>
                    <a:p>
                      <a:r>
                        <a:rPr lang="tr-TR" dirty="0" smtClean="0">
                          <a:solidFill>
                            <a:schemeClr val="accent3">
                              <a:lumMod val="50000"/>
                            </a:schemeClr>
                          </a:solidFill>
                        </a:rPr>
                        <a:t>Yönlendirme</a:t>
                      </a:r>
                      <a:endParaRPr lang="tr-TR" dirty="0">
                        <a:solidFill>
                          <a:schemeClr val="accent3">
                            <a:lumMod val="50000"/>
                          </a:schemeClr>
                        </a:solidFill>
                      </a:endParaRPr>
                    </a:p>
                  </a:txBody>
                  <a:tcPr/>
                </a:tc>
              </a:tr>
              <a:tr h="352517">
                <a:tc>
                  <a:txBody>
                    <a:bodyPr/>
                    <a:lstStyle/>
                    <a:p>
                      <a:r>
                        <a:rPr lang="tr-TR" dirty="0" smtClean="0">
                          <a:solidFill>
                            <a:srgbClr val="002060"/>
                          </a:solidFill>
                        </a:rPr>
                        <a:t>Anlama</a:t>
                      </a:r>
                      <a:endParaRPr lang="tr-TR" dirty="0">
                        <a:solidFill>
                          <a:srgbClr val="002060"/>
                        </a:solidFill>
                      </a:endParaRPr>
                    </a:p>
                  </a:txBody>
                  <a:tcPr/>
                </a:tc>
                <a:tc>
                  <a:txBody>
                    <a:bodyPr/>
                    <a:lstStyle/>
                    <a:p>
                      <a:r>
                        <a:rPr lang="tr-TR" dirty="0" smtClean="0">
                          <a:solidFill>
                            <a:schemeClr val="accent3">
                              <a:lumMod val="50000"/>
                            </a:schemeClr>
                          </a:solidFill>
                        </a:rPr>
                        <a:t>Ezberleme</a:t>
                      </a:r>
                      <a:endParaRPr lang="tr-TR" dirty="0">
                        <a:solidFill>
                          <a:schemeClr val="accent3">
                            <a:lumMod val="50000"/>
                          </a:schemeClr>
                        </a:solidFill>
                      </a:endParaRPr>
                    </a:p>
                  </a:txBody>
                  <a:tcPr/>
                </a:tc>
                <a:tc>
                  <a:txBody>
                    <a:bodyPr/>
                    <a:lstStyle/>
                    <a:p>
                      <a:r>
                        <a:rPr lang="tr-TR" dirty="0" smtClean="0">
                          <a:solidFill>
                            <a:srgbClr val="002060"/>
                          </a:solidFill>
                        </a:rPr>
                        <a:t>Bütün beyin</a:t>
                      </a:r>
                      <a:endParaRPr lang="tr-TR" dirty="0">
                        <a:solidFill>
                          <a:srgbClr val="002060"/>
                        </a:solidFill>
                      </a:endParaRPr>
                    </a:p>
                  </a:txBody>
                  <a:tcPr/>
                </a:tc>
                <a:tc>
                  <a:txBody>
                    <a:bodyPr/>
                    <a:lstStyle/>
                    <a:p>
                      <a:r>
                        <a:rPr lang="tr-TR" dirty="0" smtClean="0">
                          <a:solidFill>
                            <a:schemeClr val="accent3">
                              <a:lumMod val="50000"/>
                            </a:schemeClr>
                          </a:solidFill>
                        </a:rPr>
                        <a:t>Sol beyin</a:t>
                      </a:r>
                      <a:endParaRPr lang="tr-TR" dirty="0">
                        <a:solidFill>
                          <a:schemeClr val="accent3">
                            <a:lumMod val="50000"/>
                          </a:schemeClr>
                        </a:solidFill>
                      </a:endParaRPr>
                    </a:p>
                  </a:txBody>
                  <a:tcPr/>
                </a:tc>
              </a:tr>
              <a:tr h="352517">
                <a:tc>
                  <a:txBody>
                    <a:bodyPr/>
                    <a:lstStyle/>
                    <a:p>
                      <a:r>
                        <a:rPr lang="tr-TR" dirty="0" smtClean="0">
                          <a:solidFill>
                            <a:srgbClr val="002060"/>
                          </a:solidFill>
                        </a:rPr>
                        <a:t>Fikirler</a:t>
                      </a:r>
                      <a:endParaRPr lang="tr-TR" dirty="0">
                        <a:solidFill>
                          <a:srgbClr val="002060"/>
                        </a:solidFill>
                      </a:endParaRPr>
                    </a:p>
                  </a:txBody>
                  <a:tcPr/>
                </a:tc>
                <a:tc>
                  <a:txBody>
                    <a:bodyPr/>
                    <a:lstStyle/>
                    <a:p>
                      <a:r>
                        <a:rPr lang="tr-TR" dirty="0" smtClean="0">
                          <a:solidFill>
                            <a:schemeClr val="accent3">
                              <a:lumMod val="50000"/>
                            </a:schemeClr>
                          </a:solidFill>
                        </a:rPr>
                        <a:t>Gerçekler</a:t>
                      </a:r>
                      <a:endParaRPr lang="tr-TR" dirty="0">
                        <a:solidFill>
                          <a:schemeClr val="accent3">
                            <a:lumMod val="50000"/>
                          </a:schemeClr>
                        </a:solidFill>
                      </a:endParaRPr>
                    </a:p>
                  </a:txBody>
                  <a:tcPr/>
                </a:tc>
                <a:tc>
                  <a:txBody>
                    <a:bodyPr/>
                    <a:lstStyle/>
                    <a:p>
                      <a:r>
                        <a:rPr lang="tr-TR" dirty="0" smtClean="0">
                          <a:solidFill>
                            <a:srgbClr val="002060"/>
                          </a:solidFill>
                        </a:rPr>
                        <a:t>Hayat</a:t>
                      </a:r>
                      <a:endParaRPr lang="tr-TR" dirty="0">
                        <a:solidFill>
                          <a:srgbClr val="002060"/>
                        </a:solidFill>
                      </a:endParaRPr>
                    </a:p>
                  </a:txBody>
                  <a:tcPr/>
                </a:tc>
                <a:tc>
                  <a:txBody>
                    <a:bodyPr/>
                    <a:lstStyle/>
                    <a:p>
                      <a:r>
                        <a:rPr lang="tr-TR" dirty="0" smtClean="0">
                          <a:solidFill>
                            <a:schemeClr val="accent3">
                              <a:lumMod val="50000"/>
                            </a:schemeClr>
                          </a:solidFill>
                        </a:rPr>
                        <a:t>Görev</a:t>
                      </a:r>
                      <a:endParaRPr lang="tr-TR" dirty="0">
                        <a:solidFill>
                          <a:schemeClr val="accent3">
                            <a:lumMod val="50000"/>
                          </a:schemeClr>
                        </a:solidFill>
                      </a:endParaRPr>
                    </a:p>
                  </a:txBody>
                  <a:tcPr/>
                </a:tc>
              </a:tr>
              <a:tr h="352517">
                <a:tc>
                  <a:txBody>
                    <a:bodyPr/>
                    <a:lstStyle/>
                    <a:p>
                      <a:r>
                        <a:rPr lang="tr-TR" dirty="0" smtClean="0">
                          <a:solidFill>
                            <a:srgbClr val="002060"/>
                          </a:solidFill>
                        </a:rPr>
                        <a:t>Geniş</a:t>
                      </a:r>
                      <a:endParaRPr lang="tr-TR" dirty="0">
                        <a:solidFill>
                          <a:srgbClr val="002060"/>
                        </a:solidFill>
                      </a:endParaRPr>
                    </a:p>
                  </a:txBody>
                  <a:tcPr/>
                </a:tc>
                <a:tc>
                  <a:txBody>
                    <a:bodyPr/>
                    <a:lstStyle/>
                    <a:p>
                      <a:r>
                        <a:rPr lang="tr-TR" dirty="0" smtClean="0">
                          <a:solidFill>
                            <a:schemeClr val="accent3">
                              <a:lumMod val="50000"/>
                            </a:schemeClr>
                          </a:solidFill>
                        </a:rPr>
                        <a:t>Dar</a:t>
                      </a:r>
                      <a:endParaRPr lang="tr-TR" dirty="0">
                        <a:solidFill>
                          <a:schemeClr val="accent3">
                            <a:lumMod val="50000"/>
                          </a:schemeClr>
                        </a:solidFill>
                      </a:endParaRPr>
                    </a:p>
                  </a:txBody>
                  <a:tcPr/>
                </a:tc>
                <a:tc>
                  <a:txBody>
                    <a:bodyPr/>
                    <a:lstStyle/>
                    <a:p>
                      <a:r>
                        <a:rPr lang="tr-TR" dirty="0" smtClean="0">
                          <a:solidFill>
                            <a:srgbClr val="002060"/>
                          </a:solidFill>
                        </a:rPr>
                        <a:t>Uzun vade</a:t>
                      </a:r>
                      <a:endParaRPr lang="tr-TR" dirty="0">
                        <a:solidFill>
                          <a:srgbClr val="002060"/>
                        </a:solidFill>
                      </a:endParaRPr>
                    </a:p>
                  </a:txBody>
                  <a:tcPr/>
                </a:tc>
                <a:tc>
                  <a:txBody>
                    <a:bodyPr/>
                    <a:lstStyle/>
                    <a:p>
                      <a:r>
                        <a:rPr lang="tr-TR" dirty="0" smtClean="0">
                          <a:solidFill>
                            <a:schemeClr val="accent3">
                              <a:lumMod val="50000"/>
                            </a:schemeClr>
                          </a:solidFill>
                        </a:rPr>
                        <a:t>Kısa vade</a:t>
                      </a:r>
                      <a:endParaRPr lang="tr-TR" dirty="0">
                        <a:solidFill>
                          <a:schemeClr val="accent3">
                            <a:lumMod val="50000"/>
                          </a:schemeClr>
                        </a:solidFill>
                      </a:endParaRPr>
                    </a:p>
                  </a:txBody>
                  <a:tcPr/>
                </a:tc>
              </a:tr>
              <a:tr h="352517">
                <a:tc>
                  <a:txBody>
                    <a:bodyPr/>
                    <a:lstStyle/>
                    <a:p>
                      <a:r>
                        <a:rPr lang="tr-TR" dirty="0" smtClean="0">
                          <a:solidFill>
                            <a:srgbClr val="002060"/>
                          </a:solidFill>
                        </a:rPr>
                        <a:t>Derin</a:t>
                      </a:r>
                      <a:endParaRPr lang="tr-TR" dirty="0">
                        <a:solidFill>
                          <a:srgbClr val="002060"/>
                        </a:solidFill>
                      </a:endParaRPr>
                    </a:p>
                  </a:txBody>
                  <a:tcPr/>
                </a:tc>
                <a:tc>
                  <a:txBody>
                    <a:bodyPr/>
                    <a:lstStyle/>
                    <a:p>
                      <a:r>
                        <a:rPr lang="tr-TR" dirty="0" smtClean="0">
                          <a:solidFill>
                            <a:schemeClr val="accent3">
                              <a:lumMod val="50000"/>
                            </a:schemeClr>
                          </a:solidFill>
                        </a:rPr>
                        <a:t>Yüzeysel</a:t>
                      </a:r>
                      <a:endParaRPr lang="tr-TR" dirty="0">
                        <a:solidFill>
                          <a:schemeClr val="accent3">
                            <a:lumMod val="50000"/>
                          </a:schemeClr>
                        </a:solidFill>
                      </a:endParaRPr>
                    </a:p>
                  </a:txBody>
                  <a:tcPr/>
                </a:tc>
                <a:tc>
                  <a:txBody>
                    <a:bodyPr/>
                    <a:lstStyle/>
                    <a:p>
                      <a:r>
                        <a:rPr lang="tr-TR" dirty="0" smtClean="0">
                          <a:solidFill>
                            <a:srgbClr val="002060"/>
                          </a:solidFill>
                        </a:rPr>
                        <a:t>Değişim</a:t>
                      </a:r>
                      <a:endParaRPr lang="tr-TR" dirty="0">
                        <a:solidFill>
                          <a:srgbClr val="002060"/>
                        </a:solidFill>
                      </a:endParaRPr>
                    </a:p>
                  </a:txBody>
                  <a:tcPr/>
                </a:tc>
                <a:tc>
                  <a:txBody>
                    <a:bodyPr/>
                    <a:lstStyle/>
                    <a:p>
                      <a:r>
                        <a:rPr lang="tr-TR" dirty="0" smtClean="0">
                          <a:solidFill>
                            <a:schemeClr val="accent3">
                              <a:lumMod val="50000"/>
                            </a:schemeClr>
                          </a:solidFill>
                        </a:rPr>
                        <a:t>İstikrar</a:t>
                      </a:r>
                      <a:endParaRPr lang="tr-TR" dirty="0">
                        <a:solidFill>
                          <a:schemeClr val="accent3">
                            <a:lumMod val="50000"/>
                          </a:schemeClr>
                        </a:solidFill>
                      </a:endParaRPr>
                    </a:p>
                  </a:txBody>
                  <a:tcPr/>
                </a:tc>
              </a:tr>
              <a:tr h="352517">
                <a:tc>
                  <a:txBody>
                    <a:bodyPr/>
                    <a:lstStyle/>
                    <a:p>
                      <a:r>
                        <a:rPr lang="tr-TR" dirty="0" smtClean="0">
                          <a:solidFill>
                            <a:srgbClr val="002060"/>
                          </a:solidFill>
                        </a:rPr>
                        <a:t>Deneysel</a:t>
                      </a:r>
                      <a:endParaRPr lang="tr-TR" dirty="0">
                        <a:solidFill>
                          <a:srgbClr val="002060"/>
                        </a:solidFill>
                      </a:endParaRPr>
                    </a:p>
                  </a:txBody>
                  <a:tcPr/>
                </a:tc>
                <a:tc>
                  <a:txBody>
                    <a:bodyPr/>
                    <a:lstStyle/>
                    <a:p>
                      <a:r>
                        <a:rPr lang="tr-TR" dirty="0" smtClean="0">
                          <a:solidFill>
                            <a:schemeClr val="accent3">
                              <a:lumMod val="50000"/>
                            </a:schemeClr>
                          </a:solidFill>
                        </a:rPr>
                        <a:t>Adet üzerine</a:t>
                      </a:r>
                      <a:endParaRPr lang="tr-TR" dirty="0">
                        <a:solidFill>
                          <a:schemeClr val="accent3">
                            <a:lumMod val="50000"/>
                          </a:schemeClr>
                        </a:solidFill>
                      </a:endParaRPr>
                    </a:p>
                  </a:txBody>
                  <a:tcPr/>
                </a:tc>
                <a:tc>
                  <a:txBody>
                    <a:bodyPr/>
                    <a:lstStyle/>
                    <a:p>
                      <a:r>
                        <a:rPr lang="tr-TR" dirty="0" smtClean="0">
                          <a:solidFill>
                            <a:srgbClr val="002060"/>
                          </a:solidFill>
                        </a:rPr>
                        <a:t>İçerik</a:t>
                      </a:r>
                      <a:endParaRPr lang="tr-TR" dirty="0">
                        <a:solidFill>
                          <a:srgbClr val="002060"/>
                        </a:solidFill>
                      </a:endParaRPr>
                    </a:p>
                  </a:txBody>
                  <a:tcPr/>
                </a:tc>
                <a:tc>
                  <a:txBody>
                    <a:bodyPr/>
                    <a:lstStyle/>
                    <a:p>
                      <a:r>
                        <a:rPr lang="tr-TR" dirty="0" smtClean="0">
                          <a:solidFill>
                            <a:schemeClr val="accent3">
                              <a:lumMod val="50000"/>
                            </a:schemeClr>
                          </a:solidFill>
                        </a:rPr>
                        <a:t>Biçim</a:t>
                      </a:r>
                      <a:endParaRPr lang="tr-TR" dirty="0">
                        <a:solidFill>
                          <a:schemeClr val="accent3">
                            <a:lumMod val="50000"/>
                          </a:schemeClr>
                        </a:solidFill>
                      </a:endParaRPr>
                    </a:p>
                  </a:txBody>
                  <a:tcPr/>
                </a:tc>
              </a:tr>
              <a:tr h="352517">
                <a:tc>
                  <a:txBody>
                    <a:bodyPr/>
                    <a:lstStyle/>
                    <a:p>
                      <a:r>
                        <a:rPr lang="tr-TR" dirty="0" smtClean="0">
                          <a:solidFill>
                            <a:srgbClr val="002060"/>
                          </a:solidFill>
                        </a:rPr>
                        <a:t>Aktif</a:t>
                      </a:r>
                      <a:endParaRPr lang="tr-TR" dirty="0">
                        <a:solidFill>
                          <a:srgbClr val="002060"/>
                        </a:solidFill>
                      </a:endParaRPr>
                    </a:p>
                  </a:txBody>
                  <a:tcPr/>
                </a:tc>
                <a:tc>
                  <a:txBody>
                    <a:bodyPr/>
                    <a:lstStyle/>
                    <a:p>
                      <a:r>
                        <a:rPr lang="tr-TR" dirty="0" smtClean="0">
                          <a:solidFill>
                            <a:schemeClr val="accent3">
                              <a:lumMod val="50000"/>
                            </a:schemeClr>
                          </a:solidFill>
                        </a:rPr>
                        <a:t>Pasif</a:t>
                      </a:r>
                      <a:endParaRPr lang="tr-TR" dirty="0">
                        <a:solidFill>
                          <a:schemeClr val="accent3">
                            <a:lumMod val="50000"/>
                          </a:schemeClr>
                        </a:solidFill>
                      </a:endParaRPr>
                    </a:p>
                  </a:txBody>
                  <a:tcPr/>
                </a:tc>
                <a:tc>
                  <a:txBody>
                    <a:bodyPr/>
                    <a:lstStyle/>
                    <a:p>
                      <a:r>
                        <a:rPr lang="tr-TR" dirty="0" smtClean="0">
                          <a:solidFill>
                            <a:srgbClr val="002060"/>
                          </a:solidFill>
                        </a:rPr>
                        <a:t>Esnek</a:t>
                      </a:r>
                      <a:endParaRPr lang="tr-TR" dirty="0">
                        <a:solidFill>
                          <a:srgbClr val="002060"/>
                        </a:solidFill>
                      </a:endParaRPr>
                    </a:p>
                  </a:txBody>
                  <a:tcPr/>
                </a:tc>
                <a:tc>
                  <a:txBody>
                    <a:bodyPr/>
                    <a:lstStyle/>
                    <a:p>
                      <a:r>
                        <a:rPr lang="tr-TR" dirty="0" smtClean="0">
                          <a:solidFill>
                            <a:schemeClr val="accent3">
                              <a:lumMod val="50000"/>
                            </a:schemeClr>
                          </a:solidFill>
                        </a:rPr>
                        <a:t>Katı</a:t>
                      </a:r>
                      <a:endParaRPr lang="tr-TR" dirty="0">
                        <a:solidFill>
                          <a:schemeClr val="accent3">
                            <a:lumMod val="50000"/>
                          </a:schemeClr>
                        </a:solidFill>
                      </a:endParaRPr>
                    </a:p>
                  </a:txBody>
                  <a:tcPr/>
                </a:tc>
              </a:tr>
              <a:tr h="352517">
                <a:tc>
                  <a:txBody>
                    <a:bodyPr/>
                    <a:lstStyle/>
                    <a:p>
                      <a:r>
                        <a:rPr lang="tr-TR" dirty="0" smtClean="0">
                          <a:solidFill>
                            <a:srgbClr val="002060"/>
                          </a:solidFill>
                        </a:rPr>
                        <a:t>Sorular</a:t>
                      </a:r>
                      <a:endParaRPr lang="tr-TR" dirty="0">
                        <a:solidFill>
                          <a:srgbClr val="002060"/>
                        </a:solidFill>
                      </a:endParaRPr>
                    </a:p>
                  </a:txBody>
                  <a:tcPr/>
                </a:tc>
                <a:tc>
                  <a:txBody>
                    <a:bodyPr/>
                    <a:lstStyle/>
                    <a:p>
                      <a:r>
                        <a:rPr lang="tr-TR" dirty="0" smtClean="0">
                          <a:solidFill>
                            <a:schemeClr val="accent3">
                              <a:lumMod val="50000"/>
                            </a:schemeClr>
                          </a:solidFill>
                        </a:rPr>
                        <a:t>Cevaplar</a:t>
                      </a:r>
                      <a:endParaRPr lang="tr-TR" dirty="0">
                        <a:solidFill>
                          <a:schemeClr val="accent3">
                            <a:lumMod val="50000"/>
                          </a:schemeClr>
                        </a:solidFill>
                      </a:endParaRPr>
                    </a:p>
                  </a:txBody>
                  <a:tcPr/>
                </a:tc>
                <a:tc>
                  <a:txBody>
                    <a:bodyPr/>
                    <a:lstStyle/>
                    <a:p>
                      <a:r>
                        <a:rPr lang="tr-TR" dirty="0" smtClean="0">
                          <a:solidFill>
                            <a:srgbClr val="002060"/>
                          </a:solidFill>
                        </a:rPr>
                        <a:t>Risk</a:t>
                      </a:r>
                      <a:endParaRPr lang="tr-TR" dirty="0">
                        <a:solidFill>
                          <a:srgbClr val="002060"/>
                        </a:solidFill>
                      </a:endParaRPr>
                    </a:p>
                  </a:txBody>
                  <a:tcPr/>
                </a:tc>
                <a:tc>
                  <a:txBody>
                    <a:bodyPr/>
                    <a:lstStyle/>
                    <a:p>
                      <a:r>
                        <a:rPr lang="tr-TR" dirty="0" smtClean="0">
                          <a:solidFill>
                            <a:schemeClr val="accent3">
                              <a:lumMod val="50000"/>
                            </a:schemeClr>
                          </a:solidFill>
                        </a:rPr>
                        <a:t>Kurallar</a:t>
                      </a:r>
                      <a:endParaRPr lang="tr-TR" dirty="0">
                        <a:solidFill>
                          <a:schemeClr val="accent3">
                            <a:lumMod val="50000"/>
                          </a:schemeClr>
                        </a:solidFill>
                      </a:endParaRPr>
                    </a:p>
                  </a:txBody>
                  <a:tcPr/>
                </a:tc>
              </a:tr>
              <a:tr h="352517">
                <a:tc>
                  <a:txBody>
                    <a:bodyPr/>
                    <a:lstStyle/>
                    <a:p>
                      <a:r>
                        <a:rPr lang="tr-TR" dirty="0" smtClean="0">
                          <a:solidFill>
                            <a:srgbClr val="002060"/>
                          </a:solidFill>
                        </a:rPr>
                        <a:t>Süreç</a:t>
                      </a:r>
                      <a:endParaRPr lang="tr-TR" dirty="0">
                        <a:solidFill>
                          <a:srgbClr val="002060"/>
                        </a:solidFill>
                      </a:endParaRPr>
                    </a:p>
                  </a:txBody>
                  <a:tcPr/>
                </a:tc>
                <a:tc>
                  <a:txBody>
                    <a:bodyPr/>
                    <a:lstStyle/>
                    <a:p>
                      <a:r>
                        <a:rPr lang="tr-TR" dirty="0" smtClean="0">
                          <a:solidFill>
                            <a:schemeClr val="accent3">
                              <a:lumMod val="50000"/>
                            </a:schemeClr>
                          </a:solidFill>
                        </a:rPr>
                        <a:t>İçerik</a:t>
                      </a:r>
                      <a:endParaRPr lang="tr-TR" dirty="0">
                        <a:solidFill>
                          <a:schemeClr val="accent3">
                            <a:lumMod val="50000"/>
                          </a:schemeClr>
                        </a:solidFill>
                      </a:endParaRPr>
                    </a:p>
                  </a:txBody>
                  <a:tcPr/>
                </a:tc>
                <a:tc>
                  <a:txBody>
                    <a:bodyPr/>
                    <a:lstStyle/>
                    <a:p>
                      <a:r>
                        <a:rPr lang="tr-TR" dirty="0" smtClean="0">
                          <a:solidFill>
                            <a:srgbClr val="002060"/>
                          </a:solidFill>
                        </a:rPr>
                        <a:t>Sentez</a:t>
                      </a:r>
                      <a:endParaRPr lang="tr-TR" dirty="0">
                        <a:solidFill>
                          <a:srgbClr val="002060"/>
                        </a:solidFill>
                      </a:endParaRPr>
                    </a:p>
                  </a:txBody>
                  <a:tcPr/>
                </a:tc>
                <a:tc>
                  <a:txBody>
                    <a:bodyPr/>
                    <a:lstStyle/>
                    <a:p>
                      <a:r>
                        <a:rPr lang="tr-TR" dirty="0" smtClean="0">
                          <a:solidFill>
                            <a:schemeClr val="accent3">
                              <a:lumMod val="50000"/>
                            </a:schemeClr>
                          </a:solidFill>
                        </a:rPr>
                        <a:t>Tez</a:t>
                      </a:r>
                      <a:endParaRPr lang="tr-TR" dirty="0">
                        <a:solidFill>
                          <a:schemeClr val="accent3">
                            <a:lumMod val="50000"/>
                          </a:schemeClr>
                        </a:solidFill>
                      </a:endParaRPr>
                    </a:p>
                  </a:txBody>
                  <a:tcPr/>
                </a:tc>
              </a:tr>
              <a:tr h="352517">
                <a:tc>
                  <a:txBody>
                    <a:bodyPr/>
                    <a:lstStyle/>
                    <a:p>
                      <a:r>
                        <a:rPr lang="tr-TR" dirty="0" smtClean="0">
                          <a:solidFill>
                            <a:srgbClr val="002060"/>
                          </a:solidFill>
                        </a:rPr>
                        <a:t>Strateji</a:t>
                      </a:r>
                      <a:endParaRPr lang="tr-TR" dirty="0">
                        <a:solidFill>
                          <a:srgbClr val="002060"/>
                        </a:solidFill>
                      </a:endParaRPr>
                    </a:p>
                  </a:txBody>
                  <a:tcPr/>
                </a:tc>
                <a:tc>
                  <a:txBody>
                    <a:bodyPr/>
                    <a:lstStyle/>
                    <a:p>
                      <a:r>
                        <a:rPr lang="tr-TR" dirty="0" smtClean="0">
                          <a:solidFill>
                            <a:schemeClr val="accent3">
                              <a:lumMod val="50000"/>
                            </a:schemeClr>
                          </a:solidFill>
                        </a:rPr>
                        <a:t>Taktik</a:t>
                      </a:r>
                      <a:endParaRPr lang="tr-TR" dirty="0">
                        <a:solidFill>
                          <a:schemeClr val="accent3">
                            <a:lumMod val="50000"/>
                          </a:schemeClr>
                        </a:solidFill>
                      </a:endParaRPr>
                    </a:p>
                  </a:txBody>
                  <a:tcPr/>
                </a:tc>
                <a:tc>
                  <a:txBody>
                    <a:bodyPr/>
                    <a:lstStyle/>
                    <a:p>
                      <a:r>
                        <a:rPr lang="tr-TR" dirty="0" smtClean="0">
                          <a:solidFill>
                            <a:srgbClr val="002060"/>
                          </a:solidFill>
                        </a:rPr>
                        <a:t>Açık</a:t>
                      </a:r>
                      <a:endParaRPr lang="tr-TR" dirty="0">
                        <a:solidFill>
                          <a:srgbClr val="002060"/>
                        </a:solidFill>
                      </a:endParaRPr>
                    </a:p>
                  </a:txBody>
                  <a:tcPr/>
                </a:tc>
                <a:tc>
                  <a:txBody>
                    <a:bodyPr/>
                    <a:lstStyle/>
                    <a:p>
                      <a:r>
                        <a:rPr lang="tr-TR" dirty="0" smtClean="0">
                          <a:solidFill>
                            <a:schemeClr val="accent3">
                              <a:lumMod val="50000"/>
                            </a:schemeClr>
                          </a:solidFill>
                        </a:rPr>
                        <a:t>Kapalı</a:t>
                      </a:r>
                      <a:endParaRPr lang="tr-TR" dirty="0">
                        <a:solidFill>
                          <a:schemeClr val="accent3">
                            <a:lumMod val="50000"/>
                          </a:schemeClr>
                        </a:solidFill>
                      </a:endParaRPr>
                    </a:p>
                  </a:txBody>
                  <a:tcPr/>
                </a:tc>
              </a:tr>
              <a:tr h="616904">
                <a:tc>
                  <a:txBody>
                    <a:bodyPr/>
                    <a:lstStyle/>
                    <a:p>
                      <a:r>
                        <a:rPr lang="tr-TR" dirty="0" smtClean="0">
                          <a:solidFill>
                            <a:srgbClr val="002060"/>
                          </a:solidFill>
                        </a:rPr>
                        <a:t>Alternatifler</a:t>
                      </a:r>
                      <a:endParaRPr lang="tr-TR" dirty="0">
                        <a:solidFill>
                          <a:srgbClr val="002060"/>
                        </a:solidFill>
                      </a:endParaRPr>
                    </a:p>
                  </a:txBody>
                  <a:tcPr/>
                </a:tc>
                <a:tc>
                  <a:txBody>
                    <a:bodyPr/>
                    <a:lstStyle/>
                    <a:p>
                      <a:r>
                        <a:rPr lang="tr-TR" dirty="0" smtClean="0">
                          <a:solidFill>
                            <a:schemeClr val="accent3">
                              <a:lumMod val="50000"/>
                            </a:schemeClr>
                          </a:solidFill>
                        </a:rPr>
                        <a:t>Hedef</a:t>
                      </a:r>
                      <a:endParaRPr lang="tr-TR" dirty="0">
                        <a:solidFill>
                          <a:schemeClr val="accent3">
                            <a:lumMod val="50000"/>
                          </a:schemeClr>
                        </a:solidFill>
                      </a:endParaRPr>
                    </a:p>
                  </a:txBody>
                  <a:tcPr/>
                </a:tc>
                <a:tc>
                  <a:txBody>
                    <a:bodyPr/>
                    <a:lstStyle/>
                    <a:p>
                      <a:r>
                        <a:rPr lang="tr-TR" dirty="0" smtClean="0">
                          <a:solidFill>
                            <a:srgbClr val="002060"/>
                          </a:solidFill>
                        </a:rPr>
                        <a:t>Hayalde canlandırma</a:t>
                      </a:r>
                      <a:endParaRPr lang="tr-TR" dirty="0">
                        <a:solidFill>
                          <a:srgbClr val="002060"/>
                        </a:solidFill>
                      </a:endParaRPr>
                    </a:p>
                  </a:txBody>
                  <a:tcPr/>
                </a:tc>
                <a:tc>
                  <a:txBody>
                    <a:bodyPr/>
                    <a:lstStyle/>
                    <a:p>
                      <a:r>
                        <a:rPr lang="tr-TR" dirty="0" smtClean="0">
                          <a:solidFill>
                            <a:schemeClr val="accent3">
                              <a:lumMod val="50000"/>
                            </a:schemeClr>
                          </a:solidFill>
                        </a:rPr>
                        <a:t>Sağduyu</a:t>
                      </a:r>
                      <a:endParaRPr lang="tr-TR" dirty="0">
                        <a:solidFill>
                          <a:schemeClr val="accent3">
                            <a:lumMod val="50000"/>
                          </a:schemeClr>
                        </a:solidFill>
                      </a:endParaRPr>
                    </a:p>
                  </a:txBody>
                  <a:tcPr/>
                </a:tc>
              </a:tr>
              <a:tr h="352517">
                <a:tc>
                  <a:txBody>
                    <a:bodyPr/>
                    <a:lstStyle/>
                    <a:p>
                      <a:r>
                        <a:rPr lang="tr-TR" dirty="0" smtClean="0">
                          <a:solidFill>
                            <a:srgbClr val="002060"/>
                          </a:solidFill>
                        </a:rPr>
                        <a:t>Araştırma</a:t>
                      </a:r>
                      <a:endParaRPr lang="tr-TR" dirty="0">
                        <a:solidFill>
                          <a:srgbClr val="002060"/>
                        </a:solidFill>
                      </a:endParaRPr>
                    </a:p>
                  </a:txBody>
                  <a:tcPr/>
                </a:tc>
                <a:tc>
                  <a:txBody>
                    <a:bodyPr/>
                    <a:lstStyle/>
                    <a:p>
                      <a:r>
                        <a:rPr lang="tr-TR" dirty="0" smtClean="0">
                          <a:solidFill>
                            <a:schemeClr val="accent3">
                              <a:lumMod val="50000"/>
                            </a:schemeClr>
                          </a:solidFill>
                        </a:rPr>
                        <a:t>Tahmin</a:t>
                      </a:r>
                      <a:endParaRPr lang="tr-TR" dirty="0">
                        <a:solidFill>
                          <a:schemeClr val="accent3">
                            <a:lumMod val="50000"/>
                          </a:schemeClr>
                        </a:solidFill>
                      </a:endParaRPr>
                    </a:p>
                  </a:txBody>
                  <a:tcPr/>
                </a:tc>
                <a:tc>
                  <a:txBody>
                    <a:bodyPr/>
                    <a:lstStyle/>
                    <a:p>
                      <a:endParaRPr lang="tr-TR" dirty="0"/>
                    </a:p>
                  </a:txBody>
                  <a:tcPr/>
                </a:tc>
                <a:tc>
                  <a:txBody>
                    <a:bodyPr/>
                    <a:lstStyle/>
                    <a:p>
                      <a:endParaRPr lang="tr-TR" dirty="0"/>
                    </a:p>
                  </a:txBody>
                  <a:tcPr/>
                </a:tc>
              </a:tr>
              <a:tr h="352517">
                <a:tc>
                  <a:txBody>
                    <a:bodyPr/>
                    <a:lstStyle/>
                    <a:p>
                      <a:r>
                        <a:rPr lang="tr-TR" u="sng" dirty="0" smtClean="0">
                          <a:solidFill>
                            <a:srgbClr val="C00000"/>
                          </a:solidFill>
                        </a:rPr>
                        <a:t>LİDER</a:t>
                      </a:r>
                      <a:endParaRPr lang="tr-TR" u="sng" dirty="0">
                        <a:solidFill>
                          <a:srgbClr val="C00000"/>
                        </a:solidFill>
                      </a:endParaRPr>
                    </a:p>
                  </a:txBody>
                  <a:tcPr/>
                </a:tc>
                <a:tc>
                  <a:txBody>
                    <a:bodyPr/>
                    <a:lstStyle/>
                    <a:p>
                      <a:r>
                        <a:rPr lang="tr-TR" u="sng" dirty="0" smtClean="0">
                          <a:solidFill>
                            <a:srgbClr val="C00000"/>
                          </a:solidFill>
                        </a:rPr>
                        <a:t>YÖNETİCİ</a:t>
                      </a:r>
                      <a:endParaRPr lang="tr-TR" u="sng" dirty="0">
                        <a:solidFill>
                          <a:srgbClr val="C00000"/>
                        </a:solidFill>
                      </a:endParaRPr>
                    </a:p>
                  </a:txBody>
                  <a:tcPr/>
                </a:tc>
                <a:tc>
                  <a:txBody>
                    <a:bodyPr/>
                    <a:lstStyle/>
                    <a:p>
                      <a:r>
                        <a:rPr lang="tr-TR" u="sng" dirty="0" smtClean="0">
                          <a:solidFill>
                            <a:srgbClr val="C00000"/>
                          </a:solidFill>
                        </a:rPr>
                        <a:t>LİDER</a:t>
                      </a:r>
                      <a:endParaRPr lang="tr-TR" u="sng" dirty="0">
                        <a:solidFill>
                          <a:srgbClr val="C00000"/>
                        </a:solidFill>
                      </a:endParaRPr>
                    </a:p>
                  </a:txBody>
                  <a:tcPr/>
                </a:tc>
                <a:tc>
                  <a:txBody>
                    <a:bodyPr/>
                    <a:lstStyle/>
                    <a:p>
                      <a:r>
                        <a:rPr lang="tr-TR" u="sng" dirty="0" smtClean="0">
                          <a:solidFill>
                            <a:srgbClr val="C00000"/>
                          </a:solidFill>
                        </a:rPr>
                        <a:t>YÖNETİCİ</a:t>
                      </a:r>
                      <a:endParaRPr lang="tr-TR" u="sng" dirty="0">
                        <a:solidFill>
                          <a:srgbClr val="C00000"/>
                        </a:solidFill>
                      </a:endParaRPr>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4023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1386</Words>
  <Application>Microsoft Office PowerPoint</Application>
  <PresentationFormat>Ekran Gösterisi (4:3)</PresentationFormat>
  <Paragraphs>214</Paragraphs>
  <Slides>14</Slides>
  <Notes>0</Notes>
  <HiddenSlides>0</HiddenSlides>
  <MMClips>14</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14.HAFTA LİDER VE LİDERLİK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14.HAFTA LİDER VE LİDERLİK</dc:title>
  <dc:creator>ASUS</dc:creator>
  <cp:lastModifiedBy>ASUS</cp:lastModifiedBy>
  <cp:revision>17</cp:revision>
  <dcterms:created xsi:type="dcterms:W3CDTF">2021-05-23T10:11:34Z</dcterms:created>
  <dcterms:modified xsi:type="dcterms:W3CDTF">2021-05-29T10:55:58Z</dcterms:modified>
</cp:coreProperties>
</file>