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1"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86"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06.03.2021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06.03.2021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A23720DD-5B6D-40BF-8493-A6B52D484E6B}" type="datetimeFigureOut">
              <a:rPr lang="tr-TR" smtClean="0"/>
              <a:t>06.03.2021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A23720DD-5B6D-40BF-8493-A6B52D484E6B}" type="datetimeFigureOut">
              <a:rPr lang="tr-TR" smtClean="0"/>
              <a:t>06.03.2021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A23720DD-5B6D-40BF-8493-A6B52D484E6B}" type="datetimeFigureOut">
              <a:rPr lang="tr-TR" smtClean="0"/>
              <a:t>06.03.2021</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A23720DD-5B6D-40BF-8493-A6B52D484E6B}" type="datetimeFigureOut">
              <a:rPr lang="tr-TR" smtClean="0"/>
              <a:t>06.03.2021</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A23720DD-5B6D-40BF-8493-A6B52D484E6B}" type="datetimeFigureOut">
              <a:rPr lang="tr-TR" smtClean="0"/>
              <a:t>06.03.2021</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06.03.2021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06.03.2021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06.03.2021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06.03.2021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3720DD-5B6D-40BF-8493-A6B52D484E6B}" type="datetimeFigureOut">
              <a:rPr lang="tr-TR" smtClean="0"/>
              <a:t>06.03.2021</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02176B-0E47-46AC-8F43-DAB4B8A37D06}"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wav"/><Relationship Id="rId1" Type="http://schemas.microsoft.com/office/2007/relationships/media" Target="../media/media3.wav"/><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wav"/><Relationship Id="rId1" Type="http://schemas.microsoft.com/office/2007/relationships/media" Target="../media/media4.wav"/><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wav"/><Relationship Id="rId1" Type="http://schemas.microsoft.com/office/2007/relationships/media" Target="../media/media5.wav"/><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wav"/><Relationship Id="rId1" Type="http://schemas.microsoft.com/office/2007/relationships/media" Target="../media/media6.wav"/><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wav"/><Relationship Id="rId1" Type="http://schemas.microsoft.com/office/2007/relationships/media" Target="../media/media7.wav"/><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wav"/><Relationship Id="rId1" Type="http://schemas.microsoft.com/office/2007/relationships/media" Target="../media/media8.wav"/><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wav"/><Relationship Id="rId1" Type="http://schemas.microsoft.com/office/2007/relationships/media" Target="../media/media9.wav"/><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wav"/><Relationship Id="rId1" Type="http://schemas.microsoft.com/office/2007/relationships/media" Target="../media/media10.wav"/><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wav"/><Relationship Id="rId1" Type="http://schemas.microsoft.com/office/2007/relationships/media" Target="../media/media11.wav"/><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wav"/><Relationship Id="rId1" Type="http://schemas.microsoft.com/office/2007/relationships/media" Target="../media/media12.wav"/><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wav"/><Relationship Id="rId1" Type="http://schemas.microsoft.com/office/2007/relationships/media" Target="../media/media13.wav"/><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wav"/><Relationship Id="rId1" Type="http://schemas.microsoft.com/office/2007/relationships/media" Target="../media/media14.wav"/><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wav"/><Relationship Id="rId1" Type="http://schemas.microsoft.com/office/2007/relationships/media" Target="../media/media15.wav"/><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wav"/><Relationship Id="rId1" Type="http://schemas.microsoft.com/office/2007/relationships/media" Target="../media/media16.wav"/><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332657"/>
            <a:ext cx="7772400" cy="648071"/>
          </a:xfrm>
        </p:spPr>
        <p:txBody>
          <a:bodyPr>
            <a:noAutofit/>
          </a:bodyPr>
          <a:lstStyle/>
          <a:p>
            <a:r>
              <a:rPr lang="tr-TR" sz="2000" dirty="0">
                <a:solidFill>
                  <a:srgbClr val="FF0000"/>
                </a:solidFill>
              </a:rPr>
              <a:t>2.HAFTA</a:t>
            </a:r>
            <a:br>
              <a:rPr lang="tr-TR" sz="2000" dirty="0">
                <a:solidFill>
                  <a:srgbClr val="FF0000"/>
                </a:solidFill>
              </a:rPr>
            </a:br>
            <a:r>
              <a:rPr lang="tr-TR" sz="2000" dirty="0">
                <a:solidFill>
                  <a:srgbClr val="FF0000"/>
                </a:solidFill>
              </a:rPr>
              <a:t>TURİZM TESİSLERİNİN NİTELİKLERİNE İLİŞKİN YÖNETMELİK</a:t>
            </a:r>
            <a:r>
              <a:rPr lang="tr-TR" sz="2400" dirty="0" smtClean="0"/>
              <a:t/>
            </a:r>
            <a:br>
              <a:rPr lang="tr-TR" sz="2400" dirty="0" smtClean="0"/>
            </a:br>
            <a:endParaRPr lang="tr-TR" sz="2400" dirty="0"/>
          </a:p>
        </p:txBody>
      </p:sp>
      <p:sp>
        <p:nvSpPr>
          <p:cNvPr id="3" name="Alt Başlık 2"/>
          <p:cNvSpPr>
            <a:spLocks noGrp="1"/>
          </p:cNvSpPr>
          <p:nvPr>
            <p:ph type="subTitle" idx="1"/>
          </p:nvPr>
        </p:nvSpPr>
        <p:spPr>
          <a:xfrm>
            <a:off x="251520" y="908720"/>
            <a:ext cx="8640960" cy="5544616"/>
          </a:xfrm>
        </p:spPr>
        <p:txBody>
          <a:bodyPr>
            <a:normAutofit fontScale="70000" lnSpcReduction="20000"/>
          </a:bodyPr>
          <a:lstStyle/>
          <a:p>
            <a:pPr algn="l"/>
            <a:r>
              <a:rPr lang="tr-TR" sz="2800" dirty="0">
                <a:solidFill>
                  <a:srgbClr val="C00000"/>
                </a:solidFill>
              </a:rPr>
              <a:t>TURİZM TESİSLERİNİN NİTELİKLERİNE İLİŞKİN YÖNETMELİK</a:t>
            </a:r>
          </a:p>
          <a:p>
            <a:pPr algn="l"/>
            <a:r>
              <a:rPr lang="tr-TR" sz="2800" dirty="0">
                <a:solidFill>
                  <a:srgbClr val="C00000"/>
                </a:solidFill>
              </a:rPr>
              <a:t>Cumhurbaşkanı Kararının Tarihi : </a:t>
            </a:r>
            <a:r>
              <a:rPr lang="tr-TR" sz="2800" dirty="0">
                <a:solidFill>
                  <a:schemeClr val="tx1"/>
                </a:solidFill>
              </a:rPr>
              <a:t>31/5/2019 </a:t>
            </a:r>
            <a:r>
              <a:rPr lang="tr-TR" sz="2800" dirty="0">
                <a:solidFill>
                  <a:srgbClr val="C00000"/>
                </a:solidFill>
              </a:rPr>
              <a:t>Sayısı :</a:t>
            </a:r>
            <a:r>
              <a:rPr lang="tr-TR" sz="2800" dirty="0">
                <a:solidFill>
                  <a:schemeClr val="tx1"/>
                </a:solidFill>
              </a:rPr>
              <a:t> 1134</a:t>
            </a:r>
          </a:p>
          <a:p>
            <a:pPr algn="l"/>
            <a:r>
              <a:rPr lang="tr-TR" sz="2800" dirty="0">
                <a:solidFill>
                  <a:srgbClr val="C00000"/>
                </a:solidFill>
              </a:rPr>
              <a:t>Yayımlandığı Resmî Gazetenin Tarihi : </a:t>
            </a:r>
            <a:r>
              <a:rPr lang="tr-TR" sz="2800" dirty="0">
                <a:solidFill>
                  <a:schemeClr val="tx1"/>
                </a:solidFill>
              </a:rPr>
              <a:t>1/6/2019 </a:t>
            </a:r>
            <a:r>
              <a:rPr lang="tr-TR" sz="2800" dirty="0">
                <a:solidFill>
                  <a:srgbClr val="C00000"/>
                </a:solidFill>
              </a:rPr>
              <a:t>Sayısı : </a:t>
            </a:r>
            <a:r>
              <a:rPr lang="tr-TR" sz="2800" dirty="0" smtClean="0">
                <a:solidFill>
                  <a:schemeClr val="tx1"/>
                </a:solidFill>
              </a:rPr>
              <a:t>30791</a:t>
            </a:r>
          </a:p>
          <a:p>
            <a:pPr algn="l"/>
            <a:r>
              <a:rPr lang="tr-TR" sz="2800" dirty="0" smtClean="0">
                <a:solidFill>
                  <a:srgbClr val="C00000"/>
                </a:solidFill>
              </a:rPr>
              <a:t>Yönetmelik;</a:t>
            </a:r>
          </a:p>
          <a:p>
            <a:pPr algn="l"/>
            <a:r>
              <a:rPr lang="tr-TR" sz="2800" dirty="0" smtClean="0">
                <a:solidFill>
                  <a:schemeClr val="tx1"/>
                </a:solidFill>
              </a:rPr>
              <a:t>1-BİRİNCİ </a:t>
            </a:r>
            <a:r>
              <a:rPr lang="tr-TR" sz="2800" dirty="0">
                <a:solidFill>
                  <a:schemeClr val="tx1"/>
                </a:solidFill>
              </a:rPr>
              <a:t>BÖLÜM</a:t>
            </a:r>
          </a:p>
          <a:p>
            <a:pPr algn="l"/>
            <a:r>
              <a:rPr lang="tr-TR" sz="2800" dirty="0" smtClean="0">
                <a:solidFill>
                  <a:schemeClr val="tx1"/>
                </a:solidFill>
              </a:rPr>
              <a:t>Amaç</a:t>
            </a:r>
            <a:r>
              <a:rPr lang="tr-TR" sz="2800" dirty="0">
                <a:solidFill>
                  <a:schemeClr val="tx1"/>
                </a:solidFill>
              </a:rPr>
              <a:t>, Kapsam, Dayanak ve </a:t>
            </a:r>
            <a:r>
              <a:rPr lang="tr-TR" sz="2800" dirty="0" smtClean="0">
                <a:solidFill>
                  <a:schemeClr val="tx1"/>
                </a:solidFill>
              </a:rPr>
              <a:t>Tanımlar</a:t>
            </a:r>
          </a:p>
          <a:p>
            <a:pPr algn="l"/>
            <a:r>
              <a:rPr lang="tr-TR" sz="2800" dirty="0">
                <a:solidFill>
                  <a:schemeClr val="tx1"/>
                </a:solidFill>
              </a:rPr>
              <a:t>2-İKİNCİ BÖLÜM</a:t>
            </a:r>
          </a:p>
          <a:p>
            <a:pPr algn="l"/>
            <a:r>
              <a:rPr lang="tr-TR" sz="2800" dirty="0" smtClean="0">
                <a:solidFill>
                  <a:schemeClr val="tx1"/>
                </a:solidFill>
              </a:rPr>
              <a:t>Başvuru </a:t>
            </a:r>
            <a:r>
              <a:rPr lang="tr-TR" sz="2800" dirty="0">
                <a:solidFill>
                  <a:schemeClr val="tx1"/>
                </a:solidFill>
              </a:rPr>
              <a:t>ve Belgelere İlişkin </a:t>
            </a:r>
            <a:r>
              <a:rPr lang="tr-TR" sz="2800" dirty="0" smtClean="0">
                <a:solidFill>
                  <a:schemeClr val="tx1"/>
                </a:solidFill>
              </a:rPr>
              <a:t>Esaslar</a:t>
            </a:r>
          </a:p>
          <a:p>
            <a:pPr algn="l"/>
            <a:r>
              <a:rPr lang="tr-TR" sz="2800" dirty="0">
                <a:solidFill>
                  <a:schemeClr val="tx1"/>
                </a:solidFill>
              </a:rPr>
              <a:t>3-ÜÇÜNCÜ BÖLÜM</a:t>
            </a:r>
          </a:p>
          <a:p>
            <a:pPr algn="l"/>
            <a:r>
              <a:rPr lang="tr-TR" sz="2800" dirty="0" smtClean="0">
                <a:solidFill>
                  <a:schemeClr val="tx1"/>
                </a:solidFill>
              </a:rPr>
              <a:t>Başvuruların </a:t>
            </a:r>
            <a:r>
              <a:rPr lang="tr-TR" sz="2800" dirty="0">
                <a:solidFill>
                  <a:schemeClr val="tx1"/>
                </a:solidFill>
              </a:rPr>
              <a:t>Değerlendirilmesi ve Belgelendirme </a:t>
            </a:r>
            <a:r>
              <a:rPr lang="tr-TR" sz="2800" dirty="0" smtClean="0">
                <a:solidFill>
                  <a:schemeClr val="tx1"/>
                </a:solidFill>
              </a:rPr>
              <a:t>İşlemleri</a:t>
            </a:r>
          </a:p>
          <a:p>
            <a:pPr algn="l"/>
            <a:r>
              <a:rPr lang="tr-TR" sz="2800" dirty="0">
                <a:solidFill>
                  <a:schemeClr val="tx1"/>
                </a:solidFill>
              </a:rPr>
              <a:t>4-DÖRDÜNCÜ BÖLÜM</a:t>
            </a:r>
          </a:p>
          <a:p>
            <a:pPr algn="l"/>
            <a:r>
              <a:rPr lang="tr-TR" sz="2800" dirty="0" smtClean="0">
                <a:solidFill>
                  <a:schemeClr val="tx1"/>
                </a:solidFill>
              </a:rPr>
              <a:t>Sınıflandırma </a:t>
            </a:r>
            <a:r>
              <a:rPr lang="tr-TR" sz="2800" dirty="0">
                <a:solidFill>
                  <a:schemeClr val="tx1"/>
                </a:solidFill>
              </a:rPr>
              <a:t>Çalışmalarına İlişkin Usul ve </a:t>
            </a:r>
            <a:r>
              <a:rPr lang="tr-TR" sz="2800" dirty="0" smtClean="0">
                <a:solidFill>
                  <a:schemeClr val="tx1"/>
                </a:solidFill>
              </a:rPr>
              <a:t>Esaslar</a:t>
            </a:r>
          </a:p>
          <a:p>
            <a:pPr algn="l"/>
            <a:r>
              <a:rPr lang="tr-TR" sz="2800" dirty="0">
                <a:solidFill>
                  <a:schemeClr val="tx1"/>
                </a:solidFill>
              </a:rPr>
              <a:t>5-BEŞİNCİ BÖLÜM</a:t>
            </a:r>
          </a:p>
          <a:p>
            <a:pPr algn="l"/>
            <a:r>
              <a:rPr lang="tr-TR" sz="2800" dirty="0" smtClean="0">
                <a:solidFill>
                  <a:schemeClr val="tx1"/>
                </a:solidFill>
              </a:rPr>
              <a:t>Turizm </a:t>
            </a:r>
            <a:r>
              <a:rPr lang="tr-TR" sz="2800" dirty="0">
                <a:solidFill>
                  <a:schemeClr val="tx1"/>
                </a:solidFill>
              </a:rPr>
              <a:t>Belgesi ve Plaketlerinde Yer Alacak </a:t>
            </a:r>
            <a:r>
              <a:rPr lang="tr-TR" sz="2800" dirty="0" smtClean="0">
                <a:solidFill>
                  <a:schemeClr val="tx1"/>
                </a:solidFill>
              </a:rPr>
              <a:t>Hususlar</a:t>
            </a:r>
          </a:p>
          <a:p>
            <a:pPr algn="l"/>
            <a:r>
              <a:rPr lang="tr-TR" sz="2800" dirty="0">
                <a:solidFill>
                  <a:schemeClr val="tx1"/>
                </a:solidFill>
              </a:rPr>
              <a:t>6-ALTINCI BÖLÜM</a:t>
            </a:r>
          </a:p>
          <a:p>
            <a:pPr algn="l"/>
            <a:r>
              <a:rPr lang="tr-TR" sz="2800" dirty="0" smtClean="0">
                <a:solidFill>
                  <a:schemeClr val="tx1"/>
                </a:solidFill>
              </a:rPr>
              <a:t>Diğer </a:t>
            </a:r>
            <a:r>
              <a:rPr lang="tr-TR" sz="2800" dirty="0">
                <a:solidFill>
                  <a:schemeClr val="tx1"/>
                </a:solidFill>
              </a:rPr>
              <a:t>Düzenlemeler, Çeşitli ve Son </a:t>
            </a:r>
            <a:r>
              <a:rPr lang="tr-TR" sz="2800" dirty="0" smtClean="0">
                <a:solidFill>
                  <a:schemeClr val="tx1"/>
                </a:solidFill>
              </a:rPr>
              <a:t>Hükümler </a:t>
            </a:r>
            <a:r>
              <a:rPr lang="tr-TR" sz="2800" dirty="0" smtClean="0">
                <a:solidFill>
                  <a:schemeClr val="tx1"/>
                </a:solidFill>
              </a:rPr>
              <a:t>ve bu </a:t>
            </a:r>
            <a:r>
              <a:rPr lang="tr-TR" sz="2800" dirty="0" err="1" smtClean="0">
                <a:solidFill>
                  <a:schemeClr val="tx1"/>
                </a:solidFill>
              </a:rPr>
              <a:t>ilgiliYönetmelik</a:t>
            </a:r>
            <a:r>
              <a:rPr lang="tr-TR" sz="2800" dirty="0" smtClean="0">
                <a:solidFill>
                  <a:schemeClr val="tx1"/>
                </a:solidFill>
              </a:rPr>
              <a:t> </a:t>
            </a:r>
            <a:r>
              <a:rPr lang="tr-TR" sz="2800" dirty="0" smtClean="0">
                <a:solidFill>
                  <a:schemeClr val="tx1"/>
                </a:solidFill>
              </a:rPr>
              <a:t>29 maddeden oluşmaktadır.</a:t>
            </a:r>
            <a:endParaRPr lang="tr-TR" sz="2800" dirty="0">
              <a:solidFill>
                <a:schemeClr val="tx1"/>
              </a:solidFill>
            </a:endParaRPr>
          </a:p>
          <a:p>
            <a:pPr algn="l"/>
            <a:endParaRPr lang="tr-TR" sz="2800" dirty="0" smtClean="0">
              <a:solidFill>
                <a:schemeClr val="tx1"/>
              </a:solidFill>
            </a:endParaRPr>
          </a:p>
          <a:p>
            <a:pPr algn="l"/>
            <a:endParaRPr lang="tr-TR" sz="2800" dirty="0">
              <a:solidFill>
                <a:schemeClr val="tx1"/>
              </a:solidFill>
            </a:endParaRPr>
          </a:p>
          <a:p>
            <a:pPr algn="l"/>
            <a:endParaRPr lang="tr-TR" sz="2800" dirty="0">
              <a:solidFill>
                <a:schemeClr val="tx1"/>
              </a:solidFill>
            </a:endParaRPr>
          </a:p>
        </p:txBody>
      </p:sp>
      <p:pic>
        <p:nvPicPr>
          <p:cNvPr id="4"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74121019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000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120680"/>
          </a:xfrm>
        </p:spPr>
        <p:txBody>
          <a:bodyPr>
            <a:normAutofit fontScale="62500" lnSpcReduction="20000"/>
          </a:bodyPr>
          <a:lstStyle/>
          <a:p>
            <a:pPr marL="0" indent="0">
              <a:buNone/>
            </a:pPr>
            <a:r>
              <a:rPr lang="tr-TR" dirty="0"/>
              <a:t>*Oteller</a:t>
            </a:r>
          </a:p>
          <a:p>
            <a:pPr marL="0" indent="0">
              <a:buNone/>
            </a:pPr>
            <a:r>
              <a:rPr lang="tr-TR" dirty="0"/>
              <a:t>MADDE 19</a:t>
            </a:r>
          </a:p>
          <a:p>
            <a:pPr marL="0" indent="0">
              <a:buNone/>
            </a:pPr>
            <a:endParaRPr lang="tr-TR" dirty="0"/>
          </a:p>
          <a:p>
            <a:pPr marL="0" indent="0">
              <a:buNone/>
            </a:pPr>
            <a:r>
              <a:rPr lang="tr-TR" dirty="0"/>
              <a:t> Konaklama tesislerinin asgari nitelikleri</a:t>
            </a:r>
          </a:p>
          <a:p>
            <a:pPr marL="0" indent="0">
              <a:buNone/>
            </a:pPr>
            <a:r>
              <a:rPr lang="tr-TR" dirty="0"/>
              <a:t>MADDE 18- (1) Konaklama tesislerinde aşağıdaki asgari nitelikler aranır:</a:t>
            </a:r>
          </a:p>
          <a:p>
            <a:pPr marL="0" indent="0">
              <a:buNone/>
            </a:pPr>
            <a:r>
              <a:rPr lang="tr-TR" dirty="0"/>
              <a:t>a) Yatak odalarının düzenlenmesine ilişkin esaslar:</a:t>
            </a:r>
          </a:p>
          <a:p>
            <a:pPr marL="0" indent="0">
              <a:buNone/>
            </a:pPr>
            <a:r>
              <a:rPr lang="tr-TR" dirty="0"/>
              <a:t>1) Yatak odaları; doğal ışık alacak şekilde ve banyolu olarak düzenlenir. Uygun tefriş elemanlarıyla rahat kullanım imkânı verebilecek şekilde dekore edilir. Odalarda teknik normlara uygun yatak, kişi başı bir yastık, yastık kılıfı, çarşaf, iklim koşullarına göre pike veya yorgan, yatak başucu sehpası veya benzeri düzenleme, genel aydınlatma, priz, tuvalet masası veya benzeri düzenleme, gece lambası, çöp kutusu, elbise dolabı veya benzeri düzenleme, telefon, tül perde ve kalın perde veya benzeri düzenleme, nitelikli zemin kaplaması, iklim koşullarına göre klima bulunur. Yatak odalarında mutfak ve mutfak nişi düzenlenemez. Oda ve banyolarda bulunan donanım ve cihazların kullanımına, tesiste yer alan ünitelere ve verilen hizmetlere ilişkin bilgilendirme sağlanır. Oda kapılarında elektronik kilidin bulunmaması halinde ilave kilit sistemi yapılır. Banyolarda, suyun yayılımını engelleyici önlemler alınır; </a:t>
            </a:r>
            <a:r>
              <a:rPr lang="tr-TR" dirty="0" err="1"/>
              <a:t>vitrifiye</a:t>
            </a:r>
            <a:r>
              <a:rPr lang="tr-TR" dirty="0"/>
              <a:t>, armatür, batarya, duş donanımı, ayna, priz, çöp kutusu, sabun, şampuan ile el, banyo ve ayak havlusu bulundurulur.</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13214914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2622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260648"/>
            <a:ext cx="8229600" cy="6336704"/>
          </a:xfrm>
        </p:spPr>
        <p:txBody>
          <a:bodyPr>
            <a:noAutofit/>
          </a:bodyPr>
          <a:lstStyle/>
          <a:p>
            <a:pPr marL="0" indent="0">
              <a:buNone/>
            </a:pPr>
            <a:r>
              <a:rPr lang="tr-TR" sz="2250" dirty="0"/>
              <a:t>2) Banyo hariç; </a:t>
            </a:r>
            <a:r>
              <a:rPr lang="tr-TR" sz="2250" u="sng" dirty="0">
                <a:solidFill>
                  <a:srgbClr val="C00000"/>
                </a:solidFill>
              </a:rPr>
              <a:t>on metrekareye kadar olan odalar tek</a:t>
            </a:r>
            <a:r>
              <a:rPr lang="tr-TR" sz="2250" dirty="0">
                <a:solidFill>
                  <a:srgbClr val="C00000"/>
                </a:solidFill>
              </a:rPr>
              <a:t>, </a:t>
            </a:r>
            <a:r>
              <a:rPr lang="tr-TR" sz="2250" u="sng" dirty="0">
                <a:solidFill>
                  <a:srgbClr val="C00000"/>
                </a:solidFill>
              </a:rPr>
              <a:t>daha büyük olanlar ise iki kişilik olarak düzenlenebilir</a:t>
            </a:r>
            <a:r>
              <a:rPr lang="tr-TR" sz="2250" dirty="0">
                <a:solidFill>
                  <a:srgbClr val="C00000"/>
                </a:solidFill>
              </a:rPr>
              <a:t> </a:t>
            </a:r>
            <a:r>
              <a:rPr lang="tr-TR" sz="2250" dirty="0"/>
              <a:t>ve sadece müşterilerin talebi halinde ilave yatak konulabilir. </a:t>
            </a:r>
            <a:r>
              <a:rPr lang="tr-TR" sz="2250" dirty="0" err="1"/>
              <a:t>Suit</a:t>
            </a:r>
            <a:r>
              <a:rPr lang="tr-TR" sz="2250" dirty="0"/>
              <a:t> odalar, bir adedi oturma bölümü olmak üzere, sabit malzeme ile fonksiyonel ayrımı yapılmış şekilde, </a:t>
            </a:r>
            <a:r>
              <a:rPr lang="tr-TR" sz="2250" u="sng" dirty="0">
                <a:solidFill>
                  <a:srgbClr val="C00000"/>
                </a:solidFill>
              </a:rPr>
              <a:t>en az iki bölümden </a:t>
            </a:r>
            <a:r>
              <a:rPr lang="tr-TR" sz="2250" dirty="0"/>
              <a:t>oluşur. </a:t>
            </a:r>
            <a:r>
              <a:rPr lang="tr-TR" sz="2250" dirty="0" err="1"/>
              <a:t>Suit</a:t>
            </a:r>
            <a:r>
              <a:rPr lang="tr-TR" sz="2250" dirty="0"/>
              <a:t> odaların yatak kapasitelerinin hesabında, </a:t>
            </a:r>
            <a:r>
              <a:rPr lang="tr-TR" sz="2250" u="sng" dirty="0">
                <a:solidFill>
                  <a:srgbClr val="C00000"/>
                </a:solidFill>
              </a:rPr>
              <a:t>banyo alanı dâhil altmış metrekareye kadar olanlar iki yataklı, banyo alanı dâhil altmış metrekare üzerinde ve birden fazla yatak odası bulunanlar dört yataklı olarak değerlendirilir</a:t>
            </a:r>
            <a:r>
              <a:rPr lang="tr-TR" sz="2250" u="sng" dirty="0"/>
              <a:t>. </a:t>
            </a:r>
            <a:r>
              <a:rPr lang="tr-TR" sz="2250" dirty="0" err="1"/>
              <a:t>Suit</a:t>
            </a:r>
            <a:r>
              <a:rPr lang="tr-TR" sz="2250" dirty="0"/>
              <a:t> odaların oturma bölümlerinde içecek ve basit yiyecek ihtiyacını karşılayabilecek kapsamlı olmayan mutfak nişi düzenlenebilir. </a:t>
            </a:r>
            <a:r>
              <a:rPr lang="tr-TR" sz="2250" dirty="0" err="1"/>
              <a:t>Suit</a:t>
            </a:r>
            <a:r>
              <a:rPr lang="tr-TR" sz="2250" dirty="0"/>
              <a:t> odalar, oturma bölümlerinin yatak odası şeklinde düzenlenmesi halinde aile odası olarak adlandırılır. </a:t>
            </a:r>
            <a:r>
              <a:rPr lang="tr-TR" sz="2250" dirty="0" err="1"/>
              <a:t>Suit</a:t>
            </a:r>
            <a:r>
              <a:rPr lang="tr-TR" sz="2250" dirty="0"/>
              <a:t> odalar; oturma bölümlerine, yemek masası ve sandalyesi, ocak, davlumbaz, buzdolabı, yeterli pişirme ve servis malzemesi ile bunların depolanacağı dolaplar bulunan mutfak ilave edilmesi veya ayrı mutfak düzenlenmesi halinde apart oda olarak adlandırılır. Apart oda ve aile odası kapasite hesabında yatak odaları dikkate alınır. </a:t>
            </a:r>
            <a:r>
              <a:rPr lang="tr-TR" sz="2250" dirty="0" err="1"/>
              <a:t>Suit</a:t>
            </a:r>
            <a:r>
              <a:rPr lang="tr-TR" sz="2250" dirty="0"/>
              <a:t> ve apart odalarda oturma bölümü doğal aydınlatma olmaksızın düzenlenebilir.</a:t>
            </a: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92194390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596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192688"/>
          </a:xfrm>
        </p:spPr>
        <p:txBody>
          <a:bodyPr>
            <a:normAutofit fontScale="85000" lnSpcReduction="10000"/>
          </a:bodyPr>
          <a:lstStyle/>
          <a:p>
            <a:pPr marL="0" indent="0">
              <a:buNone/>
            </a:pPr>
            <a:r>
              <a:rPr lang="tr-TR" dirty="0"/>
              <a:t>3) Apart oteller hariç, konaklama tesislerinde yatak odalarının tümü </a:t>
            </a:r>
            <a:r>
              <a:rPr lang="tr-TR" dirty="0" err="1"/>
              <a:t>suit</a:t>
            </a:r>
            <a:r>
              <a:rPr lang="tr-TR" dirty="0"/>
              <a:t> oda ya da aile odası şeklinde düzenlenebilir.</a:t>
            </a:r>
          </a:p>
          <a:p>
            <a:pPr marL="0" indent="0">
              <a:buNone/>
            </a:pPr>
            <a:endParaRPr lang="tr-TR" dirty="0"/>
          </a:p>
          <a:p>
            <a:pPr marL="0" indent="0">
              <a:buNone/>
            </a:pPr>
            <a:r>
              <a:rPr lang="tr-TR" dirty="0"/>
              <a:t>4) Apart odaların toplam yatak sayısı, içinde yer aldıkları ve beraber işletildikleri konaklama tesislerinin apart </a:t>
            </a:r>
            <a:r>
              <a:rPr lang="tr-TR" u="sng" dirty="0">
                <a:solidFill>
                  <a:srgbClr val="C00000"/>
                </a:solidFill>
              </a:rPr>
              <a:t>odalar dahil toplam yatak sayısının yüzde </a:t>
            </a:r>
            <a:r>
              <a:rPr lang="tr-TR" u="sng" dirty="0" err="1">
                <a:solidFill>
                  <a:srgbClr val="C00000"/>
                </a:solidFill>
              </a:rPr>
              <a:t>yirmibeşini</a:t>
            </a:r>
            <a:r>
              <a:rPr lang="tr-TR" u="sng" dirty="0">
                <a:solidFill>
                  <a:srgbClr val="C00000"/>
                </a:solidFill>
              </a:rPr>
              <a:t>, dört ve beş yıldızlı otellerde yüzde kırkını aşamaz.</a:t>
            </a:r>
          </a:p>
          <a:p>
            <a:pPr marL="0" indent="0">
              <a:buNone/>
            </a:pPr>
            <a:endParaRPr lang="tr-TR" dirty="0"/>
          </a:p>
          <a:p>
            <a:pPr marL="0" indent="0">
              <a:buNone/>
            </a:pPr>
            <a:r>
              <a:rPr lang="tr-TR" dirty="0"/>
              <a:t>5) Taban döşemesi mevcut arazi seviyesinin aşağısında kalan ve yeterli doğal ışık almayan katlarda müşteri yatak odası yapılamaz. </a:t>
            </a:r>
            <a:r>
              <a:rPr lang="tr-TR" u="sng" dirty="0">
                <a:solidFill>
                  <a:srgbClr val="C00000"/>
                </a:solidFill>
              </a:rPr>
              <a:t>Tesislerde aydınlığa bakan oda yapılabilir, ancak aydınlığın dar kenarı iki metreden, alanı ise altı metrekareden az olamaz ve yatak odalarının pencereleri mutfak, tuvalet gibi mahallerle aynı aydınlığa açılamaz.</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11986893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505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120680"/>
          </a:xfrm>
        </p:spPr>
        <p:txBody>
          <a:bodyPr>
            <a:normAutofit fontScale="85000" lnSpcReduction="20000"/>
          </a:bodyPr>
          <a:lstStyle/>
          <a:p>
            <a:pPr marL="0" indent="0">
              <a:buNone/>
            </a:pPr>
            <a:r>
              <a:rPr lang="tr-TR" dirty="0"/>
              <a:t>6) Turizm belgeli konaklama tesisleri tek bir bağımsız bölüm olarak değerlendirilir ve bu tesislerin konaklama birimleri üzerinde devre tatil hakkı tesis edilebilir. Ancak bu tesislerin konaklama birimleri üzerinde devre mülk, kat irtifakı ve kat mülkiyeti gibi şerhe konu haklar tesis edilemez, bu tür tesislere turizm belgesi verilemez, bu sisteme kısmen veya tamamen geçen tesislerin belgeleri iptal edilir</a:t>
            </a:r>
            <a:r>
              <a:rPr lang="tr-TR" dirty="0" smtClean="0"/>
              <a:t>.</a:t>
            </a:r>
          </a:p>
          <a:p>
            <a:pPr marL="0" indent="0">
              <a:buNone/>
            </a:pPr>
            <a:r>
              <a:rPr lang="tr-TR" dirty="0"/>
              <a:t>b</a:t>
            </a:r>
            <a:r>
              <a:rPr lang="tr-TR" u="sng" dirty="0">
                <a:solidFill>
                  <a:srgbClr val="C00000"/>
                </a:solidFill>
              </a:rPr>
              <a:t>) Toplam kapasitesi seksen oda ve üzerinde olan tesisler ile dört ve beş yıldızlı otellerde en az bir oda olmak üzere toplam oda kapasitesinin yüzde biri oranında odada, ayrıca tesis girişi, asansörler, genel tuvaletler ile en az bir adet yeme içme ünitesinde, günübirlik tesisler, mola noktaları ile eğlence merkezlerinde ise kendi türlerinin asgari niteliklerinde belirtilen şekilde erişilebilirlik düzenlemeleri yapılır. </a:t>
            </a:r>
            <a:r>
              <a:rPr lang="tr-TR" dirty="0"/>
              <a:t>Bu düzenlemeler özel işaretlerle belirtilir.</a:t>
            </a: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2636912"/>
            <a:ext cx="609600" cy="609600"/>
          </a:xfrm>
          <a:prstGeom prst="rect">
            <a:avLst/>
          </a:prstGeom>
        </p:spPr>
      </p:pic>
    </p:spTree>
    <p:extLst>
      <p:ext uri="{BB962C8B-B14F-4D97-AF65-F5344CB8AC3E}">
        <p14:creationId xmlns:p14="http://schemas.microsoft.com/office/powerpoint/2010/main" val="420737201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760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6120680"/>
          </a:xfrm>
        </p:spPr>
        <p:txBody>
          <a:bodyPr>
            <a:normAutofit fontScale="55000" lnSpcReduction="20000"/>
          </a:bodyPr>
          <a:lstStyle/>
          <a:p>
            <a:pPr marL="0" indent="0">
              <a:buNone/>
            </a:pPr>
            <a:r>
              <a:rPr lang="tr-TR" dirty="0"/>
              <a:t>c) </a:t>
            </a:r>
            <a:r>
              <a:rPr lang="tr-TR" u="sng" dirty="0">
                <a:solidFill>
                  <a:srgbClr val="C00000"/>
                </a:solidFill>
              </a:rPr>
              <a:t>Müşterinin ineceği veya çıkacağı kat sayısının; pansiyonlar, moteller, apart oteller, bir, iki ve üç yıldızlı oteller ve özel konaklama tesisleri için üç kattan, dört yıldızlı oteller için iki kattan, beş yıldızlı oteller ile butik oteller için ise bir kattan fazla olması durumunda müşteri asansörü düzenlenir. </a:t>
            </a:r>
            <a:r>
              <a:rPr lang="tr-TR" dirty="0"/>
              <a:t>Korunması gerekli taşınmaz kültür varlığı niteliğindeki yapılarda yer alan tesisler ile yatak odası içerisinde birden fazla kat düzenlemesi bulunması durumu bu hükmün dışındadır. Asansörlerde alarm tertibatı ile havalandırma düzeneği bulunur</a:t>
            </a:r>
            <a:r>
              <a:rPr lang="tr-TR" dirty="0" smtClean="0"/>
              <a:t>.</a:t>
            </a:r>
          </a:p>
          <a:p>
            <a:pPr marL="0" indent="0">
              <a:buNone/>
            </a:pPr>
            <a:r>
              <a:rPr lang="tr-TR" dirty="0"/>
              <a:t>Mahallerin düzenlenmesi</a:t>
            </a:r>
          </a:p>
          <a:p>
            <a:pPr marL="0" indent="0">
              <a:buNone/>
            </a:pPr>
            <a:r>
              <a:rPr lang="tr-TR" dirty="0"/>
              <a:t>MADDE 14- </a:t>
            </a:r>
          </a:p>
          <a:p>
            <a:pPr marL="0" indent="0">
              <a:buNone/>
            </a:pPr>
            <a:r>
              <a:rPr lang="tr-TR" dirty="0"/>
              <a:t>(1) Mahallerin düzenlenmesinde, tesis türünün bu Yönetmelikte yer alan asgari niteliklerine ilişkin farklı düzenleme bulunmaması halinde, bu madde hükümleri uygulanır.</a:t>
            </a:r>
          </a:p>
          <a:p>
            <a:pPr marL="0" indent="0">
              <a:buNone/>
            </a:pPr>
            <a:r>
              <a:rPr lang="tr-TR" dirty="0"/>
              <a:t>(2) Genel mahallere hizmet verecek şekilde, kadın ve erkek müşteriler için ayrı tuvalet ve lavabo düzenlenir.</a:t>
            </a:r>
          </a:p>
          <a:p>
            <a:pPr marL="0" indent="0">
              <a:buNone/>
            </a:pPr>
            <a:r>
              <a:rPr lang="tr-TR" dirty="0"/>
              <a:t>(3) Tesislerde ısıtma, merkezi sistem veya klima ile sağlanır. Tesisin bütün mekanlarında yeterli doğal veya mekanik havalandırma sağlanır. Tesislerde devamlı sıcak ve soğuk su bulunur.</a:t>
            </a:r>
          </a:p>
          <a:p>
            <a:pPr marL="0" indent="0">
              <a:buNone/>
            </a:pPr>
            <a:r>
              <a:rPr lang="tr-TR" dirty="0"/>
              <a:t>(4) </a:t>
            </a:r>
            <a:r>
              <a:rPr lang="tr-TR" u="sng" dirty="0">
                <a:solidFill>
                  <a:srgbClr val="C00000"/>
                </a:solidFill>
              </a:rPr>
              <a:t>Kapasitesi yüz kişinin veya yatağın üzerinde olan tesislerde jeneratör bulundurulur</a:t>
            </a:r>
            <a:r>
              <a:rPr lang="tr-TR" dirty="0"/>
              <a:t>.</a:t>
            </a:r>
          </a:p>
          <a:p>
            <a:pPr marL="0" indent="0">
              <a:buNone/>
            </a:pPr>
            <a:r>
              <a:rPr lang="tr-TR" dirty="0"/>
              <a:t>(5) Tesislerin bünyesinde yer alabilecek kapalı ve açık genel mahaller ve nitelikleri aşağıda belirtilmiştir:</a:t>
            </a:r>
          </a:p>
          <a:p>
            <a:pPr marL="0" indent="0">
              <a:buNone/>
            </a:pPr>
            <a:r>
              <a:rPr lang="tr-TR" dirty="0"/>
              <a:t>a) Çok amaçlı salon; servis bağlantısı bulunan, çeşitli organizasyon ve faaliyetler için düzenlenebilen salonlardır.</a:t>
            </a:r>
          </a:p>
          <a:p>
            <a:pPr marL="0" indent="0">
              <a:buNone/>
            </a:pPr>
            <a:r>
              <a:rPr lang="tr-TR" dirty="0"/>
              <a:t>b) Toplantı salonu; kürsü, perde, projektör, bilgisayar gibi toplantıya yönelik donanımları bulunan salonlardır.</a:t>
            </a:r>
          </a:p>
          <a:p>
            <a:pPr marL="0" indent="0">
              <a:buNone/>
            </a:pPr>
            <a:endParaRPr lang="tr-TR" dirty="0"/>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22885253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1600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6048672"/>
          </a:xfrm>
        </p:spPr>
        <p:txBody>
          <a:bodyPr>
            <a:normAutofit fontScale="70000" lnSpcReduction="20000"/>
          </a:bodyPr>
          <a:lstStyle/>
          <a:p>
            <a:pPr marL="0" indent="0">
              <a:buNone/>
            </a:pPr>
            <a:r>
              <a:rPr lang="tr-TR" dirty="0"/>
              <a:t>c) Tiyatro ve gösteri salonu; sahne, sanatçı soyunma odası, ışık ve ses düzeni ile seyir imkânı sağlayan oturma düzeni bulunan salonlardır.</a:t>
            </a:r>
          </a:p>
          <a:p>
            <a:pPr marL="0" indent="0">
              <a:buNone/>
            </a:pPr>
            <a:r>
              <a:rPr lang="tr-TR" dirty="0"/>
              <a:t>ç) Sinema salonu; eğimli oturma düzeni, gösterim, perde, </a:t>
            </a:r>
            <a:r>
              <a:rPr lang="tr-TR" dirty="0" err="1"/>
              <a:t>sinevizyon</a:t>
            </a:r>
            <a:r>
              <a:rPr lang="tr-TR" dirty="0"/>
              <a:t> ve ses düzeni bulunan salonlardır.</a:t>
            </a:r>
          </a:p>
          <a:p>
            <a:pPr marL="0" indent="0">
              <a:buNone/>
            </a:pPr>
            <a:r>
              <a:rPr lang="tr-TR" dirty="0"/>
              <a:t>d</a:t>
            </a:r>
            <a:r>
              <a:rPr lang="tr-TR" u="sng" dirty="0">
                <a:solidFill>
                  <a:srgbClr val="C00000"/>
                </a:solidFill>
              </a:rPr>
              <a:t>) Konferans salonu; en az </a:t>
            </a:r>
            <a:r>
              <a:rPr lang="tr-TR" u="sng" dirty="0" err="1">
                <a:solidFill>
                  <a:srgbClr val="C00000"/>
                </a:solidFill>
              </a:rPr>
              <a:t>ikiyüz</a:t>
            </a:r>
            <a:r>
              <a:rPr lang="tr-TR" u="sng" dirty="0">
                <a:solidFill>
                  <a:srgbClr val="C00000"/>
                </a:solidFill>
              </a:rPr>
              <a:t> kişilik kapasitesi olan ve ses sistemi, gösterim, sunuma yönelik donanıma sahip salon, fuaye, fuaye veya salon ile bağlantılı en az iki çalışma odası bulunan ve simultane tercüme ile sekreterlik hizmeti sunulan ünitelerdir.</a:t>
            </a:r>
          </a:p>
          <a:p>
            <a:pPr marL="0" indent="0">
              <a:buNone/>
            </a:pPr>
            <a:r>
              <a:rPr lang="tr-TR" dirty="0"/>
              <a:t>e) Eğlence yerleri; tatil köyleri, dört ve beş yıldızlı oteller, tatil merkezleri ile turizm kentleri bünyesinde yer alabilen; gürültüyü önlemek için gerekli önlemlerin alındığı, havalandırma ve klima sistemi bulunan salon, bar düzenlemesi, dans pisti, yiyecek ve içecek hazırlık ve bulaşık yıkama yerleri bulunan ünitelerdir. Bu üniteler, diskjokey mahalli olması halinde diskotek; sahne, kadın ve erkek sanatçılar için hazırlık odaları, sanatçılar için ayrı bir giriş düzenlenmesi halinde ise gece kulübü olarak adlandırılır.</a:t>
            </a:r>
          </a:p>
          <a:p>
            <a:pPr marL="0" indent="0">
              <a:buNone/>
            </a:pPr>
            <a:r>
              <a:rPr lang="tr-TR" dirty="0"/>
              <a:t>f</a:t>
            </a:r>
            <a:r>
              <a:rPr lang="tr-TR" u="sng" dirty="0">
                <a:solidFill>
                  <a:srgbClr val="C00000"/>
                </a:solidFill>
              </a:rPr>
              <a:t>) Lokanta; tabldot, açık büfe veya alakart yemek servisinin kaliteli ve nitelikli tefriş, dekorasyon, donanım ve servis malzemesi ile sunulduğu ünitelerdir. Lokantalarda; en az elli kişilik yemek salonu, salon ile doğrudan bağlantılı mutfak bulunur.</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22039915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250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5976664"/>
          </a:xfrm>
        </p:spPr>
        <p:txBody>
          <a:bodyPr>
            <a:normAutofit fontScale="70000" lnSpcReduction="20000"/>
          </a:bodyPr>
          <a:lstStyle/>
          <a:p>
            <a:pPr marL="0" indent="0">
              <a:buNone/>
            </a:pPr>
            <a:r>
              <a:rPr lang="tr-TR" u="sng" dirty="0">
                <a:solidFill>
                  <a:srgbClr val="C00000"/>
                </a:solidFill>
              </a:rPr>
              <a:t>Mutfak; </a:t>
            </a:r>
            <a:r>
              <a:rPr lang="tr-TR" u="sng" dirty="0" err="1">
                <a:solidFill>
                  <a:srgbClr val="C00000"/>
                </a:solidFill>
              </a:rPr>
              <a:t>ikiyüz</a:t>
            </a:r>
            <a:r>
              <a:rPr lang="tr-TR" u="sng" dirty="0">
                <a:solidFill>
                  <a:srgbClr val="C00000"/>
                </a:solidFill>
              </a:rPr>
              <a:t> metrekareye kadar yemek salonu bulunan lokantalarda salonun yüzde </a:t>
            </a:r>
            <a:r>
              <a:rPr lang="tr-TR" u="sng" dirty="0" err="1">
                <a:solidFill>
                  <a:srgbClr val="C00000"/>
                </a:solidFill>
              </a:rPr>
              <a:t>yirmibeşi</a:t>
            </a:r>
            <a:r>
              <a:rPr lang="tr-TR" u="sng" dirty="0">
                <a:solidFill>
                  <a:srgbClr val="C00000"/>
                </a:solidFill>
              </a:rPr>
              <a:t>, daha büyük yemek salonu olanlarda ise en az elli metrekare olarak düzenlenir</a:t>
            </a:r>
            <a:r>
              <a:rPr lang="tr-TR" dirty="0"/>
              <a:t>. Bu alana hazırlama, pişirme, bulaşık bölümleri ve mutfak fonksiyonlarını yerine getiren diğer alanlar dâhildir. Salon ve servis birimleri ayrı katlarda ise servis merdiveni veya </a:t>
            </a:r>
            <a:r>
              <a:rPr lang="tr-TR" dirty="0" err="1"/>
              <a:t>monşarj</a:t>
            </a:r>
            <a:r>
              <a:rPr lang="tr-TR" dirty="0"/>
              <a:t> bulunur. Mutfakla doğrudan bağlantısı bulunmayan ilave yemek salonları düzenlenmesi halinde ayrıca servis mutfağı düzenlenir. Ancak aynı kattaki salonlar için fonksiyonel düzenleme sağlanması kaydıyla tek bir servis mutfağı veya mutfak bağlantısı yeterli görülebilir. Mutfak ve servis alanlarında; malzeme deposu, soğuk saklama deposu veya soğuk dolap, sunulan yiyecek türlerine uygun hazırlık yerleri, ızgara, kuzine, verilen yemek türlerine uygun pişirme donanımı, servis takımları için bulaşık makinesi, soğuk sıcak sunuma ilişkin</a:t>
            </a:r>
          </a:p>
          <a:p>
            <a:pPr marL="0" indent="0">
              <a:buNone/>
            </a:pPr>
            <a:r>
              <a:rPr lang="tr-TR" dirty="0"/>
              <a:t>donanım yer alır. Lokantalarda, çevreyi ve müşteriyi rahatsız etmeksizin canlı yemek müziği yapılabilir.</a:t>
            </a:r>
          </a:p>
          <a:p>
            <a:pPr marL="0" indent="0">
              <a:buNone/>
            </a:pPr>
            <a:r>
              <a:rPr lang="tr-TR" dirty="0"/>
              <a:t>g) Alakart lokanta; ana lokantadan ayrı düzenlenen, alakart hizmet verilen ve (f) bendinde belirtilen nitelikleri sağlayan lokantalardır. Tesis bünyesinde yer alan lokantaların mutfakları, her birinin yemek salonuyla servis bağlantısı bulunması ve hizmeti aksatmayacak büyüklük ve donanımı haiz olması kaydıyla ortak düzenlenebilir.</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71882337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922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5976664"/>
          </a:xfrm>
        </p:spPr>
        <p:txBody>
          <a:bodyPr>
            <a:normAutofit fontScale="70000" lnSpcReduction="20000"/>
          </a:bodyPr>
          <a:lstStyle/>
          <a:p>
            <a:pPr marL="0" indent="0">
              <a:buNone/>
            </a:pPr>
            <a:r>
              <a:rPr lang="tr-TR" dirty="0"/>
              <a:t>ğ) Kafeterya; garson servisi olmadan, yiyecek türlerinin servis bankosunda teşhir edilerek müşteriye süratli yeme-içme hizmetinin sunulduğu ünitelerdir. Kafeteryalar, mutfak metrekaresi dışında (f) bendinde belirtilen nitelikleri taşırlar. Tesis bünyesinde yer alan lokanta mutfakları, kafeterya yemek salonuyla servis bağlantısı bulunması ve yeterli kapasite ve donanımı haiz olması kaydıyla ortak düzenlenebilir.</a:t>
            </a:r>
          </a:p>
          <a:p>
            <a:pPr marL="0" indent="0">
              <a:buNone/>
            </a:pPr>
            <a:r>
              <a:rPr lang="tr-TR" dirty="0"/>
              <a:t>h) Bar salonu; alkollü içecek ve atıştırmalık yiyecek ihtiyaçlarını karşılamaya ve servis malzemelerinin </a:t>
            </a:r>
            <a:r>
              <a:rPr lang="tr-TR" dirty="0" smtClean="0"/>
              <a:t>yıkanmasına yönelik </a:t>
            </a:r>
            <a:r>
              <a:rPr lang="tr-TR" dirty="0"/>
              <a:t>donanıma sahip bar bankosu, canlı müzik veya müzik yayını sistemi bulunan salonlardır.</a:t>
            </a:r>
          </a:p>
          <a:p>
            <a:pPr marL="0" indent="0">
              <a:buNone/>
            </a:pPr>
            <a:r>
              <a:rPr lang="tr-TR" dirty="0"/>
              <a:t>ı) Pasta salonu; pastane hizmetine yönelik, pasta teşhir ve servis malzemeleri ile oturma alanı ve düzeni bulunan salonlardır.</a:t>
            </a:r>
          </a:p>
          <a:p>
            <a:pPr marL="0" indent="0">
              <a:buNone/>
            </a:pPr>
            <a:r>
              <a:rPr lang="tr-TR" dirty="0"/>
              <a:t>i) Kafe; ağırlıklı olarak çeşitli türlerde sıcak veya soğuk içecekler ile yanında atıştırmalık yiyecek hizmeti sunulan, oturma alanı ve düzeni ile verilen hizmete uygun servis mutfağı bulunan salonlardır.</a:t>
            </a:r>
          </a:p>
          <a:p>
            <a:pPr marL="0" indent="0">
              <a:buNone/>
            </a:pPr>
            <a:r>
              <a:rPr lang="tr-TR" dirty="0"/>
              <a:t>j) Kahvaltı salonu; kahvaltı hizmeti vermeye yönelik yeterli donanıma sahip servis mutfağı bulunan salonlardır.</a:t>
            </a:r>
          </a:p>
          <a:p>
            <a:pPr marL="0" indent="0">
              <a:buNone/>
            </a:pPr>
            <a:r>
              <a:rPr lang="tr-TR" dirty="0"/>
              <a:t>k) Oturma alanı; oturma ve dinlenme amacıyla lobinin bir bölümünde düzenlenmiş mahal veya lobiden ayrı düzenlenmiş salonlardır.</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34871746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446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6048672"/>
          </a:xfrm>
        </p:spPr>
        <p:txBody>
          <a:bodyPr>
            <a:normAutofit fontScale="62500" lnSpcReduction="20000"/>
          </a:bodyPr>
          <a:lstStyle/>
          <a:p>
            <a:pPr marL="0" indent="0">
              <a:buNone/>
            </a:pPr>
            <a:r>
              <a:rPr lang="tr-TR" dirty="0"/>
              <a:t>l) SPA; Türk hamamına ilave olarak buhar odası, kar odası, tuz odası, tuzlu buhar odası, sıcak taş odası, sauna, masaj üniteleri, aletli masaj üniteleri, güzellik üniteleri, kapalı yüzme havuzu, terapi ve bakıma yönelik solaryum, oksijen kapsülü gibi düzenlemeler ile en az kırk metrekare büyüklükte jimnastik salonu ünitelerinden en az dört çeşidini içeren, kadın ve erkek müşteriler için ayrı düzenlenen soyunma yeri ve dolapları, duş ve tuvalet düzenlemeleri bulunan ünitelerdir. Bu mahaller SPA ibaresi kullanılmaksızın tesislerin bünyesinde münferiden de yer alabilir.</a:t>
            </a:r>
          </a:p>
          <a:p>
            <a:pPr marL="0" indent="0">
              <a:buNone/>
            </a:pPr>
            <a:r>
              <a:rPr lang="tr-TR" dirty="0"/>
              <a:t>m) Spor salonu; basketbol, voleybol gibi spor olanakları sağlayan ve kadın ve erkek için ayrı düzenlenen soyunma yeri ve dolapları, duş ve tuvalet düzenlemeleri bulunan salonlardır. Tesis bünyesinde fonksiyonel ulaşım imkânı bulunacak şekilde düzenlenmesi halinde soyunma, duş ve tuvalet üniteleri ayrıca aranmaz.</a:t>
            </a:r>
          </a:p>
          <a:p>
            <a:pPr marL="0" indent="0">
              <a:buNone/>
            </a:pPr>
            <a:r>
              <a:rPr lang="tr-TR" dirty="0"/>
              <a:t>n) </a:t>
            </a:r>
            <a:r>
              <a:rPr lang="tr-TR" u="sng" dirty="0">
                <a:solidFill>
                  <a:srgbClr val="C00000"/>
                </a:solidFill>
              </a:rPr>
              <a:t>Oyun salonu; bilardo, masa tenisi, bilgisayar ve konsol oyunları gibi eğlenceye yönelik düzenlemelerden en az iki çeşidini içeren salonlardır.</a:t>
            </a:r>
          </a:p>
          <a:p>
            <a:pPr marL="0" indent="0">
              <a:buNone/>
            </a:pPr>
            <a:r>
              <a:rPr lang="tr-TR" dirty="0"/>
              <a:t>o) Bowling salonu.</a:t>
            </a:r>
          </a:p>
          <a:p>
            <a:pPr marL="0" indent="0">
              <a:buNone/>
            </a:pPr>
            <a:r>
              <a:rPr lang="tr-TR" dirty="0"/>
              <a:t>ö) Duvar tenisi salonu.</a:t>
            </a:r>
          </a:p>
          <a:p>
            <a:pPr marL="0" indent="0">
              <a:buNone/>
            </a:pPr>
            <a:r>
              <a:rPr lang="tr-TR" dirty="0"/>
              <a:t>p) </a:t>
            </a:r>
            <a:r>
              <a:rPr lang="tr-TR" u="sng" dirty="0">
                <a:solidFill>
                  <a:srgbClr val="C00000"/>
                </a:solidFill>
              </a:rPr>
              <a:t>Çocuk oyun merkezi; çocuklara yönelik yemek mahalli, açık oyun alanı, çocuk bakım odası ve tuvaletleri ile oynama, dinlenme ve eğlenme imkânı verilebilen ve salonu en az iki farklı yaş grubuna göre ayrı ayrı düzenlenen ünitelerdir. Çocuklara yönelik tuvalet düzenlemesi ile oynama, dinlenme ve eğlenme imkânı verilebilen salonu bulunması halinde ise bu ünite çocuk oyun ünitesi olarak adlandırılır.</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4724489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1525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6120680"/>
          </a:xfrm>
        </p:spPr>
        <p:txBody>
          <a:bodyPr>
            <a:normAutofit fontScale="55000" lnSpcReduction="20000"/>
          </a:bodyPr>
          <a:lstStyle/>
          <a:p>
            <a:pPr marL="0" indent="0">
              <a:buNone/>
            </a:pPr>
            <a:r>
              <a:rPr lang="tr-TR" sz="3400" dirty="0"/>
              <a:t>r) Açık spor alanı; açık alanlarda düzenlenen tenis kortu, basketbol, voleybol, futbol sahası gibi spor alanlarıdır.</a:t>
            </a:r>
          </a:p>
          <a:p>
            <a:pPr marL="0" indent="0">
              <a:buNone/>
            </a:pPr>
            <a:r>
              <a:rPr lang="tr-TR" sz="3400" dirty="0"/>
              <a:t>s) Binicilik tesisi; açık ve kapalı manej sahaları ile kadın ve erkek için ayrı düzenlenen soyunma yeri, dolapları ve tuvalet düzenlemeleri bulunan ünitelerdir.</a:t>
            </a:r>
          </a:p>
          <a:p>
            <a:pPr marL="0" indent="0">
              <a:buNone/>
            </a:pPr>
            <a:r>
              <a:rPr lang="tr-TR" sz="3400" dirty="0"/>
              <a:t>ş) </a:t>
            </a:r>
            <a:r>
              <a:rPr lang="tr-TR" sz="3400" dirty="0" err="1"/>
              <a:t>Paintball</a:t>
            </a:r>
            <a:r>
              <a:rPr lang="tr-TR" sz="3400" dirty="0"/>
              <a:t> sahası; açık veya kapalı alanlarda </a:t>
            </a:r>
            <a:r>
              <a:rPr lang="tr-TR" sz="3400" dirty="0" err="1"/>
              <a:t>paintball</a:t>
            </a:r>
            <a:r>
              <a:rPr lang="tr-TR" sz="3400" dirty="0"/>
              <a:t> oyununa imkân sağlayan, kadın ve erkek için ayrı düzenlenen soyunma yeri ve dolapları bulunan mahallerdir.</a:t>
            </a:r>
          </a:p>
          <a:p>
            <a:pPr marL="0" indent="0">
              <a:buNone/>
            </a:pPr>
            <a:r>
              <a:rPr lang="tr-TR" sz="3400" dirty="0"/>
              <a:t>t) Buz pateni pisti.</a:t>
            </a:r>
          </a:p>
          <a:p>
            <a:pPr marL="0" indent="0">
              <a:buNone/>
            </a:pPr>
            <a:r>
              <a:rPr lang="tr-TR" sz="3400" dirty="0"/>
              <a:t>u) Golf sahası.</a:t>
            </a:r>
          </a:p>
          <a:p>
            <a:pPr marL="0" indent="0">
              <a:buNone/>
            </a:pPr>
            <a:r>
              <a:rPr lang="tr-TR" sz="3400" dirty="0"/>
              <a:t>ü) </a:t>
            </a:r>
            <a:r>
              <a:rPr lang="tr-TR" sz="3400" dirty="0" err="1"/>
              <a:t>Go</a:t>
            </a:r>
            <a:r>
              <a:rPr lang="tr-TR" sz="3400" dirty="0"/>
              <a:t>-kart pisti.</a:t>
            </a:r>
          </a:p>
          <a:p>
            <a:pPr marL="0" indent="0">
              <a:buNone/>
            </a:pPr>
            <a:r>
              <a:rPr lang="tr-TR" sz="3400" dirty="0"/>
              <a:t>v) Yüzme havuzları;</a:t>
            </a:r>
          </a:p>
          <a:p>
            <a:pPr marL="0" indent="0">
              <a:buNone/>
            </a:pPr>
            <a:r>
              <a:rPr lang="tr-TR" sz="3400" dirty="0"/>
              <a:t>1) </a:t>
            </a:r>
            <a:r>
              <a:rPr lang="tr-TR" sz="3400" u="sng" dirty="0">
                <a:solidFill>
                  <a:srgbClr val="C00000"/>
                </a:solidFill>
              </a:rPr>
              <a:t>Açık yüzme havuzları; zemin ve duvarları uygun ve nitelikli malzeme ile kaplı, çevresinde taşma oluğu veya aynı fonksiyonu yapan benzer sistem, suyunun devamlı temizliğini sağlayan </a:t>
            </a:r>
            <a:r>
              <a:rPr lang="tr-TR" sz="3400" u="sng" dirty="0" err="1">
                <a:solidFill>
                  <a:srgbClr val="C00000"/>
                </a:solidFill>
              </a:rPr>
              <a:t>filtrasyon</a:t>
            </a:r>
            <a:r>
              <a:rPr lang="tr-TR" sz="3400" u="sng" dirty="0">
                <a:solidFill>
                  <a:srgbClr val="C00000"/>
                </a:solidFill>
              </a:rPr>
              <a:t> ve dezenfeksiyon sistemi, çevresinde ve güneşlenme alanlarında kaymayı önleyici zemin kaplaması ve düzenlemesi, içinde emniyet basamakları, derinliğin değiştiği her kademede ölçü, çocuklar için en fazla elli santimetre derinlikte ayrı bir havuz, güvenlik ve hijyen önlemlerinin Türkçe ve en az </a:t>
            </a:r>
            <a:r>
              <a:rPr lang="tr-TR" sz="3400" u="sng" dirty="0" smtClean="0">
                <a:solidFill>
                  <a:srgbClr val="C00000"/>
                </a:solidFill>
              </a:rPr>
              <a:t>iki yabancı </a:t>
            </a:r>
            <a:r>
              <a:rPr lang="tr-TR" sz="3400" u="sng" dirty="0">
                <a:solidFill>
                  <a:srgbClr val="C00000"/>
                </a:solidFill>
              </a:rPr>
              <a:t>dilde belirtildiği levha, büfe hizmeti veya büfe hizmetini de kapsayan bar mahalli, soyunma kabini, duş, kadın ve erkek müşteriler için ayrı tuvalet düzenlemesi ile en az iki olmak üzere tesisteki havuz sayısı ve büyüklükleri dikkate alınarak yeterli sayıda sertifikalı cankurtaran bulunan ünitelerdir.</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65692961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392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048672"/>
          </a:xfrm>
        </p:spPr>
        <p:txBody>
          <a:bodyPr>
            <a:normAutofit fontScale="70000" lnSpcReduction="20000"/>
          </a:bodyPr>
          <a:lstStyle/>
          <a:p>
            <a:pPr marL="0" indent="0">
              <a:buNone/>
            </a:pPr>
            <a:r>
              <a:rPr lang="tr-TR" dirty="0"/>
              <a:t>2) Kapalı yüzme havuzları; (1) numaralı alt bentte belirtilen düzenlemelere ilave olarak havuzun bulunduğu mahalde ısıtma ve havalandırma sistemi bulunan ünitelerdir.</a:t>
            </a:r>
          </a:p>
          <a:p>
            <a:pPr marL="0" indent="0">
              <a:buNone/>
            </a:pPr>
            <a:r>
              <a:rPr lang="tr-TR" dirty="0"/>
              <a:t>3) Tesis bünyesinde açık ve kapalı havuzların en az birer adedinde ayrı çocuk havuzu düzenlemesi yapılır. Çocuk havuzlarının yetişkin havuzuna bitişik olması durumunda havuzlar arası geçişi önleyecek tedbirler alınır.</a:t>
            </a:r>
          </a:p>
          <a:p>
            <a:pPr marL="0" indent="0">
              <a:buNone/>
            </a:pPr>
            <a:r>
              <a:rPr lang="tr-TR" dirty="0"/>
              <a:t>4) Birden fazla havuzu bulunan tesislerde, büfe hizmeti veya büfe hizmetini de kapsayan bar mahalli, soyunma kabini, duş ile kadın ve erkek müşteriler için ayrı tuvalet düzenlemeleri hizmeti aksatmayacak şekilde ortak kullanılabilir. Bu yan ünitelerin tesis bünyesinde fonksiyonel ulaşım imkânı bulunacak şekilde havuz mahalline yakın düzenlenmesi halinde, havuz çevresinde ayrıca aranmaz.</a:t>
            </a:r>
          </a:p>
          <a:p>
            <a:pPr marL="0" indent="0">
              <a:buNone/>
            </a:pPr>
            <a:r>
              <a:rPr lang="tr-TR" dirty="0"/>
              <a:t>y) Eğlence havuzu; yüzme amaçlı kullanılmayan, kaydırak, şelale, dalga havuzu ve benzeri eğlence amaçlı su aktivitelerinin gerçekleştirildiği havuz ve düzenlemelerdir. Eğlence havuzunun faal olduğu zamanlarda düzeni ve emniyeti sağlamakla görevli personel bulundurulur. Çevresinde kaymayı önleyici zemin kaplaması, suyunun devamlı temizliğini sağlayan sistem ile güvenlik ve hijyen önlemlerinin Türkçe ve en az iki yabancı dilde belirtildiği levha aranır.</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95666017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2449"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5904656"/>
          </a:xfrm>
        </p:spPr>
        <p:txBody>
          <a:bodyPr>
            <a:normAutofit fontScale="62500" lnSpcReduction="20000"/>
          </a:bodyPr>
          <a:lstStyle/>
          <a:p>
            <a:pPr marL="0" indent="0">
              <a:buNone/>
            </a:pPr>
            <a:r>
              <a:rPr lang="tr-TR" dirty="0"/>
              <a:t>z) Satış üniteleri; esas olarak tesis müşterilerinin giyim, kuyum, hediyelik eşya ve günlük ihtiyaçlarını karşılamaya yönelik düzenlenen, tesisle doğrudan bağlantısı olan dükkânlardır. Türlere ilişkin maddelerde istisna bulunmaması durumunda, tesis müşterilerinden ziyade genel kullanım için ve kapsamlı alışveriş faaliyetine yönelik düzenlenen mahaller belge kapsamında değerlendirilmez.</a:t>
            </a:r>
          </a:p>
          <a:p>
            <a:pPr marL="0" indent="0">
              <a:buNone/>
            </a:pPr>
            <a:r>
              <a:rPr lang="tr-TR" dirty="0" err="1"/>
              <a:t>aa</a:t>
            </a:r>
            <a:r>
              <a:rPr lang="tr-TR" dirty="0"/>
              <a:t>) Erkek-kadın kuaförü; birlikte veya ayrı ayrı düzenlenebilen, fonksiyonuna uygun donanıma sahip ve sertifikalı kişilerce hizmet verilen ünitelerdir.</a:t>
            </a:r>
          </a:p>
          <a:p>
            <a:pPr marL="0" indent="0">
              <a:buNone/>
            </a:pPr>
            <a:r>
              <a:rPr lang="tr-TR" dirty="0" err="1"/>
              <a:t>bb</a:t>
            </a:r>
            <a:r>
              <a:rPr lang="tr-TR" dirty="0"/>
              <a:t>) Açık yeme-içme üniteleri; kapalı mutfak alanı ile açık veya yarı açık yeme-içme alanı bulunan lokanta ve kafeterya, içecek ve basit yiyecek ihtiyaçlarını karşılamaya ve servis malzemelerinin yıkanmasına yönelik donanıma sahip servis mutfağı veya bar bankosu bulunan açık kafe, pastane, </a:t>
            </a:r>
            <a:r>
              <a:rPr lang="tr-TR" dirty="0" err="1"/>
              <a:t>snack</a:t>
            </a:r>
            <a:r>
              <a:rPr lang="tr-TR" dirty="0"/>
              <a:t> veya bar düzenlemeleridir.</a:t>
            </a:r>
          </a:p>
          <a:p>
            <a:pPr marL="0" indent="0">
              <a:buNone/>
            </a:pPr>
            <a:r>
              <a:rPr lang="tr-TR" dirty="0"/>
              <a:t>cc) Açık eğlence üniteleri; sahne ve oturma düzeni, ses ve ışık sistemi ile sahne arkası soyunma mahalleri bulunan açık gösteri alanı veya </a:t>
            </a:r>
            <a:r>
              <a:rPr lang="tr-TR" dirty="0" err="1"/>
              <a:t>amfitiyatro</a:t>
            </a:r>
            <a:r>
              <a:rPr lang="tr-TR" dirty="0"/>
              <a:t>; ışık ve ses düzeni, dans pisti, diskjokey mahalli ve barı bulunan açık diskotek düzenlemesidir.</a:t>
            </a:r>
          </a:p>
          <a:p>
            <a:pPr marL="0" indent="0">
              <a:buNone/>
            </a:pPr>
            <a:r>
              <a:rPr lang="tr-TR" dirty="0" err="1"/>
              <a:t>çç</a:t>
            </a:r>
            <a:r>
              <a:rPr lang="tr-TR" dirty="0"/>
              <a:t>) </a:t>
            </a:r>
            <a:r>
              <a:rPr lang="tr-TR" u="sng" dirty="0">
                <a:solidFill>
                  <a:srgbClr val="C00000"/>
                </a:solidFill>
              </a:rPr>
              <a:t>Lunapark; tanımlanmış bir alanda eğlenceye yönelik dönme dolap, atlıkarınca, döner salıncak gibi elektrik, elektronik ve mekanik araçlar ve oyuncaklardan en az beş adedinin bulunduğu ünitelerdir.</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6131920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838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5976664"/>
          </a:xfrm>
        </p:spPr>
        <p:txBody>
          <a:bodyPr>
            <a:normAutofit fontScale="55000" lnSpcReduction="20000"/>
          </a:bodyPr>
          <a:lstStyle/>
          <a:p>
            <a:pPr marL="0" indent="0">
              <a:buNone/>
            </a:pPr>
            <a:r>
              <a:rPr lang="tr-TR" sz="3400" dirty="0" err="1"/>
              <a:t>dd</a:t>
            </a:r>
            <a:r>
              <a:rPr lang="tr-TR" sz="3400" dirty="0"/>
              <a:t>) Hobi atölyesi; resim, seramik, ahşap boyama gibi hobilerin yapılmasına imkân veren düzenlemeleri bulunan açık veya kapalı ünitelerdir.</a:t>
            </a:r>
          </a:p>
          <a:p>
            <a:pPr marL="0" indent="0">
              <a:buNone/>
            </a:pPr>
            <a:r>
              <a:rPr lang="tr-TR" sz="3400" dirty="0" err="1"/>
              <a:t>ee</a:t>
            </a:r>
            <a:r>
              <a:rPr lang="tr-TR" sz="3400" dirty="0"/>
              <a:t>) Sergi salonu; çeşitli sergiler için eserlere odaklı ışıklandırma düzenlemelerinin yapılabileceği nitelikte; sergi panoları, kaideler, askı çubukları, camlı vitrin gibi donanıma sahip salonlardır.</a:t>
            </a:r>
          </a:p>
          <a:p>
            <a:pPr marL="0" indent="0">
              <a:buNone/>
            </a:pPr>
            <a:r>
              <a:rPr lang="tr-TR" sz="3400" dirty="0" err="1"/>
              <a:t>ff</a:t>
            </a:r>
            <a:r>
              <a:rPr lang="tr-TR" sz="3400" dirty="0"/>
              <a:t>) Özel hizmet salonu; kişiye özel ayrıcalıklı hizmet veren, yeme-içme imkânı yanında dinlenme, televizyon izleme, çalışma, okuma gibi hizmetlerin sağlandığı, servis bağlantısı bulunan salonlardır.</a:t>
            </a:r>
          </a:p>
          <a:p>
            <a:pPr marL="0" indent="0">
              <a:buNone/>
            </a:pPr>
            <a:r>
              <a:rPr lang="tr-TR" sz="3400" dirty="0" err="1"/>
              <a:t>gg</a:t>
            </a:r>
            <a:r>
              <a:rPr lang="tr-TR" sz="3400" dirty="0"/>
              <a:t>) Çalışma odası; müşterilere yönelik düzenlenen, internet bağlantılı bilgisayar, tablet, yazıcı gibi hizmetlerin sunulduğu mahallerdir.</a:t>
            </a:r>
          </a:p>
          <a:p>
            <a:pPr marL="0" indent="0">
              <a:buNone/>
            </a:pPr>
            <a:r>
              <a:rPr lang="tr-TR" sz="3400" dirty="0" err="1"/>
              <a:t>ğğ</a:t>
            </a:r>
            <a:r>
              <a:rPr lang="tr-TR" sz="3400" dirty="0"/>
              <a:t>) Kütüphane; görsel ve işitsel bilgi kaynaklarını okuma, seyretme veya dinleme imkânları birlikte veya ayrı sunulan, mevcut kaynakların belli bir dizinde muhafazasına yönelik düzenlemeleri bulunan ve en az altmış metrekare büyüklükte olan salonlardır.</a:t>
            </a:r>
          </a:p>
          <a:p>
            <a:pPr marL="0" indent="0">
              <a:buNone/>
            </a:pPr>
            <a:r>
              <a:rPr lang="tr-TR" sz="3400" dirty="0"/>
              <a:t>(6) Müşterilerin yeme-içme, spor, eğlence gibi ihtiyaçlarını karşılayan ve bu maddenin beşinci fıkrasında belirtilmeyen bir mahal düzenlenmesi halinde, ünitenin niteliğine göre ayrıca değerlendirme yapılır.</a:t>
            </a:r>
          </a:p>
          <a:p>
            <a:pPr marL="0" indent="0">
              <a:buNone/>
            </a:pPr>
            <a:r>
              <a:rPr lang="tr-TR" sz="3400" dirty="0"/>
              <a:t>(7) Bu maddenin beşinci fıkrasında belirtilen mahallerin tesis kapasitesinde değerlendirilebilmesi için aynı fıkrada belirtilen nitelikleri sağlamaları zorunludur.</a:t>
            </a:r>
          </a:p>
          <a:p>
            <a:pPr marL="0" indent="0">
              <a:buNone/>
            </a:pPr>
            <a:r>
              <a:rPr lang="tr-TR" sz="3400" dirty="0"/>
              <a:t>(8) </a:t>
            </a:r>
            <a:r>
              <a:rPr lang="tr-TR" sz="3400" u="sng" dirty="0">
                <a:solidFill>
                  <a:srgbClr val="C00000"/>
                </a:solidFill>
              </a:rPr>
              <a:t>Kapasitesi kişi bazında tanımlanan ünitelerin kapasiteleri, salon veya mahallin fonksiyonu dikkate alınarak, müşteri kullanımında olan alanın kişi başına 1,2 metrekareye bölünmesiyle hesaplanır.</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47899889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0995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260648"/>
            <a:ext cx="8229600" cy="6264696"/>
          </a:xfrm>
        </p:spPr>
        <p:txBody>
          <a:bodyPr>
            <a:normAutofit fontScale="62500" lnSpcReduction="20000"/>
          </a:bodyPr>
          <a:lstStyle/>
          <a:p>
            <a:pPr marL="0" indent="0">
              <a:buNone/>
            </a:pPr>
            <a:r>
              <a:rPr lang="tr-TR" dirty="0"/>
              <a:t>Personelin nitelikleri ve personele yönelik düzenlemeler</a:t>
            </a:r>
          </a:p>
          <a:p>
            <a:pPr marL="0" indent="0">
              <a:buNone/>
            </a:pPr>
            <a:r>
              <a:rPr lang="tr-TR" dirty="0"/>
              <a:t>MADDE 15-</a:t>
            </a:r>
          </a:p>
          <a:p>
            <a:pPr marL="0" indent="0">
              <a:buNone/>
            </a:pPr>
            <a:r>
              <a:rPr lang="tr-TR" dirty="0"/>
              <a:t> (1) </a:t>
            </a:r>
            <a:r>
              <a:rPr lang="tr-TR" u="sng" dirty="0">
                <a:solidFill>
                  <a:srgbClr val="C00000"/>
                </a:solidFill>
              </a:rPr>
              <a:t>Bakanlık tarafından belgelendirilen veya belge talebinde bulunulan tesislerde turizm alanında tecrübeli, eğitimli veya sertifikalı personel istihdam edilir.</a:t>
            </a:r>
            <a:r>
              <a:rPr lang="tr-TR" dirty="0">
                <a:solidFill>
                  <a:srgbClr val="C00000"/>
                </a:solidFill>
              </a:rPr>
              <a:t> </a:t>
            </a:r>
            <a:r>
              <a:rPr lang="tr-TR" dirty="0"/>
              <a:t>Tesislerde sağlık, güzellik ve bakım, çocuk oyun merkezi veya </a:t>
            </a:r>
            <a:r>
              <a:rPr lang="tr-TR" dirty="0" err="1"/>
              <a:t>ünitesi,masaj</a:t>
            </a:r>
            <a:r>
              <a:rPr lang="tr-TR" dirty="0"/>
              <a:t>, su sporları ve eğlenceleri, okçuluk, atıcılık, binicilik gibi üniteler bulunması durumunda, bu ünitelerde alanında sertifikalı veya eğitimli personel çalıştırılır. Lunapark, eğlence havuzu gibi ünitelerde güvenlikten sorumlu personel bulundurulur. Tesislerin tesisat, mekanik, elektrik, elektronik sistemlerinin bakımı sertifikalı veya eğitimli kişilere yaptırılır veya bu niteliklere sahip personel istihdam edilir. Turizm işletmelerinde görevli personelin hizmet standardını yükseltmek amacıyla eğitim için gerekli önlemler işveren tarafından alınır ve uygulanır.</a:t>
            </a:r>
          </a:p>
          <a:p>
            <a:pPr marL="0" indent="0">
              <a:buNone/>
            </a:pPr>
            <a:r>
              <a:rPr lang="tr-TR" dirty="0"/>
              <a:t>(2) Dört ve beş yıldızlı oteller, butik oteller, tatil köyleri ile yirmi oda ve üzeri kapasiteye sahip diğer konaklama tesislerinde kadın ve erkek personel için ayrı soyunma yerleri, dolapları, duş ve tuvalet ile oda sayısı altmış ve üzerinde olan tesislerde ayrıca personelin ortak oturma, dinlenme ve yemek ihtiyaçları için ayrı bir mahal düzenlenir. Dört ve beş yıldızlı oteller, butik oteller, tatil köyleri hariç, kapasitesi yirmi odanın altında olan konaklama tesislerinde ise personel için soyunma odası</a:t>
            </a:r>
            <a:r>
              <a:rPr lang="tr-TR" dirty="0" smtClean="0"/>
              <a:t>, tuvalet </a:t>
            </a:r>
            <a:r>
              <a:rPr lang="tr-TR" dirty="0"/>
              <a:t>ve lavabo düzenlenir. Pansiyon ve apart otellerde, personel mahallinin düzenlenmesi zorunlu değildir. </a:t>
            </a:r>
            <a:r>
              <a:rPr lang="tr-TR" u="sng" dirty="0">
                <a:solidFill>
                  <a:srgbClr val="C00000"/>
                </a:solidFill>
              </a:rPr>
              <a:t>Tesis bünyesinde personel lojmanı bulunması halinde kişi başı en az altı metrekare alan esas alınır.</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60594182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1208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120680"/>
          </a:xfrm>
        </p:spPr>
        <p:txBody>
          <a:bodyPr>
            <a:normAutofit fontScale="70000" lnSpcReduction="20000"/>
          </a:bodyPr>
          <a:lstStyle/>
          <a:p>
            <a:pPr marL="0" indent="0">
              <a:buNone/>
            </a:pPr>
            <a:r>
              <a:rPr lang="tr-TR" dirty="0"/>
              <a:t>(3) Tesisten ayrı parselde bulunan ve tahsisli kamu taşınmazında gerçekleştirilen personel  lojmanlarında personelin konaklamasının yanı sıra, yeme-içme, eğlence, dinlenme, spor ve rekreasyon ihtiyaçlarının karşılanmasına yönelik kafeterya, lokanta, yüzme havuzu, açık spor alanları gibi düzenlemelere yer verilebilir. Bu lojmanlarda konaklama üniteleri ranzalı koğuş veya yatakhane sisteminde düzenlenemez, yatak odaları kişi başı en az altı metrekare olmak üzere en fazla iki kişilik olarak düzenlenir.</a:t>
            </a:r>
          </a:p>
          <a:p>
            <a:pPr marL="0" indent="0">
              <a:buNone/>
            </a:pPr>
            <a:r>
              <a:rPr lang="tr-TR" dirty="0"/>
              <a:t>(4) Turizm işletmeleri personelinin, çalışmaları sırasında işlerine ve görev mahallerine uygun, özel ve temiz kıyafet giymeleri zorunludur.</a:t>
            </a:r>
          </a:p>
          <a:p>
            <a:pPr marL="0" indent="0">
              <a:buNone/>
            </a:pPr>
            <a:r>
              <a:rPr lang="tr-TR" dirty="0"/>
              <a:t>(5) İşletmelerde ilk yardım konusunda sertifikalı personel çalıştırılır. </a:t>
            </a:r>
          </a:p>
          <a:p>
            <a:pPr marL="0" indent="0">
              <a:buNone/>
            </a:pPr>
            <a:endParaRPr lang="tr-TR" dirty="0" smtClean="0"/>
          </a:p>
          <a:p>
            <a:pPr marL="0" indent="0">
              <a:buNone/>
            </a:pPr>
            <a:r>
              <a:rPr lang="tr-TR" dirty="0" smtClean="0"/>
              <a:t>Tanıtım</a:t>
            </a:r>
            <a:r>
              <a:rPr lang="tr-TR" dirty="0"/>
              <a:t>, bilgilendirme ve fiyat tarifeleri</a:t>
            </a:r>
          </a:p>
          <a:p>
            <a:pPr marL="0" indent="0">
              <a:buNone/>
            </a:pPr>
            <a:r>
              <a:rPr lang="tr-TR" dirty="0"/>
              <a:t>MADDE 16-</a:t>
            </a:r>
          </a:p>
          <a:p>
            <a:pPr marL="0" indent="0">
              <a:buNone/>
            </a:pPr>
            <a:endParaRPr lang="tr-TR" dirty="0"/>
          </a:p>
          <a:p>
            <a:pPr marL="0" indent="0">
              <a:buNone/>
            </a:pPr>
            <a:r>
              <a:rPr lang="tr-TR" dirty="0"/>
              <a:t>Sağlık, temizlik, güvenlik ve çevre korunmasına yönelik önlemler</a:t>
            </a:r>
          </a:p>
          <a:p>
            <a:pPr marL="0" indent="0">
              <a:buNone/>
            </a:pPr>
            <a:r>
              <a:rPr lang="tr-TR" dirty="0"/>
              <a:t>MADDE 17-</a:t>
            </a:r>
          </a:p>
          <a:p>
            <a:pPr marL="0" indent="0">
              <a:buNone/>
            </a:pPr>
            <a:endParaRPr lang="tr-TR" dirty="0"/>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41149509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812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238</TotalTime>
  <Words>2976</Words>
  <Application>Microsoft Office PowerPoint</Application>
  <PresentationFormat>Ekran Gösterisi (4:3)</PresentationFormat>
  <Paragraphs>101</Paragraphs>
  <Slides>16</Slides>
  <Notes>0</Notes>
  <HiddenSlides>0</HiddenSlides>
  <MMClips>16</MMClips>
  <ScaleCrop>false</ScaleCrop>
  <HeadingPairs>
    <vt:vector size="4" baseType="variant">
      <vt:variant>
        <vt:lpstr>Tema</vt:lpstr>
      </vt:variant>
      <vt:variant>
        <vt:i4>1</vt:i4>
      </vt:variant>
      <vt:variant>
        <vt:lpstr>Slayt Başlıkları</vt:lpstr>
      </vt:variant>
      <vt:variant>
        <vt:i4>16</vt:i4>
      </vt:variant>
    </vt:vector>
  </HeadingPairs>
  <TitlesOfParts>
    <vt:vector size="17" baseType="lpstr">
      <vt:lpstr>Ofis Teması</vt:lpstr>
      <vt:lpstr>2.HAFTA TURİZM TESİSLERİNİN NİTELİKLERİNE İLİŞKİN YÖNETMELİK </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2.Hafta </dc:title>
  <dc:creator>ASUS</dc:creator>
  <cp:lastModifiedBy>ASUS</cp:lastModifiedBy>
  <cp:revision>13</cp:revision>
  <dcterms:created xsi:type="dcterms:W3CDTF">2021-03-04T18:58:47Z</dcterms:created>
  <dcterms:modified xsi:type="dcterms:W3CDTF">2021-03-06T13:03:12Z</dcterms:modified>
</cp:coreProperties>
</file>