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1" r:id="rId5"/>
    <p:sldId id="262" r:id="rId6"/>
    <p:sldId id="258" r:id="rId7"/>
    <p:sldId id="264" r:id="rId8"/>
    <p:sldId id="265" r:id="rId9"/>
    <p:sldId id="263" r:id="rId10"/>
    <p:sldId id="257"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20.03.2021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332657"/>
            <a:ext cx="7772400" cy="576063"/>
          </a:xfrm>
        </p:spPr>
        <p:txBody>
          <a:bodyPr>
            <a:normAutofit fontScale="90000"/>
          </a:bodyPr>
          <a:lstStyle/>
          <a:p>
            <a:r>
              <a:rPr lang="tr-TR" sz="2400" dirty="0">
                <a:solidFill>
                  <a:srgbClr val="FF0000"/>
                </a:solidFill>
              </a:rPr>
              <a:t>4.HAFTA</a:t>
            </a:r>
            <a:br>
              <a:rPr lang="tr-TR" sz="2400" dirty="0">
                <a:solidFill>
                  <a:srgbClr val="FF0000"/>
                </a:solidFill>
              </a:rPr>
            </a:br>
            <a:r>
              <a:rPr lang="tr-TR" sz="2400" dirty="0">
                <a:solidFill>
                  <a:srgbClr val="FF0000"/>
                </a:solidFill>
              </a:rPr>
              <a:t>Otel işletmelerinde yönetim </a:t>
            </a:r>
            <a:r>
              <a:rPr lang="tr-TR" sz="2400" dirty="0" smtClean="0">
                <a:solidFill>
                  <a:srgbClr val="FF0000"/>
                </a:solidFill>
              </a:rPr>
              <a:t>yaklaşımları-1</a:t>
            </a:r>
            <a:endParaRPr lang="tr-TR" sz="2400" dirty="0">
              <a:solidFill>
                <a:srgbClr val="FF0000"/>
              </a:solidFill>
            </a:endParaRPr>
          </a:p>
        </p:txBody>
      </p:sp>
      <p:sp>
        <p:nvSpPr>
          <p:cNvPr id="3" name="Alt Başlık 2"/>
          <p:cNvSpPr>
            <a:spLocks noGrp="1"/>
          </p:cNvSpPr>
          <p:nvPr>
            <p:ph type="subTitle" idx="1"/>
          </p:nvPr>
        </p:nvSpPr>
        <p:spPr>
          <a:xfrm>
            <a:off x="251520" y="1052736"/>
            <a:ext cx="8640960" cy="5616624"/>
          </a:xfrm>
        </p:spPr>
        <p:txBody>
          <a:bodyPr>
            <a:normAutofit fontScale="47500" lnSpcReduction="20000"/>
          </a:bodyPr>
          <a:lstStyle/>
          <a:p>
            <a:r>
              <a:rPr lang="tr-TR" sz="3600" u="sng" dirty="0" smtClean="0">
                <a:solidFill>
                  <a:srgbClr val="FF0000"/>
                </a:solidFill>
              </a:rPr>
              <a:t>Yönetim Yaklaşımları</a:t>
            </a:r>
          </a:p>
          <a:p>
            <a:pPr algn="l"/>
            <a:r>
              <a:rPr lang="tr-TR" sz="3600" dirty="0">
                <a:solidFill>
                  <a:schemeClr val="tx1"/>
                </a:solidFill>
              </a:rPr>
              <a:t>1-KLASİK YÖNETİM YAKLAŞIMI</a:t>
            </a:r>
          </a:p>
          <a:p>
            <a:pPr algn="l"/>
            <a:r>
              <a:rPr lang="tr-TR" sz="3600" dirty="0" smtClean="0">
                <a:solidFill>
                  <a:schemeClr val="tx1"/>
                </a:solidFill>
              </a:rPr>
              <a:t>a)Bilimsel </a:t>
            </a:r>
            <a:r>
              <a:rPr lang="tr-TR" sz="3600" dirty="0">
                <a:solidFill>
                  <a:schemeClr val="tx1"/>
                </a:solidFill>
              </a:rPr>
              <a:t>Yönetim </a:t>
            </a:r>
            <a:r>
              <a:rPr lang="tr-TR" sz="3600" dirty="0" smtClean="0">
                <a:solidFill>
                  <a:schemeClr val="tx1"/>
                </a:solidFill>
              </a:rPr>
              <a:t>Yaklaşımı-</a:t>
            </a:r>
            <a:r>
              <a:rPr lang="tr-TR" sz="3600" dirty="0" err="1" smtClean="0">
                <a:solidFill>
                  <a:schemeClr val="tx1"/>
                </a:solidFill>
              </a:rPr>
              <a:t>Frederick</a:t>
            </a:r>
            <a:r>
              <a:rPr lang="tr-TR" sz="3600" dirty="0" smtClean="0">
                <a:solidFill>
                  <a:schemeClr val="tx1"/>
                </a:solidFill>
              </a:rPr>
              <a:t> </a:t>
            </a:r>
            <a:r>
              <a:rPr lang="tr-TR" sz="3600" dirty="0" err="1" smtClean="0">
                <a:solidFill>
                  <a:schemeClr val="tx1"/>
                </a:solidFill>
              </a:rPr>
              <a:t>Winslow</a:t>
            </a:r>
            <a:r>
              <a:rPr lang="tr-TR" sz="3600" dirty="0" smtClean="0">
                <a:solidFill>
                  <a:schemeClr val="tx1"/>
                </a:solidFill>
              </a:rPr>
              <a:t> TAYLOR(1856-1915)</a:t>
            </a:r>
          </a:p>
          <a:p>
            <a:pPr algn="l"/>
            <a:r>
              <a:rPr lang="tr-TR" sz="3600" dirty="0" smtClean="0">
                <a:solidFill>
                  <a:schemeClr val="tx1"/>
                </a:solidFill>
              </a:rPr>
              <a:t>*</a:t>
            </a:r>
            <a:r>
              <a:rPr lang="tr-TR" sz="3600" dirty="0" err="1" smtClean="0">
                <a:solidFill>
                  <a:schemeClr val="tx1"/>
                </a:solidFill>
              </a:rPr>
              <a:t>Frederick</a:t>
            </a:r>
            <a:r>
              <a:rPr lang="tr-TR" sz="3600" dirty="0" smtClean="0">
                <a:solidFill>
                  <a:schemeClr val="tx1"/>
                </a:solidFill>
              </a:rPr>
              <a:t> </a:t>
            </a:r>
            <a:r>
              <a:rPr lang="tr-TR" sz="3600" dirty="0">
                <a:solidFill>
                  <a:schemeClr val="tx1"/>
                </a:solidFill>
              </a:rPr>
              <a:t>W. Taylor, çalıştığı işletmelerde rasyonellikten uzak düzensiz ortamlardan tedirgin olarak, bu soruna etkin çözümler aramış ve Bilimsel Yönetim İlkelerini geliştirmiştir.</a:t>
            </a:r>
          </a:p>
          <a:p>
            <a:pPr algn="l"/>
            <a:r>
              <a:rPr lang="tr-TR" sz="3600" dirty="0" smtClean="0">
                <a:solidFill>
                  <a:schemeClr val="tx1"/>
                </a:solidFill>
              </a:rPr>
              <a:t>*Taylor’un </a:t>
            </a:r>
            <a:r>
              <a:rPr lang="tr-TR" sz="3600" dirty="0">
                <a:solidFill>
                  <a:schemeClr val="tx1"/>
                </a:solidFill>
              </a:rPr>
              <a:t>çalıştığı işletmelerdeki temel gözlemleri şöyleydi; verimsizlik, tembellik </a:t>
            </a:r>
            <a:r>
              <a:rPr lang="tr-TR" sz="3600" dirty="0" smtClean="0">
                <a:solidFill>
                  <a:schemeClr val="tx1"/>
                </a:solidFill>
              </a:rPr>
              <a:t>,sorumluluk devretme ve </a:t>
            </a:r>
            <a:r>
              <a:rPr lang="tr-TR" sz="3600" dirty="0" err="1">
                <a:solidFill>
                  <a:schemeClr val="tx1"/>
                </a:solidFill>
              </a:rPr>
              <a:t>kaytarmacılık</a:t>
            </a:r>
            <a:r>
              <a:rPr lang="tr-TR" sz="3600" dirty="0">
                <a:solidFill>
                  <a:schemeClr val="tx1"/>
                </a:solidFill>
              </a:rPr>
              <a:t>, çalışma kural ve prosedürlerinde standartların yoksun oluşu, işe almada ehliyet, yetenek ve kapasite kıstaslarının kullanılmaması ve işler için standart sürelerin belirlenmemesi.</a:t>
            </a:r>
          </a:p>
          <a:p>
            <a:pPr algn="l"/>
            <a:r>
              <a:rPr lang="tr-TR" sz="3600" dirty="0" smtClean="0">
                <a:solidFill>
                  <a:schemeClr val="tx1"/>
                </a:solidFill>
              </a:rPr>
              <a:t>*Taylor’un </a:t>
            </a:r>
            <a:r>
              <a:rPr lang="tr-TR" sz="3600" dirty="0">
                <a:solidFill>
                  <a:schemeClr val="tx1"/>
                </a:solidFill>
              </a:rPr>
              <a:t>çalışmalarındaki amaç, israf ve kayıplara yol açan etkenleri rasyonel yöntemlerle kontrol altına alarak verimliliği arttırmaktır</a:t>
            </a:r>
            <a:r>
              <a:rPr lang="tr-TR" sz="3600" dirty="0" smtClean="0">
                <a:solidFill>
                  <a:schemeClr val="tx1"/>
                </a:solidFill>
              </a:rPr>
              <a:t>.</a:t>
            </a:r>
          </a:p>
          <a:p>
            <a:pPr algn="l"/>
            <a:endParaRPr lang="tr-TR" sz="3600" dirty="0" smtClean="0">
              <a:solidFill>
                <a:srgbClr val="C00000"/>
              </a:solidFill>
            </a:endParaRPr>
          </a:p>
          <a:p>
            <a:pPr algn="l"/>
            <a:r>
              <a:rPr lang="tr-TR" sz="3600" dirty="0" smtClean="0">
                <a:solidFill>
                  <a:srgbClr val="C00000"/>
                </a:solidFill>
              </a:rPr>
              <a:t>Bilimsel </a:t>
            </a:r>
            <a:r>
              <a:rPr lang="tr-TR" sz="3600" dirty="0">
                <a:solidFill>
                  <a:srgbClr val="C00000"/>
                </a:solidFill>
              </a:rPr>
              <a:t>Yönetim yaklaşımının temel esasları 4 genel ilkede toplanmıştır;</a:t>
            </a:r>
          </a:p>
          <a:p>
            <a:pPr algn="l"/>
            <a:r>
              <a:rPr lang="tr-TR" sz="3600" dirty="0" smtClean="0">
                <a:solidFill>
                  <a:schemeClr val="tx1"/>
                </a:solidFill>
              </a:rPr>
              <a:t>1-Geleneksel </a:t>
            </a:r>
            <a:r>
              <a:rPr lang="tr-TR" sz="3600" dirty="0">
                <a:solidFill>
                  <a:schemeClr val="tx1"/>
                </a:solidFill>
              </a:rPr>
              <a:t>iş görme usullerinin yerine, bilimsel yaklaşıma dayanan iş görme yöntem ve tekniklerinin geliştirilmesi.</a:t>
            </a:r>
          </a:p>
          <a:p>
            <a:pPr algn="l"/>
            <a:r>
              <a:rPr lang="tr-TR" sz="3600" dirty="0" smtClean="0">
                <a:solidFill>
                  <a:schemeClr val="tx1"/>
                </a:solidFill>
              </a:rPr>
              <a:t>2-Çalışanların </a:t>
            </a:r>
            <a:r>
              <a:rPr lang="tr-TR" sz="3600" dirty="0">
                <a:solidFill>
                  <a:schemeClr val="tx1"/>
                </a:solidFill>
              </a:rPr>
              <a:t>bilimsel yöntemlerle seçilmesi.</a:t>
            </a:r>
          </a:p>
          <a:p>
            <a:pPr algn="l"/>
            <a:r>
              <a:rPr lang="tr-TR" sz="3600" dirty="0" smtClean="0">
                <a:solidFill>
                  <a:schemeClr val="tx1"/>
                </a:solidFill>
              </a:rPr>
              <a:t>3-Rasyonel </a:t>
            </a:r>
            <a:r>
              <a:rPr lang="tr-TR" sz="3600" dirty="0">
                <a:solidFill>
                  <a:schemeClr val="tx1"/>
                </a:solidFill>
              </a:rPr>
              <a:t>ve bilimsel yöntemlerle geliştirilen iş görme davranışlarının işçiler tarafından benimsenip, uygulanabilmesi için, işçilerle işbirliğinin sağlanması.</a:t>
            </a:r>
          </a:p>
          <a:p>
            <a:pPr algn="l"/>
            <a:r>
              <a:rPr lang="tr-TR" sz="3600" dirty="0" smtClean="0">
                <a:solidFill>
                  <a:schemeClr val="tx1"/>
                </a:solidFill>
              </a:rPr>
              <a:t>4-Yönetimle </a:t>
            </a:r>
            <a:r>
              <a:rPr lang="tr-TR" sz="3600" dirty="0">
                <a:solidFill>
                  <a:schemeClr val="tx1"/>
                </a:solidFill>
              </a:rPr>
              <a:t>ilgili iş ve sorumlulukların işçinin üzerinden yönetime devredilmesi ve sorumluluğun dağıtılması.</a:t>
            </a:r>
          </a:p>
          <a:p>
            <a:pPr algn="l"/>
            <a:r>
              <a:rPr lang="tr-TR" sz="3600" dirty="0">
                <a:solidFill>
                  <a:schemeClr val="tx1"/>
                </a:solidFill>
              </a:rPr>
              <a:t>	Bilimsel yönetim yaklaşımı şu şekilde tanımlanabilir; tecrübe yerine bilim, anlaşmazlık yerine ahenk, bireycilik yerine işbirliği, kısıtlı üretim yerine maksimum üretim, bireylerin ulaşabilecekleri en yüksek verimlilik ve refah düzeyine ulaştırmak.</a:t>
            </a:r>
          </a:p>
          <a:p>
            <a:pPr algn="l"/>
            <a:endParaRPr lang="tr-TR" dirty="0">
              <a:solidFill>
                <a:schemeClr val="tx1"/>
              </a:solidFill>
            </a:endParaRPr>
          </a:p>
          <a:p>
            <a:pPr algn="l"/>
            <a:endParaRPr lang="tr-TR" dirty="0">
              <a:solidFill>
                <a:schemeClr val="tx1"/>
              </a:solidFill>
            </a:endParaRPr>
          </a:p>
          <a:p>
            <a:pPr algn="l"/>
            <a:endParaRPr lang="tr-TR" dirty="0">
              <a:solidFill>
                <a:schemeClr val="tx1"/>
              </a:solidFill>
            </a:endParaRP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253537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5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47500" lnSpcReduction="20000"/>
          </a:bodyPr>
          <a:lstStyle/>
          <a:p>
            <a:pPr marL="0" indent="0">
              <a:buNone/>
            </a:pPr>
            <a:r>
              <a:rPr lang="tr-TR" dirty="0">
                <a:solidFill>
                  <a:srgbClr val="C00000"/>
                </a:solidFill>
              </a:rPr>
              <a:t>Bilimsel Yöntemin 2 genel amacı bulunmaktadır;</a:t>
            </a:r>
          </a:p>
          <a:p>
            <a:pPr marL="0" indent="0">
              <a:buNone/>
            </a:pPr>
            <a:r>
              <a:rPr lang="tr-TR" dirty="0" smtClean="0"/>
              <a:t>1-Verimsiz </a:t>
            </a:r>
            <a:r>
              <a:rPr lang="tr-TR" dirty="0"/>
              <a:t>çalışma ve israfları ortadan kaldırmak.</a:t>
            </a:r>
          </a:p>
          <a:p>
            <a:pPr marL="0" indent="0">
              <a:buNone/>
            </a:pPr>
            <a:r>
              <a:rPr lang="tr-TR" dirty="0" smtClean="0"/>
              <a:t>2-İşçi </a:t>
            </a:r>
            <a:r>
              <a:rPr lang="tr-TR" dirty="0"/>
              <a:t>ve yönetim arasında çatışma ve ihtilafları azaltmak, işçi-yönetim arasında iş birliği sağlamak</a:t>
            </a:r>
            <a:r>
              <a:rPr lang="tr-TR" dirty="0" smtClean="0"/>
              <a:t>.</a:t>
            </a:r>
          </a:p>
          <a:p>
            <a:pPr marL="0" indent="0">
              <a:buNone/>
            </a:pPr>
            <a:r>
              <a:rPr lang="tr-TR" dirty="0" smtClean="0"/>
              <a:t>Henry L. </a:t>
            </a:r>
            <a:r>
              <a:rPr lang="tr-TR" dirty="0" err="1" smtClean="0"/>
              <a:t>Gantt</a:t>
            </a:r>
            <a:r>
              <a:rPr lang="tr-TR" dirty="0" smtClean="0"/>
              <a:t>: </a:t>
            </a:r>
            <a:r>
              <a:rPr lang="tr-TR" dirty="0" err="1" smtClean="0"/>
              <a:t>Gantt</a:t>
            </a:r>
            <a:r>
              <a:rPr lang="tr-TR" dirty="0" smtClean="0"/>
              <a:t> Şeması (İş akış şeması)</a:t>
            </a:r>
          </a:p>
          <a:p>
            <a:pPr marL="0" indent="0">
              <a:buNone/>
            </a:pPr>
            <a:r>
              <a:rPr lang="tr-TR" dirty="0" smtClean="0"/>
              <a:t>Frank ve </a:t>
            </a:r>
            <a:r>
              <a:rPr lang="tr-TR" dirty="0" err="1" smtClean="0"/>
              <a:t>Lillian</a:t>
            </a:r>
            <a:r>
              <a:rPr lang="tr-TR" dirty="0" smtClean="0"/>
              <a:t> </a:t>
            </a:r>
            <a:r>
              <a:rPr lang="tr-TR" dirty="0" err="1" smtClean="0"/>
              <a:t>Gilbreth</a:t>
            </a:r>
            <a:r>
              <a:rPr lang="tr-TR" dirty="0" smtClean="0"/>
              <a:t>: Zaman ve Hareket Etüdü</a:t>
            </a:r>
          </a:p>
          <a:p>
            <a:pPr marL="0" indent="0">
              <a:buNone/>
            </a:pPr>
            <a:endParaRPr lang="tr-TR" dirty="0" smtClean="0"/>
          </a:p>
          <a:p>
            <a:pPr marL="0" indent="0">
              <a:buNone/>
            </a:pPr>
            <a:r>
              <a:rPr lang="tr-TR" dirty="0" smtClean="0"/>
              <a:t>b</a:t>
            </a:r>
            <a:r>
              <a:rPr lang="tr-TR" dirty="0"/>
              <a:t>) Yönetim Süreci Yaklaşımı-</a:t>
            </a:r>
            <a:r>
              <a:rPr lang="tr-TR" dirty="0" err="1"/>
              <a:t>Henri</a:t>
            </a:r>
            <a:r>
              <a:rPr lang="tr-TR" dirty="0"/>
              <a:t> FAYOL (1841-1925)</a:t>
            </a:r>
          </a:p>
          <a:p>
            <a:pPr marL="0" indent="0">
              <a:buNone/>
            </a:pPr>
            <a:r>
              <a:rPr lang="tr-TR" dirty="0"/>
              <a:t>İşletme Faaliyetleri</a:t>
            </a:r>
          </a:p>
          <a:p>
            <a:pPr marL="0" indent="0">
              <a:buNone/>
            </a:pPr>
            <a:r>
              <a:rPr lang="tr-TR" dirty="0"/>
              <a:t>a)İşletme İşlevleri</a:t>
            </a:r>
          </a:p>
          <a:p>
            <a:pPr marL="0" indent="0">
              <a:buNone/>
            </a:pPr>
            <a:r>
              <a:rPr lang="tr-TR" dirty="0"/>
              <a:t>1-Teknik (Üretim)</a:t>
            </a:r>
          </a:p>
          <a:p>
            <a:pPr marL="0" indent="0">
              <a:buNone/>
            </a:pPr>
            <a:r>
              <a:rPr lang="tr-TR" dirty="0"/>
              <a:t>2-Ticari (Pazarlama)</a:t>
            </a:r>
          </a:p>
          <a:p>
            <a:pPr marL="0" indent="0">
              <a:buNone/>
            </a:pPr>
            <a:r>
              <a:rPr lang="tr-TR" dirty="0"/>
              <a:t>3-Finansal (Finans)</a:t>
            </a:r>
          </a:p>
          <a:p>
            <a:pPr marL="0" indent="0">
              <a:buNone/>
            </a:pPr>
            <a:r>
              <a:rPr lang="tr-TR" dirty="0"/>
              <a:t>4-Güvenlik</a:t>
            </a:r>
          </a:p>
          <a:p>
            <a:pPr marL="0" indent="0">
              <a:buNone/>
            </a:pPr>
            <a:r>
              <a:rPr lang="tr-TR" dirty="0"/>
              <a:t>5-Muhasebe</a:t>
            </a:r>
          </a:p>
          <a:p>
            <a:pPr marL="0" indent="0">
              <a:buNone/>
            </a:pPr>
            <a:r>
              <a:rPr lang="tr-TR" dirty="0"/>
              <a:t>Günümüzde </a:t>
            </a:r>
            <a:r>
              <a:rPr lang="tr-TR" dirty="0" err="1"/>
              <a:t>İşgören</a:t>
            </a:r>
            <a:r>
              <a:rPr lang="tr-TR" dirty="0"/>
              <a:t>, Satın alma, Araştırma ve Geliştirme, Halkla İlişkiler vb. yeni birimler ilave edilmiştir.</a:t>
            </a:r>
          </a:p>
          <a:p>
            <a:pPr marL="0" indent="0">
              <a:buNone/>
            </a:pPr>
            <a:r>
              <a:rPr lang="tr-TR" dirty="0"/>
              <a:t>b) Yönetim işlevleri </a:t>
            </a:r>
          </a:p>
          <a:p>
            <a:pPr marL="0" indent="0">
              <a:buNone/>
            </a:pPr>
            <a:r>
              <a:rPr lang="tr-TR" dirty="0"/>
              <a:t>1-Planlama</a:t>
            </a:r>
          </a:p>
          <a:p>
            <a:pPr marL="0" indent="0">
              <a:buNone/>
            </a:pPr>
            <a:r>
              <a:rPr lang="tr-TR" dirty="0"/>
              <a:t>2-Örgütleme</a:t>
            </a:r>
          </a:p>
          <a:p>
            <a:pPr marL="0" indent="0">
              <a:buNone/>
            </a:pPr>
            <a:r>
              <a:rPr lang="tr-TR" dirty="0"/>
              <a:t>3-Yürütme</a:t>
            </a:r>
          </a:p>
          <a:p>
            <a:pPr marL="0" indent="0">
              <a:buNone/>
            </a:pPr>
            <a:r>
              <a:rPr lang="tr-TR" dirty="0"/>
              <a:t>4-Uyumlaştırma</a:t>
            </a:r>
          </a:p>
          <a:p>
            <a:pPr marL="0" indent="0">
              <a:buNone/>
            </a:pPr>
            <a:r>
              <a:rPr lang="tr-TR" dirty="0"/>
              <a:t>5-Denetleme</a:t>
            </a:r>
          </a:p>
          <a:p>
            <a:pPr marL="0" indent="0">
              <a:buNone/>
            </a:pPr>
            <a:r>
              <a:rPr lang="tr-TR" dirty="0"/>
              <a:t>6-Öngörü (Bazı kaynaklarda işlev olarak gösterilmektedir.)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264431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5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60648"/>
            <a:ext cx="8507288" cy="6408712"/>
          </a:xfrm>
        </p:spPr>
        <p:txBody>
          <a:bodyPr>
            <a:normAutofit/>
          </a:bodyPr>
          <a:lstStyle/>
          <a:p>
            <a:pPr marL="0" lvl="0" indent="0">
              <a:buNone/>
            </a:pPr>
            <a:r>
              <a:rPr lang="tr-TR" sz="1800" dirty="0" err="1" smtClean="0">
                <a:solidFill>
                  <a:srgbClr val="FF0000"/>
                </a:solidFill>
                <a:latin typeface="arial"/>
              </a:rPr>
              <a:t>Henri</a:t>
            </a:r>
            <a:r>
              <a:rPr lang="tr-TR" sz="1800" dirty="0" smtClean="0">
                <a:solidFill>
                  <a:srgbClr val="FF0000"/>
                </a:solidFill>
                <a:latin typeface="arial"/>
              </a:rPr>
              <a:t> </a:t>
            </a:r>
            <a:r>
              <a:rPr lang="tr-TR" sz="1800" dirty="0" err="1" smtClean="0">
                <a:solidFill>
                  <a:srgbClr val="FF0000"/>
                </a:solidFill>
                <a:latin typeface="arial"/>
              </a:rPr>
              <a:t>Fayol’un</a:t>
            </a:r>
            <a:r>
              <a:rPr lang="tr-TR" sz="1800" dirty="0" smtClean="0">
                <a:solidFill>
                  <a:srgbClr val="FF0000"/>
                </a:solidFill>
                <a:latin typeface="arial"/>
              </a:rPr>
              <a:t> Yönetim İlkeleri</a:t>
            </a:r>
          </a:p>
          <a:p>
            <a:pPr marL="0" lvl="0" indent="0">
              <a:buNone/>
            </a:pPr>
            <a:r>
              <a:rPr lang="tr-TR" sz="1800" dirty="0" smtClean="0">
                <a:latin typeface="arial"/>
              </a:rPr>
              <a:t>1-İş </a:t>
            </a:r>
            <a:r>
              <a:rPr lang="tr-TR" sz="1800" dirty="0">
                <a:latin typeface="arial"/>
              </a:rPr>
              <a:t>bölümü </a:t>
            </a:r>
            <a:r>
              <a:rPr lang="tr-TR" sz="1800" dirty="0" smtClean="0">
                <a:latin typeface="arial"/>
              </a:rPr>
              <a:t>ve uzmanlaşma                              </a:t>
            </a:r>
          </a:p>
          <a:p>
            <a:pPr marL="0" lvl="0" indent="0">
              <a:buNone/>
            </a:pPr>
            <a:r>
              <a:rPr lang="tr-TR" sz="1800" dirty="0" smtClean="0">
                <a:latin typeface="arial"/>
              </a:rPr>
              <a:t>2-Yetki</a:t>
            </a:r>
            <a:endParaRPr lang="tr-TR" sz="1800" dirty="0">
              <a:solidFill>
                <a:prstClr val="black"/>
              </a:solidFill>
              <a:latin typeface="arial"/>
            </a:endParaRPr>
          </a:p>
          <a:p>
            <a:pPr marL="0" lvl="0" indent="0">
              <a:buNone/>
            </a:pPr>
            <a:r>
              <a:rPr lang="tr-TR" sz="1800" dirty="0" smtClean="0">
                <a:latin typeface="arial"/>
              </a:rPr>
              <a:t>3-Disiplin                                                               </a:t>
            </a:r>
          </a:p>
          <a:p>
            <a:pPr marL="0" lvl="0" indent="0">
              <a:buNone/>
            </a:pPr>
            <a:r>
              <a:rPr lang="tr-TR" sz="1800" dirty="0" smtClean="0">
                <a:latin typeface="arial"/>
              </a:rPr>
              <a:t>4-Komuta </a:t>
            </a:r>
            <a:r>
              <a:rPr lang="tr-TR" sz="1800" dirty="0" smtClean="0">
                <a:latin typeface="arial"/>
              </a:rPr>
              <a:t>birliği                                            </a:t>
            </a:r>
          </a:p>
          <a:p>
            <a:pPr marL="0" lvl="0" indent="0">
              <a:buNone/>
            </a:pPr>
            <a:r>
              <a:rPr lang="tr-TR" sz="1800" dirty="0" smtClean="0">
                <a:latin typeface="arial"/>
              </a:rPr>
              <a:t>5-Yürütme birliği</a:t>
            </a:r>
            <a:endParaRPr lang="tr-TR" sz="1800" dirty="0">
              <a:solidFill>
                <a:prstClr val="black"/>
              </a:solidFill>
              <a:latin typeface="arial"/>
            </a:endParaRPr>
          </a:p>
          <a:p>
            <a:pPr marL="0" lvl="0" indent="0">
              <a:buNone/>
            </a:pPr>
            <a:r>
              <a:rPr lang="tr-TR" sz="1800" dirty="0" smtClean="0">
                <a:latin typeface="arial"/>
              </a:rPr>
              <a:t>6-Genel </a:t>
            </a:r>
            <a:r>
              <a:rPr lang="tr-TR" sz="1800" dirty="0">
                <a:latin typeface="arial"/>
              </a:rPr>
              <a:t>amaçların bireysel </a:t>
            </a:r>
            <a:r>
              <a:rPr lang="tr-TR" sz="1800" dirty="0" smtClean="0">
                <a:latin typeface="arial"/>
              </a:rPr>
              <a:t>amaçlara üstünlüğü   </a:t>
            </a:r>
          </a:p>
          <a:p>
            <a:pPr marL="0" lvl="0" indent="0">
              <a:buNone/>
            </a:pPr>
            <a:r>
              <a:rPr lang="tr-TR" sz="1800" dirty="0" smtClean="0">
                <a:solidFill>
                  <a:prstClr val="black"/>
                </a:solidFill>
                <a:latin typeface="arial"/>
              </a:rPr>
              <a:t>7-Ücretle güdüleme                                           </a:t>
            </a:r>
          </a:p>
          <a:p>
            <a:pPr marL="0" lvl="0" indent="0">
              <a:buNone/>
            </a:pPr>
            <a:r>
              <a:rPr lang="tr-TR" sz="1800" dirty="0" smtClean="0">
                <a:solidFill>
                  <a:prstClr val="black"/>
                </a:solidFill>
                <a:latin typeface="arial"/>
              </a:rPr>
              <a:t>8-Merkeziyetçilik</a:t>
            </a:r>
            <a:endParaRPr lang="tr-TR" sz="1800" dirty="0">
              <a:solidFill>
                <a:prstClr val="black"/>
              </a:solidFill>
              <a:latin typeface="arial"/>
            </a:endParaRPr>
          </a:p>
          <a:p>
            <a:pPr marL="0" lvl="0" indent="0">
              <a:buNone/>
            </a:pPr>
            <a:r>
              <a:rPr lang="tr-TR" sz="1800" dirty="0">
                <a:solidFill>
                  <a:prstClr val="black"/>
                </a:solidFill>
                <a:latin typeface="arial"/>
              </a:rPr>
              <a:t>9-Hiyerarşik kanal</a:t>
            </a:r>
            <a:endParaRPr lang="tr-TR" sz="1800" dirty="0" smtClean="0">
              <a:solidFill>
                <a:prstClr val="black"/>
              </a:solidFill>
              <a:latin typeface="arial"/>
            </a:endParaRPr>
          </a:p>
          <a:p>
            <a:pPr marL="0" indent="0">
              <a:buNone/>
            </a:pPr>
            <a:r>
              <a:rPr lang="tr-TR" sz="1800" dirty="0"/>
              <a:t>10-Düzen</a:t>
            </a:r>
          </a:p>
          <a:p>
            <a:pPr marL="0" indent="0">
              <a:buNone/>
            </a:pPr>
            <a:r>
              <a:rPr lang="tr-TR" sz="1800" dirty="0"/>
              <a:t>11-Eşitlik</a:t>
            </a:r>
          </a:p>
          <a:p>
            <a:pPr marL="0" indent="0">
              <a:buNone/>
            </a:pPr>
            <a:r>
              <a:rPr lang="tr-TR" sz="1800" dirty="0"/>
              <a:t>12-İşgören </a:t>
            </a:r>
            <a:r>
              <a:rPr lang="tr-TR" sz="1800" dirty="0" smtClean="0"/>
              <a:t>dengesi</a:t>
            </a:r>
          </a:p>
          <a:p>
            <a:pPr marL="0" indent="0">
              <a:buNone/>
            </a:pPr>
            <a:r>
              <a:rPr lang="tr-TR" sz="1800" dirty="0" smtClean="0"/>
              <a:t>13-Yaratıcılık</a:t>
            </a:r>
          </a:p>
          <a:p>
            <a:pPr marL="0" indent="0">
              <a:buNone/>
            </a:pPr>
            <a:r>
              <a:rPr lang="tr-TR" sz="1800" dirty="0"/>
              <a:t>14-Birlik duygusu</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40592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20680"/>
          </a:xfrm>
        </p:spPr>
        <p:txBody>
          <a:bodyPr>
            <a:normAutofit fontScale="70000" lnSpcReduction="20000"/>
          </a:bodyPr>
          <a:lstStyle/>
          <a:p>
            <a:pPr marL="0" indent="0">
              <a:buNone/>
            </a:pPr>
            <a:r>
              <a:rPr lang="tr-TR" sz="2200" dirty="0"/>
              <a:t>c) Bürokrasi Yaklaşımı-</a:t>
            </a:r>
            <a:r>
              <a:rPr lang="tr-TR" sz="2200" dirty="0" err="1"/>
              <a:t>Max</a:t>
            </a:r>
            <a:r>
              <a:rPr lang="tr-TR" sz="2200" dirty="0"/>
              <a:t> </a:t>
            </a:r>
            <a:r>
              <a:rPr lang="tr-TR" sz="2200" dirty="0" smtClean="0"/>
              <a:t>WEBER (1864-1920)</a:t>
            </a:r>
            <a:endParaRPr lang="tr-TR" sz="2200" dirty="0"/>
          </a:p>
          <a:p>
            <a:pPr marL="0" indent="0">
              <a:buNone/>
            </a:pPr>
            <a:r>
              <a:rPr lang="tr-TR" sz="2400" dirty="0" smtClean="0"/>
              <a:t>*</a:t>
            </a:r>
            <a:r>
              <a:rPr lang="tr-TR" sz="2400" dirty="0" err="1" smtClean="0"/>
              <a:t>Max</a:t>
            </a:r>
            <a:r>
              <a:rPr lang="tr-TR" sz="2400" dirty="0" smtClean="0"/>
              <a:t> </a:t>
            </a:r>
            <a:r>
              <a:rPr lang="tr-TR" sz="2400" dirty="0" err="1"/>
              <a:t>Weber’e</a:t>
            </a:r>
            <a:r>
              <a:rPr lang="tr-TR" sz="2400" dirty="0"/>
              <a:t> göre, eski örgütler sanayileşen ve modernleşen batı dünyası için yetersiz olmaya başlamışlardı. Bunların yerini gerek kamu kesiminde, gerekse özel kesimde bürokrasi denen büyük çaplı örgütler almaktadır. </a:t>
            </a:r>
          </a:p>
          <a:p>
            <a:pPr marL="0" indent="0">
              <a:buNone/>
            </a:pPr>
            <a:r>
              <a:rPr lang="tr-TR" sz="2400" dirty="0" smtClean="0"/>
              <a:t>*Organizasyon </a:t>
            </a:r>
            <a:r>
              <a:rPr lang="tr-TR" sz="2400" dirty="0"/>
              <a:t>ve yönetim teorisi alanında </a:t>
            </a:r>
            <a:r>
              <a:rPr lang="tr-TR" sz="2400" dirty="0" err="1"/>
              <a:t>Fayol</a:t>
            </a:r>
            <a:r>
              <a:rPr lang="tr-TR" sz="2400" dirty="0"/>
              <a:t> ve </a:t>
            </a:r>
            <a:r>
              <a:rPr lang="tr-TR" sz="2400" dirty="0" err="1"/>
              <a:t>Weber’in</a:t>
            </a:r>
            <a:r>
              <a:rPr lang="tr-TR" sz="2400" dirty="0"/>
              <a:t> görüşleri, Kamu Yönetimi disiplininin gelişmesine katkı sağlarken, Taylor’un görüşleri özel/işletme yönetiminin gelişmesine katkı sağlamıştır.</a:t>
            </a:r>
          </a:p>
          <a:p>
            <a:pPr marL="0" indent="0">
              <a:buNone/>
            </a:pPr>
            <a:r>
              <a:rPr lang="tr-TR" sz="2400" dirty="0" smtClean="0"/>
              <a:t>*</a:t>
            </a:r>
            <a:r>
              <a:rPr lang="tr-TR" sz="2400" dirty="0" err="1" smtClean="0"/>
              <a:t>Weber</a:t>
            </a:r>
            <a:r>
              <a:rPr lang="tr-TR" sz="2400" dirty="0" smtClean="0"/>
              <a:t> </a:t>
            </a:r>
            <a:r>
              <a:rPr lang="tr-TR" sz="2400" dirty="0"/>
              <a:t>eserlerinde ağırlıklı olarak yetki kavramı üzerinde durmuş ve yetkiyi üçe ayırmıştır. Bunlar doğuştan kazanılan statüyle “geleneksel yetki”, kişinin üstün özelliklerinden kaynaklanan “karizmatik yetki” ve gücünü yasa kanun veya idari kararlardan alan “yasal yetkidir</a:t>
            </a:r>
            <a:r>
              <a:rPr lang="tr-TR" sz="2400" dirty="0" smtClean="0"/>
              <a:t>”.</a:t>
            </a:r>
          </a:p>
          <a:p>
            <a:pPr marL="0" indent="0">
              <a:buNone/>
            </a:pPr>
            <a:r>
              <a:rPr lang="tr-TR" sz="2400" dirty="0"/>
              <a:t>Bürokrasi anlayışı özellikle şekilcilik anlayışına sahip olduğu gerekçesiyle eleştirilmiştir</a:t>
            </a:r>
            <a:r>
              <a:rPr lang="tr-TR" sz="2400" dirty="0" smtClean="0"/>
              <a:t>.</a:t>
            </a:r>
          </a:p>
          <a:p>
            <a:pPr marL="0" indent="0">
              <a:buNone/>
            </a:pPr>
            <a:endParaRPr lang="tr-TR" sz="2400" dirty="0"/>
          </a:p>
          <a:p>
            <a:pPr marL="0" indent="0">
              <a:buNone/>
            </a:pPr>
            <a:r>
              <a:rPr lang="tr-TR" sz="2400" dirty="0">
                <a:solidFill>
                  <a:srgbClr val="C00000"/>
                </a:solidFill>
              </a:rPr>
              <a:t>Ağırlama-Hizmet İşletmelerinde Klasik Yönetim Yaklaşımı Uygulamaları</a:t>
            </a:r>
          </a:p>
          <a:p>
            <a:pPr marL="0" indent="0">
              <a:buNone/>
            </a:pPr>
            <a:r>
              <a:rPr lang="tr-TR" sz="2400" dirty="0"/>
              <a:t>1-Ellsworth </a:t>
            </a:r>
            <a:r>
              <a:rPr lang="tr-TR" sz="2400" dirty="0" err="1"/>
              <a:t>Milton</a:t>
            </a:r>
            <a:r>
              <a:rPr lang="tr-TR" sz="2400" dirty="0"/>
              <a:t> </a:t>
            </a:r>
            <a:r>
              <a:rPr lang="tr-TR" sz="2400" dirty="0" err="1"/>
              <a:t>Statler:İlk</a:t>
            </a:r>
            <a:r>
              <a:rPr lang="tr-TR" sz="2400" dirty="0"/>
              <a:t> Ulusal Ağırlama Hizmet </a:t>
            </a:r>
            <a:r>
              <a:rPr lang="tr-TR" sz="2400" dirty="0" smtClean="0"/>
              <a:t>Sistemi</a:t>
            </a:r>
          </a:p>
          <a:p>
            <a:pPr marL="0" indent="0">
              <a:buNone/>
            </a:pPr>
            <a:r>
              <a:rPr lang="tr-TR" sz="2400" dirty="0" smtClean="0"/>
              <a:t>*Küçük işletmesini, geliştiğini </a:t>
            </a:r>
            <a:r>
              <a:rPr lang="tr-TR" sz="2400" dirty="0" err="1" smtClean="0"/>
              <a:t>farkettiği</a:t>
            </a:r>
            <a:r>
              <a:rPr lang="tr-TR" sz="2400" dirty="0" smtClean="0"/>
              <a:t> orta sınıfın kalite beklentilerine uygun hale getirmesiyle ulusal piyasaya hitap edebilen bir otel zincirine dönüştürmüştür.</a:t>
            </a:r>
          </a:p>
          <a:p>
            <a:pPr marL="0" indent="0">
              <a:buNone/>
            </a:pPr>
            <a:r>
              <a:rPr lang="tr-TR" sz="2400" dirty="0" smtClean="0"/>
              <a:t>*Sloganı </a:t>
            </a:r>
            <a:r>
              <a:rPr lang="tr-TR" sz="2400" dirty="0" smtClean="0"/>
              <a:t>1 buçuk dolara banyolu oda.</a:t>
            </a:r>
          </a:p>
          <a:p>
            <a:pPr marL="0" indent="0">
              <a:buNone/>
            </a:pPr>
            <a:r>
              <a:rPr lang="tr-TR" sz="2400" dirty="0" smtClean="0"/>
              <a:t>*Organizasyon hacmi büyüdükçe şirketin merkezinde bulunan mimari dizayn ve personel kurmay bölümleri de gelişmiştir. Ağırlama hizmet endüstrisinde ilk defa merkezileştirilmiş kurmay yapıların ortaya çıkışı </a:t>
            </a:r>
            <a:r>
              <a:rPr lang="tr-TR" sz="2400" dirty="0" err="1" smtClean="0"/>
              <a:t>Statler’le</a:t>
            </a:r>
            <a:r>
              <a:rPr lang="tr-TR" sz="2400" dirty="0" smtClean="0"/>
              <a:t> başlamıştır.</a:t>
            </a:r>
          </a:p>
          <a:p>
            <a:pPr marL="0" indent="0">
              <a:buNone/>
            </a:pPr>
            <a:r>
              <a:rPr lang="tr-TR" sz="2400" dirty="0" smtClean="0"/>
              <a:t>*Her işletmesinde aynı kalite ve standartları sağlamıştır. Otel zincirleri için ortak işlem standartları geliştirmiştir.</a:t>
            </a:r>
          </a:p>
          <a:p>
            <a:pPr marL="0" indent="0">
              <a:buNone/>
            </a:pPr>
            <a:r>
              <a:rPr lang="tr-TR" sz="2400" dirty="0" smtClean="0"/>
              <a:t>*Ağırlama hizmet işletmeciliği ile ilgili ilk bilimsel eğitimin destekleyicisi olmuştur.</a:t>
            </a:r>
            <a:endParaRPr lang="tr-TR" sz="2400" dirty="0"/>
          </a:p>
          <a:p>
            <a:pPr marL="0" indent="0">
              <a:buNone/>
            </a:pPr>
            <a:endParaRPr lang="tr-TR" sz="2400"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95440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dirty="0"/>
              <a:t>2-Vernon ve Gordon </a:t>
            </a:r>
            <a:r>
              <a:rPr lang="tr-TR" dirty="0" err="1"/>
              <a:t>Stouffer</a:t>
            </a:r>
            <a:r>
              <a:rPr lang="tr-TR" dirty="0"/>
              <a:t> </a:t>
            </a:r>
            <a:r>
              <a:rPr lang="tr-TR" dirty="0" smtClean="0"/>
              <a:t>Kardeşler: </a:t>
            </a:r>
            <a:r>
              <a:rPr lang="tr-TR" dirty="0"/>
              <a:t>Restoranlarında Bilimsel Yönetim Teknikleri</a:t>
            </a:r>
          </a:p>
          <a:p>
            <a:pPr marL="0" indent="0">
              <a:buNone/>
            </a:pPr>
            <a:r>
              <a:rPr lang="tr-TR" dirty="0" smtClean="0"/>
              <a:t>*Restoran zincirlerinde tecrübeli mutfak şeflerinin yerine yemek tarifelerini hazırlayan beslenme uzmanları ve hazırlanan standart yemek tarifelerini aynen uygulayan kadın aşçılar çalıştırmışlardır.</a:t>
            </a:r>
          </a:p>
          <a:p>
            <a:pPr marL="0" indent="0">
              <a:buNone/>
            </a:pPr>
            <a:r>
              <a:rPr lang="tr-TR" dirty="0" smtClean="0"/>
              <a:t>*Herkesin yapacağı işleri önceden ayrıntılı şekilde planlamışlardır.</a:t>
            </a:r>
          </a:p>
          <a:p>
            <a:pPr marL="0" indent="0">
              <a:buNone/>
            </a:pPr>
            <a:r>
              <a:rPr lang="tr-TR" dirty="0" smtClean="0"/>
              <a:t>*İşleri hizmet birimlerine göre gruplayarak bölümlere ayırmışlardır.</a:t>
            </a:r>
          </a:p>
          <a:p>
            <a:pPr marL="0" indent="0">
              <a:buNone/>
            </a:pPr>
            <a:r>
              <a:rPr lang="tr-TR" dirty="0" smtClean="0"/>
              <a:t>*Personeli belirli iş gereklerine göre eğitmişler , maliyet kontrolleri geliştirmişlerdir.</a:t>
            </a:r>
          </a:p>
          <a:p>
            <a:pPr marL="0" indent="0">
              <a:buNone/>
            </a:pPr>
            <a:r>
              <a:rPr lang="tr-TR" dirty="0" smtClean="0"/>
              <a:t>*İşletmede askeri organizasyon biçimine göre ast üst ilişkileri kurulmuş, personel arasında farklıları ortaya koyan kıyafetler ve hitap şekilleri oluşturmuşlardır.</a:t>
            </a:r>
          </a:p>
          <a:p>
            <a:pPr marL="0" indent="0">
              <a:buNone/>
            </a:pPr>
            <a:r>
              <a:rPr lang="tr-TR" dirty="0" smtClean="0"/>
              <a:t>*Ücretli izin, grup sigortası gibi bazı sosyal haklar getirmişlerdir. </a:t>
            </a:r>
            <a:endParaRPr lang="tr-TR" dirty="0" smtClean="0"/>
          </a:p>
          <a:p>
            <a:pPr marL="0" indent="0">
              <a:buNone/>
            </a:pPr>
            <a:r>
              <a:rPr lang="tr-TR" dirty="0" smtClean="0"/>
              <a:t>3-Taylor ve </a:t>
            </a:r>
            <a:r>
              <a:rPr lang="tr-TR" dirty="0" err="1" smtClean="0"/>
              <a:t>Gilbreth’ler</a:t>
            </a:r>
            <a:r>
              <a:rPr lang="tr-TR" dirty="0" smtClean="0"/>
              <a:t> tarafından geliştirilen zaman ve hareket etüdü 1948 yılında Chicago </a:t>
            </a:r>
            <a:r>
              <a:rPr lang="tr-TR" dirty="0" err="1" smtClean="0"/>
              <a:t>Sherman</a:t>
            </a:r>
            <a:r>
              <a:rPr lang="tr-TR" dirty="0" smtClean="0"/>
              <a:t> Oteli’nde oda temizliği için uygulanmış ve işgücü maliyetinden geçmişe göre her oda için 17 dakika tasarruf sağlanmıştır. Yaklaşık 1360 odası olan </a:t>
            </a:r>
            <a:r>
              <a:rPr lang="tr-TR" dirty="0" err="1" smtClean="0"/>
              <a:t>Sherman</a:t>
            </a:r>
            <a:r>
              <a:rPr lang="tr-TR" dirty="0" smtClean="0"/>
              <a:t> Oteli uygulama sayesinde yıllık 250.000 Dolar tasarruf etmiştir. (İşçilik saat ücreti 1,80 Dolar olarak alınmıştır.)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45781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92500" lnSpcReduction="10000"/>
          </a:bodyPr>
          <a:lstStyle/>
          <a:p>
            <a:pPr marL="0" lvl="0" indent="0">
              <a:buNone/>
            </a:pPr>
            <a:r>
              <a:rPr lang="tr-TR" sz="1800" b="1" dirty="0" smtClean="0">
                <a:solidFill>
                  <a:prstClr val="black"/>
                </a:solidFill>
              </a:rPr>
              <a:t>2-DAVRANIŞSAL </a:t>
            </a:r>
            <a:r>
              <a:rPr lang="tr-TR" sz="1800" b="1" dirty="0">
                <a:solidFill>
                  <a:prstClr val="black"/>
                </a:solidFill>
              </a:rPr>
              <a:t>YÖNETİM </a:t>
            </a:r>
            <a:r>
              <a:rPr lang="tr-TR" sz="1800" b="1" dirty="0" smtClean="0">
                <a:solidFill>
                  <a:prstClr val="black"/>
                </a:solidFill>
              </a:rPr>
              <a:t>YAKLAŞIMI</a:t>
            </a:r>
          </a:p>
          <a:p>
            <a:pPr marL="0" lvl="0" indent="0">
              <a:buNone/>
            </a:pPr>
            <a:r>
              <a:rPr lang="tr-TR" sz="1800" dirty="0" err="1">
                <a:solidFill>
                  <a:prstClr val="black"/>
                </a:solidFill>
              </a:rPr>
              <a:t>Elton</a:t>
            </a:r>
            <a:r>
              <a:rPr lang="tr-TR" sz="1800" dirty="0">
                <a:solidFill>
                  <a:prstClr val="black"/>
                </a:solidFill>
              </a:rPr>
              <a:t> Mayo, </a:t>
            </a:r>
            <a:r>
              <a:rPr lang="tr-TR" sz="1800" dirty="0" err="1">
                <a:solidFill>
                  <a:prstClr val="black"/>
                </a:solidFill>
              </a:rPr>
              <a:t>Fritz</a:t>
            </a:r>
            <a:r>
              <a:rPr lang="tr-TR" sz="1800" dirty="0">
                <a:solidFill>
                  <a:prstClr val="black"/>
                </a:solidFill>
              </a:rPr>
              <a:t> J. </a:t>
            </a:r>
            <a:r>
              <a:rPr lang="tr-TR" sz="1800" dirty="0" err="1">
                <a:solidFill>
                  <a:prstClr val="black"/>
                </a:solidFill>
              </a:rPr>
              <a:t>Roethlisberger</a:t>
            </a:r>
            <a:r>
              <a:rPr lang="tr-TR" sz="1800" dirty="0">
                <a:solidFill>
                  <a:prstClr val="black"/>
                </a:solidFill>
              </a:rPr>
              <a:t> ve William J. </a:t>
            </a:r>
            <a:r>
              <a:rPr lang="tr-TR" sz="1800" dirty="0" err="1">
                <a:solidFill>
                  <a:prstClr val="black"/>
                </a:solidFill>
              </a:rPr>
              <a:t>Dickson</a:t>
            </a:r>
            <a:r>
              <a:rPr lang="tr-TR" sz="1800" dirty="0">
                <a:solidFill>
                  <a:prstClr val="black"/>
                </a:solidFill>
              </a:rPr>
              <a:t> adlı </a:t>
            </a:r>
            <a:r>
              <a:rPr lang="tr-TR" sz="1800" dirty="0" smtClean="0">
                <a:solidFill>
                  <a:prstClr val="black"/>
                </a:solidFill>
              </a:rPr>
              <a:t>endüstri psikologları </a:t>
            </a:r>
            <a:r>
              <a:rPr lang="tr-TR" sz="1800" dirty="0">
                <a:solidFill>
                  <a:prstClr val="black"/>
                </a:solidFill>
              </a:rPr>
              <a:t>tarafından 1927 ile 1932 yılları arasında, </a:t>
            </a:r>
            <a:r>
              <a:rPr lang="tr-TR" sz="1800" dirty="0" err="1">
                <a:solidFill>
                  <a:prstClr val="black"/>
                </a:solidFill>
              </a:rPr>
              <a:t>Hawthorne'da</a:t>
            </a:r>
            <a:r>
              <a:rPr lang="tr-TR" sz="1800" dirty="0">
                <a:solidFill>
                  <a:prstClr val="black"/>
                </a:solidFill>
              </a:rPr>
              <a:t> (ABD</a:t>
            </a:r>
            <a:r>
              <a:rPr lang="tr-TR" sz="1800" dirty="0" smtClean="0">
                <a:solidFill>
                  <a:prstClr val="black"/>
                </a:solidFill>
              </a:rPr>
              <a:t>) bulunan </a:t>
            </a:r>
            <a:r>
              <a:rPr lang="tr-TR" sz="1800" dirty="0">
                <a:solidFill>
                  <a:prstClr val="black"/>
                </a:solidFill>
              </a:rPr>
              <a:t>Western </a:t>
            </a:r>
            <a:r>
              <a:rPr lang="tr-TR" sz="1800" dirty="0" err="1">
                <a:solidFill>
                  <a:prstClr val="black"/>
                </a:solidFill>
              </a:rPr>
              <a:t>Electric</a:t>
            </a:r>
            <a:r>
              <a:rPr lang="tr-TR" sz="1800" dirty="0">
                <a:solidFill>
                  <a:prstClr val="black"/>
                </a:solidFill>
              </a:rPr>
              <a:t> Şirketi'nde yapılan ve grup </a:t>
            </a:r>
            <a:r>
              <a:rPr lang="tr-TR" sz="1800" dirty="0" smtClean="0">
                <a:solidFill>
                  <a:prstClr val="black"/>
                </a:solidFill>
              </a:rPr>
              <a:t>dinamiklerinde "</a:t>
            </a:r>
            <a:r>
              <a:rPr lang="tr-TR" sz="1800" dirty="0">
                <a:solidFill>
                  <a:prstClr val="black"/>
                </a:solidFill>
              </a:rPr>
              <a:t>gözlenmenin" ve "birey olarak algılanıp, sayılmanın" önemine </a:t>
            </a:r>
            <a:r>
              <a:rPr lang="tr-TR" sz="1800" dirty="0" smtClean="0">
                <a:solidFill>
                  <a:prstClr val="black"/>
                </a:solidFill>
              </a:rPr>
              <a:t>dikkati çeken </a:t>
            </a:r>
            <a:r>
              <a:rPr lang="tr-TR" sz="1800" dirty="0">
                <a:solidFill>
                  <a:prstClr val="black"/>
                </a:solidFill>
              </a:rPr>
              <a:t>ünlü bir çalışma ile keşfedilen grup psikolojisi kavramıdır.</a:t>
            </a:r>
          </a:p>
          <a:p>
            <a:pPr marL="0" lvl="0" indent="0">
              <a:buNone/>
            </a:pPr>
            <a:endParaRPr lang="tr-TR" sz="1800" b="1" dirty="0" smtClean="0">
              <a:solidFill>
                <a:prstClr val="black"/>
              </a:solidFill>
            </a:endParaRPr>
          </a:p>
          <a:p>
            <a:pPr marL="0" lvl="0" indent="0">
              <a:buNone/>
            </a:pPr>
            <a:r>
              <a:rPr lang="tr-TR" sz="1800" b="1" dirty="0" smtClean="0">
                <a:solidFill>
                  <a:prstClr val="black"/>
                </a:solidFill>
              </a:rPr>
              <a:t>Douglas </a:t>
            </a:r>
            <a:r>
              <a:rPr lang="tr-TR" sz="1800" b="1" dirty="0" err="1" smtClean="0">
                <a:solidFill>
                  <a:prstClr val="black"/>
                </a:solidFill>
              </a:rPr>
              <a:t>McGregor’ın</a:t>
            </a:r>
            <a:r>
              <a:rPr lang="tr-TR" sz="1800" b="1" dirty="0" smtClean="0">
                <a:solidFill>
                  <a:prstClr val="black"/>
                </a:solidFill>
              </a:rPr>
              <a:t> </a:t>
            </a:r>
            <a:r>
              <a:rPr lang="tr-TR" sz="1800" b="1" dirty="0">
                <a:solidFill>
                  <a:prstClr val="black"/>
                </a:solidFill>
              </a:rPr>
              <a:t>X kuramı ve </a:t>
            </a:r>
            <a:r>
              <a:rPr lang="tr-TR" sz="1800" b="1" dirty="0" smtClean="0">
                <a:solidFill>
                  <a:prstClr val="black"/>
                </a:solidFill>
              </a:rPr>
              <a:t>Y kuramı</a:t>
            </a:r>
          </a:p>
          <a:p>
            <a:pPr marL="0" lvl="0" indent="0">
              <a:buNone/>
            </a:pPr>
            <a:r>
              <a:rPr lang="tr-TR" sz="1800" b="1" dirty="0" smtClean="0">
                <a:solidFill>
                  <a:prstClr val="black"/>
                </a:solidFill>
              </a:rPr>
              <a:t>X Teorileri</a:t>
            </a:r>
          </a:p>
          <a:p>
            <a:pPr marL="0" lvl="0" indent="0">
              <a:buNone/>
            </a:pPr>
            <a:r>
              <a:rPr lang="tr-TR" sz="1800" dirty="0" smtClean="0">
                <a:solidFill>
                  <a:prstClr val="black"/>
                </a:solidFill>
              </a:rPr>
              <a:t>*Genelde </a:t>
            </a:r>
            <a:r>
              <a:rPr lang="tr-TR" sz="1800" dirty="0">
                <a:solidFill>
                  <a:prstClr val="black"/>
                </a:solidFill>
              </a:rPr>
              <a:t>inanlar çalışmaktan hoşlanmaz, işteki görevlerini gönülsüz yerine getirirler ve işten kaçma </a:t>
            </a:r>
            <a:r>
              <a:rPr lang="tr-TR" sz="1800" dirty="0" smtClean="0">
                <a:solidFill>
                  <a:prstClr val="black"/>
                </a:solidFill>
              </a:rPr>
              <a:t>eğilimi </a:t>
            </a:r>
            <a:r>
              <a:rPr lang="tr-TR" sz="1800" dirty="0">
                <a:solidFill>
                  <a:prstClr val="black"/>
                </a:solidFill>
              </a:rPr>
              <a:t>sergilerler.</a:t>
            </a:r>
          </a:p>
          <a:p>
            <a:pPr marL="0" lvl="0" indent="0">
              <a:buNone/>
            </a:pPr>
            <a:r>
              <a:rPr lang="tr-TR" sz="1800" dirty="0" smtClean="0">
                <a:solidFill>
                  <a:prstClr val="black"/>
                </a:solidFill>
              </a:rPr>
              <a:t>*İnsanı </a:t>
            </a:r>
            <a:r>
              <a:rPr lang="tr-TR" sz="1800" dirty="0">
                <a:solidFill>
                  <a:prstClr val="black"/>
                </a:solidFill>
              </a:rPr>
              <a:t>çalıştırabilmek adına onu motive etmek, kontrol etmek, ödüllendirmek ve gerektiğinde de cezalandırma yöntemine başvurulmalıdır.</a:t>
            </a:r>
          </a:p>
          <a:p>
            <a:pPr marL="0" lvl="0" indent="0">
              <a:buNone/>
            </a:pPr>
            <a:r>
              <a:rPr lang="tr-TR" sz="1800" dirty="0" smtClean="0">
                <a:solidFill>
                  <a:prstClr val="black"/>
                </a:solidFill>
              </a:rPr>
              <a:t>*İnsanlar </a:t>
            </a:r>
            <a:r>
              <a:rPr lang="tr-TR" sz="1800" dirty="0">
                <a:solidFill>
                  <a:prstClr val="black"/>
                </a:solidFill>
              </a:rPr>
              <a:t>çoğunlukla sorumluluk almaktan kaçınırlar, yönetmektense yönetilmeyi tercih ederler.</a:t>
            </a:r>
          </a:p>
          <a:p>
            <a:pPr marL="0" lvl="0" indent="0">
              <a:buNone/>
            </a:pPr>
            <a:r>
              <a:rPr lang="tr-TR" sz="1800" b="1" dirty="0" smtClean="0">
                <a:solidFill>
                  <a:prstClr val="black"/>
                </a:solidFill>
              </a:rPr>
              <a:t>Y Teorileri</a:t>
            </a:r>
          </a:p>
          <a:p>
            <a:pPr marL="0" lvl="0" indent="0">
              <a:buNone/>
            </a:pPr>
            <a:r>
              <a:rPr lang="tr-TR" sz="1800" dirty="0" smtClean="0">
                <a:solidFill>
                  <a:prstClr val="black"/>
                </a:solidFill>
              </a:rPr>
              <a:t>*İnsanın </a:t>
            </a:r>
            <a:r>
              <a:rPr lang="tr-TR" sz="1800" dirty="0">
                <a:solidFill>
                  <a:prstClr val="black"/>
                </a:solidFill>
              </a:rPr>
              <a:t>doğası gereği işten kaçması kabul edilemez. Bu nedenle insan normal olarak yaptığı işte fiziksel ve zihinsel çaba sergiler.</a:t>
            </a:r>
          </a:p>
          <a:p>
            <a:pPr marL="0" lvl="0" indent="0">
              <a:buNone/>
            </a:pPr>
            <a:r>
              <a:rPr lang="tr-TR" sz="1800" dirty="0" smtClean="0">
                <a:solidFill>
                  <a:prstClr val="black"/>
                </a:solidFill>
              </a:rPr>
              <a:t>*İnsanları </a:t>
            </a:r>
            <a:r>
              <a:rPr lang="tr-TR" sz="1800" dirty="0">
                <a:solidFill>
                  <a:prstClr val="black"/>
                </a:solidFill>
              </a:rPr>
              <a:t>motive etmenin yöntemi yalnızca cezalandırma ile olamaz. Bireyler, kişisel amaçları ve öz denetimleri aracılığıyla işlerine motive olacaklardır. Kendini kanıtlamak ve itibar onlar için yeterli bir ödüldür.</a:t>
            </a:r>
          </a:p>
          <a:p>
            <a:pPr marL="0" lvl="0" indent="0">
              <a:buNone/>
            </a:pPr>
            <a:r>
              <a:rPr lang="tr-TR" sz="1800" dirty="0" smtClean="0">
                <a:solidFill>
                  <a:prstClr val="black"/>
                </a:solidFill>
              </a:rPr>
              <a:t>*Normal </a:t>
            </a:r>
            <a:r>
              <a:rPr lang="tr-TR" sz="1800" dirty="0">
                <a:solidFill>
                  <a:prstClr val="black"/>
                </a:solidFill>
              </a:rPr>
              <a:t>olarak insanların belirli sorumlulukları vardır ve onu ister.</a:t>
            </a:r>
            <a:endParaRPr lang="tr-TR" sz="1800" dirty="0" smtClean="0">
              <a:solidFill>
                <a:prstClr val="black"/>
              </a:solidFill>
            </a:endParaRPr>
          </a:p>
          <a:p>
            <a:pPr marL="0" lvl="0" indent="0">
              <a:buNone/>
            </a:pPr>
            <a:endParaRPr lang="tr-TR" sz="1800" dirty="0">
              <a:solidFill>
                <a:prstClr val="black"/>
              </a:solidFill>
            </a:endParaRPr>
          </a:p>
          <a:p>
            <a:pPr marL="0" lvl="0" indent="0">
              <a:buNone/>
            </a:pPr>
            <a:endParaRPr lang="tr-TR" sz="1500" dirty="0">
              <a:solidFill>
                <a:prstClr val="black"/>
              </a:solidFill>
            </a:endParaRPr>
          </a:p>
          <a:p>
            <a:pPr marL="0" lvl="0" indent="0">
              <a:buNone/>
            </a:pPr>
            <a:endParaRPr lang="tr-TR" sz="1500" dirty="0">
              <a:solidFill>
                <a:prstClr val="black"/>
              </a:solidFill>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310531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9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b="1" dirty="0" smtClean="0"/>
              <a:t>Kurt </a:t>
            </a:r>
            <a:r>
              <a:rPr lang="tr-TR" b="1" dirty="0" err="1" smtClean="0"/>
              <a:t>Lewin’in</a:t>
            </a:r>
            <a:r>
              <a:rPr lang="tr-TR" b="1" dirty="0" smtClean="0"/>
              <a:t> Alan Kuramı</a:t>
            </a:r>
          </a:p>
          <a:p>
            <a:pPr marL="0" indent="0">
              <a:buNone/>
            </a:pPr>
            <a:r>
              <a:rPr lang="tr-TR" dirty="0" smtClean="0"/>
              <a:t>*Sürükleyici güçler</a:t>
            </a:r>
          </a:p>
          <a:p>
            <a:pPr marL="0" indent="0">
              <a:buNone/>
            </a:pPr>
            <a:r>
              <a:rPr lang="tr-TR" dirty="0" smtClean="0"/>
              <a:t>*Kısıtlayıcı güçler</a:t>
            </a:r>
          </a:p>
          <a:p>
            <a:pPr marL="0" indent="0">
              <a:buNone/>
            </a:pPr>
            <a:endParaRPr lang="tr-TR" dirty="0"/>
          </a:p>
          <a:p>
            <a:pPr marL="0" indent="0">
              <a:buNone/>
            </a:pPr>
            <a:r>
              <a:rPr lang="tr-TR" b="1" dirty="0" err="1" smtClean="0"/>
              <a:t>Rensis</a:t>
            </a:r>
            <a:r>
              <a:rPr lang="tr-TR" b="1" dirty="0" smtClean="0"/>
              <a:t> </a:t>
            </a:r>
            <a:r>
              <a:rPr lang="tr-TR" b="1" dirty="0" err="1" smtClean="0"/>
              <a:t>Likert’in</a:t>
            </a:r>
            <a:r>
              <a:rPr lang="tr-TR" b="1" dirty="0" smtClean="0"/>
              <a:t> Sistem yaklaşımı</a:t>
            </a:r>
          </a:p>
          <a:p>
            <a:pPr marL="0" indent="0">
              <a:buNone/>
            </a:pPr>
            <a:r>
              <a:rPr lang="tr-TR" dirty="0" smtClean="0"/>
              <a:t>*Sistem </a:t>
            </a:r>
            <a:r>
              <a:rPr lang="tr-TR" dirty="0"/>
              <a:t>1 istismarcı </a:t>
            </a:r>
            <a:r>
              <a:rPr lang="tr-TR" dirty="0" err="1"/>
              <a:t>otokratik</a:t>
            </a:r>
            <a:r>
              <a:rPr lang="tr-TR" dirty="0"/>
              <a:t> yöneticiyi tanımlar</a:t>
            </a:r>
            <a:r>
              <a:rPr lang="tr-TR" dirty="0" smtClean="0"/>
              <a:t>.</a:t>
            </a:r>
          </a:p>
          <a:p>
            <a:pPr marL="0" indent="0">
              <a:buNone/>
            </a:pPr>
            <a:r>
              <a:rPr lang="tr-TR" dirty="0" smtClean="0"/>
              <a:t>*Sistem </a:t>
            </a:r>
            <a:r>
              <a:rPr lang="tr-TR" dirty="0"/>
              <a:t>2 yardımsever </a:t>
            </a:r>
            <a:r>
              <a:rPr lang="tr-TR" dirty="0" err="1"/>
              <a:t>otokratik</a:t>
            </a:r>
            <a:r>
              <a:rPr lang="tr-TR" dirty="0"/>
              <a:t> yöneticidir</a:t>
            </a:r>
            <a:r>
              <a:rPr lang="tr-TR" dirty="0" smtClean="0"/>
              <a:t>.</a:t>
            </a:r>
          </a:p>
          <a:p>
            <a:pPr marL="0" indent="0">
              <a:buNone/>
            </a:pPr>
            <a:r>
              <a:rPr lang="tr-TR" dirty="0" smtClean="0"/>
              <a:t>*Sistem </a:t>
            </a:r>
            <a:r>
              <a:rPr lang="tr-TR" dirty="0"/>
              <a:t>3 </a:t>
            </a:r>
            <a:r>
              <a:rPr lang="tr-TR" dirty="0" smtClean="0"/>
              <a:t>katılımcı </a:t>
            </a:r>
            <a:r>
              <a:rPr lang="tr-TR" dirty="0"/>
              <a:t>otokrattır</a:t>
            </a:r>
            <a:r>
              <a:rPr lang="tr-TR" dirty="0" smtClean="0"/>
              <a:t>.</a:t>
            </a:r>
          </a:p>
          <a:p>
            <a:pPr marL="0" indent="0">
              <a:buNone/>
            </a:pPr>
            <a:r>
              <a:rPr lang="tr-TR" dirty="0" smtClean="0"/>
              <a:t>*Sistem </a:t>
            </a:r>
            <a:r>
              <a:rPr lang="tr-TR" dirty="0"/>
              <a:t>4 demokrat yöneticiyi ifade eder</a:t>
            </a:r>
            <a:r>
              <a:rPr lang="tr-TR" dirty="0" smtClean="0"/>
              <a:t>.</a:t>
            </a:r>
          </a:p>
          <a:p>
            <a:pPr marL="0" indent="0">
              <a:buNone/>
            </a:pPr>
            <a:r>
              <a:rPr lang="tr-TR" dirty="0" smtClean="0"/>
              <a:t> Sistem </a:t>
            </a:r>
            <a:r>
              <a:rPr lang="tr-TR" dirty="0"/>
              <a:t>1 astlarına hiç güvenmez, astları tamamen kendisine bağımlıdır ve onlardan hiçbir fikir almaz. </a:t>
            </a:r>
            <a:r>
              <a:rPr lang="tr-TR" dirty="0" smtClean="0"/>
              <a:t>Sistem </a:t>
            </a:r>
            <a:r>
              <a:rPr lang="tr-TR" dirty="0"/>
              <a:t>2 astlarıyla efendi uşak ilişkisi </a:t>
            </a:r>
            <a:r>
              <a:rPr lang="tr-TR" dirty="0" smtClean="0"/>
              <a:t>kurar, </a:t>
            </a:r>
            <a:r>
              <a:rPr lang="tr-TR" dirty="0"/>
              <a:t>kısmen bağımsız bırakmakla beraber astlarının fikirler açısından nabızlarını yoklamayı tercih </a:t>
            </a:r>
            <a:r>
              <a:rPr lang="tr-TR" dirty="0" smtClean="0"/>
              <a:t>eder </a:t>
            </a:r>
            <a:r>
              <a:rPr lang="tr-TR" dirty="0"/>
              <a:t>ama yine onlara fikir </a:t>
            </a:r>
            <a:r>
              <a:rPr lang="tr-TR" dirty="0" smtClean="0"/>
              <a:t>sormaz. Sistem </a:t>
            </a:r>
            <a:r>
              <a:rPr lang="tr-TR" dirty="0"/>
              <a:t>3 astlarına güvenir ama </a:t>
            </a:r>
            <a:r>
              <a:rPr lang="tr-TR" dirty="0" smtClean="0"/>
              <a:t>kontrolü </a:t>
            </a:r>
            <a:r>
              <a:rPr lang="tr-TR" dirty="0"/>
              <a:t>de elden </a:t>
            </a:r>
            <a:r>
              <a:rPr lang="tr-TR" dirty="0" smtClean="0"/>
              <a:t>bırakmaz, </a:t>
            </a:r>
            <a:r>
              <a:rPr lang="tr-TR" dirty="0"/>
              <a:t>bu yöneticinin astları oldukça </a:t>
            </a:r>
            <a:r>
              <a:rPr lang="tr-TR" dirty="0" smtClean="0"/>
              <a:t>bağımsızdır, kararlara </a:t>
            </a:r>
            <a:r>
              <a:rPr lang="tr-TR" dirty="0"/>
              <a:t>astlarını da katar ama son kararı kendi alır. </a:t>
            </a:r>
            <a:r>
              <a:rPr lang="tr-TR" dirty="0" smtClean="0"/>
              <a:t>Sistem </a:t>
            </a:r>
            <a:r>
              <a:rPr lang="tr-TR" dirty="0"/>
              <a:t>4 ise astlarına tam olarak güvenir ve tamamen bağımsız </a:t>
            </a:r>
            <a:r>
              <a:rPr lang="tr-TR" dirty="0" smtClean="0"/>
              <a:t>bırakır, </a:t>
            </a:r>
            <a:r>
              <a:rPr lang="tr-TR" dirty="0"/>
              <a:t>kararları da onlarla beraber alma taraftarıdır.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374289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lnSpcReduction="10000"/>
          </a:bodyPr>
          <a:lstStyle/>
          <a:p>
            <a:pPr marL="0" indent="0">
              <a:buNone/>
            </a:pPr>
            <a:r>
              <a:rPr lang="tr-TR" sz="2000" b="1" dirty="0" err="1" smtClean="0"/>
              <a:t>Chris</a:t>
            </a:r>
            <a:r>
              <a:rPr lang="tr-TR" sz="2000" b="1" dirty="0" smtClean="0"/>
              <a:t> </a:t>
            </a:r>
            <a:r>
              <a:rPr lang="tr-TR" sz="2000" b="1" dirty="0" err="1" smtClean="0"/>
              <a:t>Argyris’in</a:t>
            </a:r>
            <a:r>
              <a:rPr lang="tr-TR" sz="2000" b="1" dirty="0" smtClean="0"/>
              <a:t> Olgunlaşma Kuramı</a:t>
            </a:r>
          </a:p>
          <a:p>
            <a:pPr marL="0" indent="0">
              <a:buNone/>
            </a:pPr>
            <a:endParaRPr lang="tr-TR" sz="2000" b="1"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sz="2000" b="1" dirty="0"/>
          </a:p>
          <a:p>
            <a:pPr marL="0" indent="0">
              <a:buNone/>
            </a:pPr>
            <a:r>
              <a:rPr lang="tr-TR" sz="2000" b="1" dirty="0"/>
              <a:t>Ağırlama-Hizmet İşletmelerinde Neo-Klasik Yönetim Yaklaşımı Uygulamaları</a:t>
            </a:r>
          </a:p>
          <a:p>
            <a:pPr marL="0" indent="0">
              <a:buNone/>
            </a:pPr>
            <a:r>
              <a:rPr lang="tr-TR" sz="2000" b="1" dirty="0"/>
              <a:t>William </a:t>
            </a:r>
            <a:r>
              <a:rPr lang="tr-TR" sz="2000" b="1" dirty="0" err="1"/>
              <a:t>Foote</a:t>
            </a:r>
            <a:r>
              <a:rPr lang="tr-TR" sz="2000" b="1" dirty="0"/>
              <a:t> </a:t>
            </a:r>
            <a:r>
              <a:rPr lang="tr-TR" sz="2000" b="1" dirty="0" err="1"/>
              <a:t>Whyte</a:t>
            </a:r>
            <a:r>
              <a:rPr lang="tr-TR" sz="2000" b="1" dirty="0"/>
              <a:t> </a:t>
            </a:r>
          </a:p>
          <a:p>
            <a:pPr marL="0" indent="0">
              <a:buNone/>
            </a:pPr>
            <a:r>
              <a:rPr lang="tr-TR" sz="2000" dirty="0" smtClean="0"/>
              <a:t>*Bir restorandaki insan sorunları çok daha karmaşık olduğundan restorandaki nezaretçinin fabrikadaki bir ustabaşına oranla insan ilişkileri konusunda çok daha bilgili ve yetenekli olması gerekir, demektedir.</a:t>
            </a:r>
          </a:p>
          <a:p>
            <a:pPr marL="0" indent="0">
              <a:buNone/>
            </a:pPr>
            <a:r>
              <a:rPr lang="tr-TR" sz="2000" b="1" dirty="0" err="1"/>
              <a:t>Lucius</a:t>
            </a:r>
            <a:r>
              <a:rPr lang="tr-TR" sz="2000" b="1" dirty="0"/>
              <a:t> </a:t>
            </a:r>
            <a:r>
              <a:rPr lang="tr-TR" sz="2000" b="1" dirty="0" err="1"/>
              <a:t>Boomer</a:t>
            </a:r>
            <a:r>
              <a:rPr lang="tr-TR" sz="2000" b="1" dirty="0"/>
              <a:t> </a:t>
            </a:r>
            <a:r>
              <a:rPr lang="tr-TR" sz="2000" b="1" dirty="0" smtClean="0"/>
              <a:t>(</a:t>
            </a:r>
            <a:r>
              <a:rPr lang="tr-TR" sz="2000" b="1" dirty="0" err="1" smtClean="0"/>
              <a:t>Waldorf</a:t>
            </a:r>
            <a:r>
              <a:rPr lang="tr-TR" sz="2000" b="1" dirty="0" smtClean="0"/>
              <a:t> Astoria Hotel Sahibi)</a:t>
            </a:r>
          </a:p>
          <a:p>
            <a:pPr marL="0" indent="0">
              <a:buNone/>
            </a:pPr>
            <a:r>
              <a:rPr lang="tr-TR" sz="2000" dirty="0" smtClean="0"/>
              <a:t>*Bir otelde yönetim sorunları içerisinde en önemlisi insan sorunlarıdır, demiştir.</a:t>
            </a:r>
            <a:endParaRPr lang="tr-TR" sz="2000"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sz="2000" b="1" dirty="0"/>
          </a:p>
          <a:p>
            <a:pPr marL="0" indent="0">
              <a:buNone/>
            </a:pPr>
            <a:endParaRPr lang="tr-TR" sz="2000" b="1" dirty="0" smtClean="0"/>
          </a:p>
          <a:p>
            <a:pPr marL="0" indent="0">
              <a:buNone/>
            </a:pPr>
            <a:endParaRPr lang="tr-TR" b="1" dirty="0" smtClean="0"/>
          </a:p>
          <a:p>
            <a:pPr marL="0" indent="0">
              <a:buNone/>
            </a:pPr>
            <a:endParaRPr lang="tr-TR" b="1" dirty="0"/>
          </a:p>
        </p:txBody>
      </p:sp>
      <p:graphicFrame>
        <p:nvGraphicFramePr>
          <p:cNvPr id="4" name="Tablo 3"/>
          <p:cNvGraphicFramePr>
            <a:graphicFrameLocks noGrp="1"/>
          </p:cNvGraphicFramePr>
          <p:nvPr>
            <p:extLst>
              <p:ext uri="{D42A27DB-BD31-4B8C-83A1-F6EECF244321}">
                <p14:modId xmlns:p14="http://schemas.microsoft.com/office/powerpoint/2010/main" val="2271139830"/>
              </p:ext>
            </p:extLst>
          </p:nvPr>
        </p:nvGraphicFramePr>
        <p:xfrm>
          <a:off x="899592" y="836712"/>
          <a:ext cx="7488832" cy="2926080"/>
        </p:xfrm>
        <a:graphic>
          <a:graphicData uri="http://schemas.openxmlformats.org/drawingml/2006/table">
            <a:tbl>
              <a:tblPr firstRow="1" bandRow="1">
                <a:tableStyleId>{5940675A-B579-460E-94D1-54222C63F5DA}</a:tableStyleId>
              </a:tblPr>
              <a:tblGrid>
                <a:gridCol w="3744416"/>
                <a:gridCol w="3744416"/>
              </a:tblGrid>
              <a:tr h="360040">
                <a:tc>
                  <a:txBody>
                    <a:bodyPr/>
                    <a:lstStyle/>
                    <a:p>
                      <a:r>
                        <a:rPr lang="tr-TR" dirty="0" smtClean="0">
                          <a:solidFill>
                            <a:srgbClr val="C00000"/>
                          </a:solidFill>
                        </a:rPr>
                        <a:t>Olgun Olmayanın Özellikleri</a:t>
                      </a:r>
                      <a:endParaRPr lang="tr-TR" dirty="0">
                        <a:solidFill>
                          <a:srgbClr val="C00000"/>
                        </a:solidFill>
                      </a:endParaRPr>
                    </a:p>
                  </a:txBody>
                  <a:tcPr/>
                </a:tc>
                <a:tc>
                  <a:txBody>
                    <a:bodyPr/>
                    <a:lstStyle/>
                    <a:p>
                      <a:r>
                        <a:rPr lang="tr-TR" dirty="0" smtClean="0">
                          <a:solidFill>
                            <a:srgbClr val="C00000"/>
                          </a:solidFill>
                        </a:rPr>
                        <a:t>Olgun Olanın Özellikleri</a:t>
                      </a:r>
                      <a:endParaRPr lang="tr-TR" dirty="0">
                        <a:solidFill>
                          <a:srgbClr val="C00000"/>
                        </a:solidFill>
                      </a:endParaRPr>
                    </a:p>
                  </a:txBody>
                  <a:tcPr/>
                </a:tc>
              </a:tr>
              <a:tr h="360040">
                <a:tc>
                  <a:txBody>
                    <a:bodyPr/>
                    <a:lstStyle/>
                    <a:p>
                      <a:r>
                        <a:rPr lang="tr-TR" dirty="0" smtClean="0"/>
                        <a:t>Pasif</a:t>
                      </a:r>
                      <a:endParaRPr lang="tr-TR" dirty="0"/>
                    </a:p>
                  </a:txBody>
                  <a:tcPr/>
                </a:tc>
                <a:tc>
                  <a:txBody>
                    <a:bodyPr/>
                    <a:lstStyle/>
                    <a:p>
                      <a:r>
                        <a:rPr lang="tr-TR" dirty="0" smtClean="0"/>
                        <a:t>Aktif</a:t>
                      </a:r>
                      <a:endParaRPr lang="tr-TR" dirty="0"/>
                    </a:p>
                  </a:txBody>
                  <a:tcPr/>
                </a:tc>
              </a:tr>
              <a:tr h="360040">
                <a:tc>
                  <a:txBody>
                    <a:bodyPr/>
                    <a:lstStyle/>
                    <a:p>
                      <a:r>
                        <a:rPr lang="tr-TR" dirty="0" smtClean="0"/>
                        <a:t>Bağımlı</a:t>
                      </a:r>
                      <a:endParaRPr lang="tr-TR" dirty="0"/>
                    </a:p>
                  </a:txBody>
                  <a:tcPr/>
                </a:tc>
                <a:tc>
                  <a:txBody>
                    <a:bodyPr/>
                    <a:lstStyle/>
                    <a:p>
                      <a:r>
                        <a:rPr lang="tr-TR" dirty="0" smtClean="0"/>
                        <a:t>Bağımsız</a:t>
                      </a:r>
                      <a:endParaRPr lang="tr-TR" dirty="0"/>
                    </a:p>
                  </a:txBody>
                  <a:tcPr/>
                </a:tc>
              </a:tr>
              <a:tr h="360040">
                <a:tc>
                  <a:txBody>
                    <a:bodyPr/>
                    <a:lstStyle/>
                    <a:p>
                      <a:r>
                        <a:rPr lang="tr-TR" dirty="0" smtClean="0"/>
                        <a:t>Sınırlı davranış gösterme</a:t>
                      </a:r>
                      <a:endParaRPr lang="tr-TR" dirty="0"/>
                    </a:p>
                  </a:txBody>
                  <a:tcPr/>
                </a:tc>
                <a:tc>
                  <a:txBody>
                    <a:bodyPr/>
                    <a:lstStyle/>
                    <a:p>
                      <a:r>
                        <a:rPr lang="tr-TR" dirty="0" smtClean="0"/>
                        <a:t>Değişik davranışlar gösterme</a:t>
                      </a:r>
                      <a:endParaRPr lang="tr-TR" dirty="0"/>
                    </a:p>
                  </a:txBody>
                  <a:tcPr/>
                </a:tc>
              </a:tr>
              <a:tr h="360040">
                <a:tc>
                  <a:txBody>
                    <a:bodyPr/>
                    <a:lstStyle/>
                    <a:p>
                      <a:r>
                        <a:rPr lang="tr-TR" dirty="0" smtClean="0"/>
                        <a:t>Yüzeysel ilgi</a:t>
                      </a:r>
                      <a:endParaRPr lang="tr-TR" dirty="0"/>
                    </a:p>
                  </a:txBody>
                  <a:tcPr/>
                </a:tc>
                <a:tc>
                  <a:txBody>
                    <a:bodyPr/>
                    <a:lstStyle/>
                    <a:p>
                      <a:r>
                        <a:rPr lang="tr-TR" dirty="0" smtClean="0"/>
                        <a:t>Derin ilgi</a:t>
                      </a:r>
                      <a:endParaRPr lang="tr-TR" dirty="0"/>
                    </a:p>
                  </a:txBody>
                  <a:tcPr/>
                </a:tc>
              </a:tr>
              <a:tr h="360040">
                <a:tc>
                  <a:txBody>
                    <a:bodyPr/>
                    <a:lstStyle/>
                    <a:p>
                      <a:r>
                        <a:rPr lang="tr-TR" dirty="0" smtClean="0"/>
                        <a:t>Kısa dönem bakış açısı</a:t>
                      </a:r>
                      <a:endParaRPr lang="tr-TR" dirty="0"/>
                    </a:p>
                  </a:txBody>
                  <a:tcPr/>
                </a:tc>
                <a:tc>
                  <a:txBody>
                    <a:bodyPr/>
                    <a:lstStyle/>
                    <a:p>
                      <a:r>
                        <a:rPr lang="tr-TR" dirty="0" smtClean="0"/>
                        <a:t>Uzun dönem bakış açısı</a:t>
                      </a:r>
                      <a:endParaRPr lang="tr-TR" dirty="0"/>
                    </a:p>
                  </a:txBody>
                  <a:tcPr/>
                </a:tc>
              </a:tr>
              <a:tr h="360040">
                <a:tc>
                  <a:txBody>
                    <a:bodyPr/>
                    <a:lstStyle/>
                    <a:p>
                      <a:r>
                        <a:rPr lang="tr-TR" dirty="0" smtClean="0"/>
                        <a:t>Astlık durumu</a:t>
                      </a:r>
                      <a:endParaRPr lang="tr-TR" dirty="0"/>
                    </a:p>
                  </a:txBody>
                  <a:tcPr/>
                </a:tc>
                <a:tc>
                  <a:txBody>
                    <a:bodyPr/>
                    <a:lstStyle/>
                    <a:p>
                      <a:r>
                        <a:rPr lang="tr-TR" dirty="0" smtClean="0"/>
                        <a:t>Üstlük durumu</a:t>
                      </a:r>
                      <a:endParaRPr lang="tr-TR" dirty="0"/>
                    </a:p>
                  </a:txBody>
                  <a:tcPr/>
                </a:tc>
              </a:tr>
              <a:tr h="360040">
                <a:tc>
                  <a:txBody>
                    <a:bodyPr/>
                    <a:lstStyle/>
                    <a:p>
                      <a:r>
                        <a:rPr lang="tr-TR" dirty="0" smtClean="0"/>
                        <a:t>Kendi duyarlılığından yoksunluk</a:t>
                      </a:r>
                      <a:endParaRPr lang="tr-TR" dirty="0"/>
                    </a:p>
                  </a:txBody>
                  <a:tcPr/>
                </a:tc>
                <a:tc>
                  <a:txBody>
                    <a:bodyPr/>
                    <a:lstStyle/>
                    <a:p>
                      <a:r>
                        <a:rPr lang="tr-TR" dirty="0" smtClean="0"/>
                        <a:t>Kendine duyarlı olma</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907953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lvl="0" indent="0">
              <a:buNone/>
            </a:pPr>
            <a:r>
              <a:rPr lang="tr-TR" sz="1800" dirty="0" smtClean="0">
                <a:solidFill>
                  <a:prstClr val="black"/>
                </a:solidFill>
              </a:rPr>
              <a:t>1-Yönetim</a:t>
            </a:r>
          </a:p>
          <a:p>
            <a:pPr marL="0" lvl="0" indent="0">
              <a:buNone/>
            </a:pPr>
            <a:r>
              <a:rPr lang="tr-TR" sz="1800" dirty="0" smtClean="0">
                <a:solidFill>
                  <a:prstClr val="black"/>
                </a:solidFill>
              </a:rPr>
              <a:t>2-Görevler</a:t>
            </a:r>
          </a:p>
          <a:p>
            <a:pPr marL="0" lvl="0" indent="0">
              <a:buNone/>
            </a:pPr>
            <a:r>
              <a:rPr lang="tr-TR" sz="1800" dirty="0" smtClean="0">
                <a:solidFill>
                  <a:prstClr val="black"/>
                </a:solidFill>
              </a:rPr>
              <a:t>3-Kişiler</a:t>
            </a:r>
          </a:p>
          <a:p>
            <a:pPr marL="0" lvl="0" indent="0">
              <a:buNone/>
            </a:pPr>
            <a:r>
              <a:rPr lang="tr-TR" sz="1800" dirty="0" smtClean="0">
                <a:solidFill>
                  <a:prstClr val="black"/>
                </a:solidFill>
              </a:rPr>
              <a:t>4-Müşteriler</a:t>
            </a:r>
          </a:p>
          <a:p>
            <a:pPr marL="0" lvl="0" indent="0">
              <a:buNone/>
            </a:pPr>
            <a:endParaRPr lang="tr-TR" sz="1800" dirty="0">
              <a:solidFill>
                <a:prstClr val="black"/>
              </a:solidFill>
            </a:endParaRPr>
          </a:p>
          <a:p>
            <a:pPr marL="0" lvl="0" indent="0">
              <a:buNone/>
            </a:pPr>
            <a:endParaRPr lang="tr-TR" sz="1500" dirty="0">
              <a:solidFill>
                <a:prstClr val="black"/>
              </a:solidFill>
            </a:endParaRPr>
          </a:p>
          <a:p>
            <a:pPr marL="0" lvl="0" indent="0">
              <a:buNone/>
            </a:pPr>
            <a:r>
              <a:rPr lang="tr-TR" sz="1500" dirty="0">
                <a:solidFill>
                  <a:prstClr val="black"/>
                </a:solidFill>
              </a:rPr>
              <a:t>          </a:t>
            </a:r>
            <a:r>
              <a:rPr lang="tr-TR" sz="1500" dirty="0" smtClean="0">
                <a:solidFill>
                  <a:prstClr val="black"/>
                </a:solidFill>
              </a:rPr>
              <a:t>       </a:t>
            </a:r>
            <a:r>
              <a:rPr lang="tr-TR" sz="2000" dirty="0">
                <a:solidFill>
                  <a:prstClr val="black"/>
                </a:solidFill>
              </a:rPr>
              <a:t>Yönetici                                                                </a:t>
            </a:r>
            <a:r>
              <a:rPr lang="tr-TR" sz="2000" dirty="0" err="1">
                <a:solidFill>
                  <a:prstClr val="black"/>
                </a:solidFill>
              </a:rPr>
              <a:t>Yönetici</a:t>
            </a:r>
            <a:r>
              <a:rPr lang="tr-TR" sz="2000" dirty="0">
                <a:solidFill>
                  <a:prstClr val="black"/>
                </a:solidFill>
              </a:rPr>
              <a:t>      ↖↘</a:t>
            </a:r>
          </a:p>
          <a:p>
            <a:pPr marL="0" lvl="0" indent="0">
              <a:buNone/>
            </a:pPr>
            <a:r>
              <a:rPr lang="tr-TR" sz="2000" dirty="0">
                <a:solidFill>
                  <a:prstClr val="black"/>
                </a:solidFill>
              </a:rPr>
              <a:t>               ↑↓                                                                         ↑↓                  Misafir       </a:t>
            </a:r>
          </a:p>
          <a:p>
            <a:pPr marL="0" lvl="0" indent="0">
              <a:buNone/>
            </a:pPr>
            <a:r>
              <a:rPr lang="tr-TR" sz="2000" dirty="0">
                <a:solidFill>
                  <a:prstClr val="black"/>
                </a:solidFill>
              </a:rPr>
              <a:t>                İşçi   	                                               </a:t>
            </a:r>
            <a:r>
              <a:rPr lang="tr-TR" sz="2000" dirty="0" smtClean="0">
                <a:solidFill>
                  <a:prstClr val="black"/>
                </a:solidFill>
              </a:rPr>
              <a:t>             </a:t>
            </a:r>
            <a:r>
              <a:rPr lang="tr-TR" sz="2000" dirty="0">
                <a:solidFill>
                  <a:prstClr val="black"/>
                </a:solidFill>
              </a:rPr>
              <a:t>Personel     ↗↙</a:t>
            </a:r>
          </a:p>
          <a:p>
            <a:pPr marL="0" lvl="0" indent="0">
              <a:buNone/>
            </a:pPr>
            <a:endParaRPr lang="tr-TR" sz="2000" dirty="0">
              <a:solidFill>
                <a:prstClr val="black"/>
              </a:solidFill>
            </a:endParaRPr>
          </a:p>
          <a:p>
            <a:pPr marL="0" lvl="0" indent="0">
              <a:buNone/>
            </a:pPr>
            <a:r>
              <a:rPr lang="tr-TR" sz="2000" dirty="0">
                <a:solidFill>
                  <a:prstClr val="black"/>
                </a:solidFill>
              </a:rPr>
              <a:t>Endüstri işletmesinde insan ilişkileri        </a:t>
            </a:r>
            <a:r>
              <a:rPr lang="tr-TR" sz="2000" dirty="0" smtClean="0">
                <a:solidFill>
                  <a:prstClr val="black"/>
                </a:solidFill>
              </a:rPr>
              <a:t>       </a:t>
            </a:r>
            <a:r>
              <a:rPr lang="tr-TR" sz="2000" dirty="0">
                <a:solidFill>
                  <a:prstClr val="black"/>
                </a:solidFill>
              </a:rPr>
              <a:t>Otel işletmelerinde insan ilişkileri</a:t>
            </a:r>
          </a:p>
          <a:p>
            <a:pPr marL="0" indent="0">
              <a:buNone/>
            </a:pPr>
            <a:endParaRPr lang="tr-TR" sz="20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909690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r>
              <a:rPr lang="tr-TR" dirty="0"/>
              <a:t>3-MODERN YÖNETİM YAKLAŞIMI</a:t>
            </a:r>
          </a:p>
          <a:p>
            <a:pPr marL="0" indent="0">
              <a:buNone/>
            </a:pPr>
            <a:r>
              <a:rPr lang="tr-TR" dirty="0"/>
              <a:t>a) Sistem yaklaşımı</a:t>
            </a:r>
          </a:p>
          <a:p>
            <a:pPr marL="0" indent="0">
              <a:buNone/>
            </a:pPr>
            <a:r>
              <a:rPr lang="tr-TR" dirty="0"/>
              <a:t>b) </a:t>
            </a:r>
            <a:r>
              <a:rPr lang="tr-TR" dirty="0" err="1"/>
              <a:t>Durumsallık</a:t>
            </a:r>
            <a:r>
              <a:rPr lang="tr-TR" dirty="0"/>
              <a:t> yaklaşımı</a:t>
            </a:r>
          </a:p>
          <a:p>
            <a:pPr marL="0" indent="0">
              <a:buNone/>
            </a:pPr>
            <a:endParaRPr lang="tr-TR" dirty="0"/>
          </a:p>
          <a:p>
            <a:pPr marL="0" indent="0">
              <a:buNone/>
            </a:pPr>
            <a:r>
              <a:rPr lang="tr-TR" dirty="0"/>
              <a:t>Toplam Kalite Yönetimi</a:t>
            </a:r>
          </a:p>
          <a:p>
            <a:pPr marL="0" indent="0">
              <a:buNone/>
            </a:pPr>
            <a:r>
              <a:rPr lang="tr-TR" dirty="0" err="1"/>
              <a:t>Sinerjik</a:t>
            </a:r>
            <a:r>
              <a:rPr lang="tr-TR" dirty="0"/>
              <a:t> Yönetim Yaklaşımı</a:t>
            </a:r>
          </a:p>
          <a:p>
            <a:pPr marL="0" indent="0">
              <a:buNone/>
            </a:pPr>
            <a:r>
              <a:rPr lang="tr-TR" dirty="0"/>
              <a:t>Amaçlara Göre Yönetim</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829901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TotalTime>
  <Words>1124</Words>
  <Application>Microsoft Office PowerPoint</Application>
  <PresentationFormat>Ekran Gösterisi (4:3)</PresentationFormat>
  <Paragraphs>155</Paragraphs>
  <Slides>10</Slides>
  <Notes>0</Notes>
  <HiddenSlides>0</HiddenSlides>
  <MMClips>10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4.HAFTA Otel işletmelerinde yönetim yaklaşımları-1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4.HAFTA Otel işletmelerinde yönetim yaklaşımları-1</dc:title>
  <dc:creator>ASUS</dc:creator>
  <cp:lastModifiedBy>ASUS</cp:lastModifiedBy>
  <cp:revision>23</cp:revision>
  <dcterms:created xsi:type="dcterms:W3CDTF">2021-03-18T14:38:32Z</dcterms:created>
  <dcterms:modified xsi:type="dcterms:W3CDTF">2021-03-20T12:58:12Z</dcterms:modified>
</cp:coreProperties>
</file>