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p:scale>
          <a:sx n="81" d="100"/>
          <a:sy n="81" d="100"/>
        </p:scale>
        <p:origin x="-1062"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E44290-29F6-4E4B-8387-682ADD156B04}"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tr-TR"/>
        </a:p>
      </dgm:t>
    </dgm:pt>
    <dgm:pt modelId="{03347C56-9EAE-4E45-AF05-B1DCC802A68E}">
      <dgm:prSet phldrT="[Metin]">
        <dgm:style>
          <a:lnRef idx="2">
            <a:schemeClr val="accent2"/>
          </a:lnRef>
          <a:fillRef idx="1">
            <a:schemeClr val="lt1"/>
          </a:fillRef>
          <a:effectRef idx="0">
            <a:schemeClr val="accent2"/>
          </a:effectRef>
          <a:fontRef idx="minor">
            <a:schemeClr val="dk1"/>
          </a:fontRef>
        </dgm:style>
      </dgm:prSet>
      <dgm:spPr/>
      <dgm:t>
        <a:bodyPr/>
        <a:lstStyle/>
        <a:p>
          <a:r>
            <a:rPr lang="tr-TR" b="1" dirty="0" smtClean="0">
              <a:solidFill>
                <a:srgbClr val="C00000"/>
              </a:solidFill>
            </a:rPr>
            <a:t>SWOT</a:t>
          </a:r>
          <a:endParaRPr lang="tr-TR" b="1" dirty="0">
            <a:solidFill>
              <a:srgbClr val="C00000"/>
            </a:solidFill>
          </a:endParaRPr>
        </a:p>
      </dgm:t>
    </dgm:pt>
    <dgm:pt modelId="{0B2A4AFB-6C5B-460A-809D-A955C2900356}" type="parTrans" cxnId="{ECDECBC9-CDA4-4859-94D4-3EF54458E969}">
      <dgm:prSet/>
      <dgm:spPr/>
      <dgm:t>
        <a:bodyPr/>
        <a:lstStyle/>
        <a:p>
          <a:endParaRPr lang="tr-TR"/>
        </a:p>
      </dgm:t>
    </dgm:pt>
    <dgm:pt modelId="{FE4195CE-82F0-490F-95BD-7F8D19046196}" type="sibTrans" cxnId="{ECDECBC9-CDA4-4859-94D4-3EF54458E969}">
      <dgm:prSet/>
      <dgm:spPr/>
      <dgm:t>
        <a:bodyPr/>
        <a:lstStyle/>
        <a:p>
          <a:endParaRPr lang="tr-TR"/>
        </a:p>
      </dgm:t>
    </dgm:pt>
    <dgm:pt modelId="{3A0BD858-D1CE-4F1E-B421-24E906DD04ED}">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GÜÇLÜ YANLAR</a:t>
          </a:r>
        </a:p>
        <a:p>
          <a:r>
            <a:rPr lang="tr-TR" dirty="0" smtClean="0"/>
            <a:t>(STRENGTHS)</a:t>
          </a:r>
          <a:endParaRPr lang="tr-TR" dirty="0"/>
        </a:p>
      </dgm:t>
    </dgm:pt>
    <dgm:pt modelId="{AA66F804-2828-43C2-841B-57925AEDCE40}" type="parTrans" cxnId="{FC0B1C63-DBC0-433A-AB2B-B9189FCB2159}">
      <dgm:prSet/>
      <dgm:spPr/>
      <dgm:t>
        <a:bodyPr/>
        <a:lstStyle/>
        <a:p>
          <a:endParaRPr lang="tr-TR"/>
        </a:p>
      </dgm:t>
    </dgm:pt>
    <dgm:pt modelId="{AB5D918E-081A-452F-87EB-86033AC75C19}" type="sibTrans" cxnId="{FC0B1C63-DBC0-433A-AB2B-B9189FCB2159}">
      <dgm:prSet/>
      <dgm:spPr/>
      <dgm:t>
        <a:bodyPr/>
        <a:lstStyle/>
        <a:p>
          <a:endParaRPr lang="tr-TR"/>
        </a:p>
      </dgm:t>
    </dgm:pt>
    <dgm:pt modelId="{74C80914-5BBE-4F56-A45C-0248DAA8B7CA}">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ZAYIF YANLAR</a:t>
          </a:r>
        </a:p>
        <a:p>
          <a:r>
            <a:rPr lang="tr-TR" dirty="0" smtClean="0"/>
            <a:t>(WEAKNESSES)</a:t>
          </a:r>
          <a:endParaRPr lang="tr-TR" dirty="0"/>
        </a:p>
      </dgm:t>
    </dgm:pt>
    <dgm:pt modelId="{46AF2DC9-0C86-49D0-AD3D-3BADA8BBA9F3}" type="parTrans" cxnId="{057515A5-F6F4-46D3-98C4-917F3FF3BF75}">
      <dgm:prSet/>
      <dgm:spPr/>
      <dgm:t>
        <a:bodyPr/>
        <a:lstStyle/>
        <a:p>
          <a:endParaRPr lang="tr-TR"/>
        </a:p>
      </dgm:t>
    </dgm:pt>
    <dgm:pt modelId="{DFC2828D-32C9-4962-8B72-66DA89D572E8}" type="sibTrans" cxnId="{057515A5-F6F4-46D3-98C4-917F3FF3BF75}">
      <dgm:prSet/>
      <dgm:spPr/>
      <dgm:t>
        <a:bodyPr/>
        <a:lstStyle/>
        <a:p>
          <a:endParaRPr lang="tr-TR"/>
        </a:p>
      </dgm:t>
    </dgm:pt>
    <dgm:pt modelId="{1CB1D5C6-5E5D-454D-9533-14A3216C9520}">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FIRSATLAR</a:t>
          </a:r>
        </a:p>
        <a:p>
          <a:r>
            <a:rPr lang="tr-TR" dirty="0" smtClean="0"/>
            <a:t>(OPPORTUNITIES)</a:t>
          </a:r>
          <a:endParaRPr lang="tr-TR" dirty="0"/>
        </a:p>
      </dgm:t>
    </dgm:pt>
    <dgm:pt modelId="{BD12359D-2A93-4292-AF87-6DF34C7AD86A}" type="parTrans" cxnId="{09873D67-4811-4308-A761-C25786E1947B}">
      <dgm:prSet/>
      <dgm:spPr/>
      <dgm:t>
        <a:bodyPr/>
        <a:lstStyle/>
        <a:p>
          <a:endParaRPr lang="tr-TR"/>
        </a:p>
      </dgm:t>
    </dgm:pt>
    <dgm:pt modelId="{7E286B85-3052-45FC-AED1-BE917E758F30}" type="sibTrans" cxnId="{09873D67-4811-4308-A761-C25786E1947B}">
      <dgm:prSet/>
      <dgm:spPr/>
      <dgm:t>
        <a:bodyPr/>
        <a:lstStyle/>
        <a:p>
          <a:endParaRPr lang="tr-TR"/>
        </a:p>
      </dgm:t>
    </dgm:pt>
    <dgm:pt modelId="{8A09FD05-612F-4B00-884C-D11288F0695B}">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TEHLİKELER</a:t>
          </a:r>
        </a:p>
        <a:p>
          <a:r>
            <a:rPr lang="tr-TR" dirty="0" smtClean="0"/>
            <a:t>(THREATS)</a:t>
          </a:r>
          <a:endParaRPr lang="tr-TR" dirty="0"/>
        </a:p>
      </dgm:t>
    </dgm:pt>
    <dgm:pt modelId="{1CA5480B-E1B2-425B-BC71-EA9F6531FDF3}" type="parTrans" cxnId="{56E54B31-ED74-4231-8668-EEA8C22B716A}">
      <dgm:prSet/>
      <dgm:spPr/>
      <dgm:t>
        <a:bodyPr/>
        <a:lstStyle/>
        <a:p>
          <a:endParaRPr lang="tr-TR"/>
        </a:p>
      </dgm:t>
    </dgm:pt>
    <dgm:pt modelId="{7C6A0322-77CD-4D6E-B5CC-6E0FB24B1C44}" type="sibTrans" cxnId="{56E54B31-ED74-4231-8668-EEA8C22B716A}">
      <dgm:prSet/>
      <dgm:spPr/>
      <dgm:t>
        <a:bodyPr/>
        <a:lstStyle/>
        <a:p>
          <a:endParaRPr lang="tr-TR"/>
        </a:p>
      </dgm:t>
    </dgm:pt>
    <dgm:pt modelId="{0F27C78C-9B0C-41D7-B9E0-685056CF3ED1}" type="pres">
      <dgm:prSet presAssocID="{DBE44290-29F6-4E4B-8387-682ADD156B04}" presName="diagram" presStyleCnt="0">
        <dgm:presLayoutVars>
          <dgm:chMax val="1"/>
          <dgm:dir/>
          <dgm:animLvl val="ctr"/>
          <dgm:resizeHandles val="exact"/>
        </dgm:presLayoutVars>
      </dgm:prSet>
      <dgm:spPr/>
      <dgm:t>
        <a:bodyPr/>
        <a:lstStyle/>
        <a:p>
          <a:endParaRPr lang="tr-TR"/>
        </a:p>
      </dgm:t>
    </dgm:pt>
    <dgm:pt modelId="{EE2EE7A0-7009-401F-AFED-98928C4055CF}" type="pres">
      <dgm:prSet presAssocID="{DBE44290-29F6-4E4B-8387-682ADD156B04}" presName="matrix" presStyleCnt="0"/>
      <dgm:spPr/>
    </dgm:pt>
    <dgm:pt modelId="{ECADAF93-6DE8-4072-A282-2CBE05927175}" type="pres">
      <dgm:prSet presAssocID="{DBE44290-29F6-4E4B-8387-682ADD156B04}" presName="tile1" presStyleLbl="node1" presStyleIdx="0" presStyleCnt="4" custScaleX="101818" custLinFactNeighborX="909"/>
      <dgm:spPr/>
      <dgm:t>
        <a:bodyPr/>
        <a:lstStyle/>
        <a:p>
          <a:endParaRPr lang="tr-TR"/>
        </a:p>
      </dgm:t>
    </dgm:pt>
    <dgm:pt modelId="{CE041B76-FD97-4E7E-8148-D99BE4B41FBC}" type="pres">
      <dgm:prSet presAssocID="{DBE44290-29F6-4E4B-8387-682ADD156B04}" presName="tile1text" presStyleLbl="node1" presStyleIdx="0" presStyleCnt="4">
        <dgm:presLayoutVars>
          <dgm:chMax val="0"/>
          <dgm:chPref val="0"/>
          <dgm:bulletEnabled val="1"/>
        </dgm:presLayoutVars>
      </dgm:prSet>
      <dgm:spPr/>
      <dgm:t>
        <a:bodyPr/>
        <a:lstStyle/>
        <a:p>
          <a:endParaRPr lang="tr-TR"/>
        </a:p>
      </dgm:t>
    </dgm:pt>
    <dgm:pt modelId="{2B6DE6BB-182F-4630-B1E9-3940D7456600}" type="pres">
      <dgm:prSet presAssocID="{DBE44290-29F6-4E4B-8387-682ADD156B04}" presName="tile2" presStyleLbl="node1" presStyleIdx="1" presStyleCnt="4"/>
      <dgm:spPr/>
      <dgm:t>
        <a:bodyPr/>
        <a:lstStyle/>
        <a:p>
          <a:endParaRPr lang="tr-TR"/>
        </a:p>
      </dgm:t>
    </dgm:pt>
    <dgm:pt modelId="{2C69E8EC-8AEB-463F-9A9A-49F0EEF4ED47}" type="pres">
      <dgm:prSet presAssocID="{DBE44290-29F6-4E4B-8387-682ADD156B04}" presName="tile2text" presStyleLbl="node1" presStyleIdx="1" presStyleCnt="4">
        <dgm:presLayoutVars>
          <dgm:chMax val="0"/>
          <dgm:chPref val="0"/>
          <dgm:bulletEnabled val="1"/>
        </dgm:presLayoutVars>
      </dgm:prSet>
      <dgm:spPr/>
      <dgm:t>
        <a:bodyPr/>
        <a:lstStyle/>
        <a:p>
          <a:endParaRPr lang="tr-TR"/>
        </a:p>
      </dgm:t>
    </dgm:pt>
    <dgm:pt modelId="{7386B095-AD42-4E53-B2E2-9103A500B8EB}" type="pres">
      <dgm:prSet presAssocID="{DBE44290-29F6-4E4B-8387-682ADD156B04}" presName="tile3" presStyleLbl="node1" presStyleIdx="2" presStyleCnt="4" custScaleX="100000"/>
      <dgm:spPr/>
      <dgm:t>
        <a:bodyPr/>
        <a:lstStyle/>
        <a:p>
          <a:endParaRPr lang="tr-TR"/>
        </a:p>
      </dgm:t>
    </dgm:pt>
    <dgm:pt modelId="{1876B81A-6F66-434B-B0FB-7CB6BF6219E1}" type="pres">
      <dgm:prSet presAssocID="{DBE44290-29F6-4E4B-8387-682ADD156B04}" presName="tile3text" presStyleLbl="node1" presStyleIdx="2" presStyleCnt="4">
        <dgm:presLayoutVars>
          <dgm:chMax val="0"/>
          <dgm:chPref val="0"/>
          <dgm:bulletEnabled val="1"/>
        </dgm:presLayoutVars>
      </dgm:prSet>
      <dgm:spPr/>
      <dgm:t>
        <a:bodyPr/>
        <a:lstStyle/>
        <a:p>
          <a:endParaRPr lang="tr-TR"/>
        </a:p>
      </dgm:t>
    </dgm:pt>
    <dgm:pt modelId="{CE846C60-F7F8-4B68-B85A-CDB574A9BA21}" type="pres">
      <dgm:prSet presAssocID="{DBE44290-29F6-4E4B-8387-682ADD156B04}" presName="tile4" presStyleLbl="node1" presStyleIdx="3" presStyleCnt="4"/>
      <dgm:spPr/>
      <dgm:t>
        <a:bodyPr/>
        <a:lstStyle/>
        <a:p>
          <a:endParaRPr lang="tr-TR"/>
        </a:p>
      </dgm:t>
    </dgm:pt>
    <dgm:pt modelId="{473890DC-F907-4C65-85EB-B5820D569E83}" type="pres">
      <dgm:prSet presAssocID="{DBE44290-29F6-4E4B-8387-682ADD156B04}" presName="tile4text" presStyleLbl="node1" presStyleIdx="3" presStyleCnt="4">
        <dgm:presLayoutVars>
          <dgm:chMax val="0"/>
          <dgm:chPref val="0"/>
          <dgm:bulletEnabled val="1"/>
        </dgm:presLayoutVars>
      </dgm:prSet>
      <dgm:spPr/>
      <dgm:t>
        <a:bodyPr/>
        <a:lstStyle/>
        <a:p>
          <a:endParaRPr lang="tr-TR"/>
        </a:p>
      </dgm:t>
    </dgm:pt>
    <dgm:pt modelId="{DBA05086-4A80-4A53-BC43-A7CD8493EAE2}" type="pres">
      <dgm:prSet presAssocID="{DBE44290-29F6-4E4B-8387-682ADD156B04}" presName="centerTile" presStyleLbl="fgShp" presStyleIdx="0" presStyleCnt="1">
        <dgm:presLayoutVars>
          <dgm:chMax val="0"/>
          <dgm:chPref val="0"/>
        </dgm:presLayoutVars>
      </dgm:prSet>
      <dgm:spPr/>
      <dgm:t>
        <a:bodyPr/>
        <a:lstStyle/>
        <a:p>
          <a:endParaRPr lang="tr-TR"/>
        </a:p>
      </dgm:t>
    </dgm:pt>
  </dgm:ptLst>
  <dgm:cxnLst>
    <dgm:cxn modelId="{ECDECBC9-CDA4-4859-94D4-3EF54458E969}" srcId="{DBE44290-29F6-4E4B-8387-682ADD156B04}" destId="{03347C56-9EAE-4E45-AF05-B1DCC802A68E}" srcOrd="0" destOrd="0" parTransId="{0B2A4AFB-6C5B-460A-809D-A955C2900356}" sibTransId="{FE4195CE-82F0-490F-95BD-7F8D19046196}"/>
    <dgm:cxn modelId="{061B3002-C325-49B8-947F-97963B4521E4}" type="presOf" srcId="{1CB1D5C6-5E5D-454D-9533-14A3216C9520}" destId="{7386B095-AD42-4E53-B2E2-9103A500B8EB}" srcOrd="0" destOrd="0" presId="urn:microsoft.com/office/officeart/2005/8/layout/matrix1"/>
    <dgm:cxn modelId="{724E1142-F2BA-4263-B040-83BF15AFB7AA}" type="presOf" srcId="{74C80914-5BBE-4F56-A45C-0248DAA8B7CA}" destId="{2C69E8EC-8AEB-463F-9A9A-49F0EEF4ED47}" srcOrd="1" destOrd="0" presId="urn:microsoft.com/office/officeart/2005/8/layout/matrix1"/>
    <dgm:cxn modelId="{6BF9B65E-FE34-4F50-A54C-8FCE9223D522}" type="presOf" srcId="{3A0BD858-D1CE-4F1E-B421-24E906DD04ED}" destId="{CE041B76-FD97-4E7E-8148-D99BE4B41FBC}" srcOrd="1" destOrd="0" presId="urn:microsoft.com/office/officeart/2005/8/layout/matrix1"/>
    <dgm:cxn modelId="{60AB7CEB-B70B-4CE6-BDBC-4486AEBEE73D}" type="presOf" srcId="{03347C56-9EAE-4E45-AF05-B1DCC802A68E}" destId="{DBA05086-4A80-4A53-BC43-A7CD8493EAE2}" srcOrd="0" destOrd="0" presId="urn:microsoft.com/office/officeart/2005/8/layout/matrix1"/>
    <dgm:cxn modelId="{97048653-72E1-4F9E-89F1-FF86BE2180DD}" type="presOf" srcId="{8A09FD05-612F-4B00-884C-D11288F0695B}" destId="{CE846C60-F7F8-4B68-B85A-CDB574A9BA21}" srcOrd="0" destOrd="0" presId="urn:microsoft.com/office/officeart/2005/8/layout/matrix1"/>
    <dgm:cxn modelId="{057515A5-F6F4-46D3-98C4-917F3FF3BF75}" srcId="{03347C56-9EAE-4E45-AF05-B1DCC802A68E}" destId="{74C80914-5BBE-4F56-A45C-0248DAA8B7CA}" srcOrd="1" destOrd="0" parTransId="{46AF2DC9-0C86-49D0-AD3D-3BADA8BBA9F3}" sibTransId="{DFC2828D-32C9-4962-8B72-66DA89D572E8}"/>
    <dgm:cxn modelId="{F98A79A3-8427-477E-BD69-64C995B1A280}" type="presOf" srcId="{74C80914-5BBE-4F56-A45C-0248DAA8B7CA}" destId="{2B6DE6BB-182F-4630-B1E9-3940D7456600}" srcOrd="0" destOrd="0" presId="urn:microsoft.com/office/officeart/2005/8/layout/matrix1"/>
    <dgm:cxn modelId="{56E54B31-ED74-4231-8668-EEA8C22B716A}" srcId="{03347C56-9EAE-4E45-AF05-B1DCC802A68E}" destId="{8A09FD05-612F-4B00-884C-D11288F0695B}" srcOrd="3" destOrd="0" parTransId="{1CA5480B-E1B2-425B-BC71-EA9F6531FDF3}" sibTransId="{7C6A0322-77CD-4D6E-B5CC-6E0FB24B1C44}"/>
    <dgm:cxn modelId="{09873D67-4811-4308-A761-C25786E1947B}" srcId="{03347C56-9EAE-4E45-AF05-B1DCC802A68E}" destId="{1CB1D5C6-5E5D-454D-9533-14A3216C9520}" srcOrd="2" destOrd="0" parTransId="{BD12359D-2A93-4292-AF87-6DF34C7AD86A}" sibTransId="{7E286B85-3052-45FC-AED1-BE917E758F30}"/>
    <dgm:cxn modelId="{FC0B1C63-DBC0-433A-AB2B-B9189FCB2159}" srcId="{03347C56-9EAE-4E45-AF05-B1DCC802A68E}" destId="{3A0BD858-D1CE-4F1E-B421-24E906DD04ED}" srcOrd="0" destOrd="0" parTransId="{AA66F804-2828-43C2-841B-57925AEDCE40}" sibTransId="{AB5D918E-081A-452F-87EB-86033AC75C19}"/>
    <dgm:cxn modelId="{7F2CC421-63E4-4BF8-827F-B41C42C600D6}" type="presOf" srcId="{8A09FD05-612F-4B00-884C-D11288F0695B}" destId="{473890DC-F907-4C65-85EB-B5820D569E83}" srcOrd="1" destOrd="0" presId="urn:microsoft.com/office/officeart/2005/8/layout/matrix1"/>
    <dgm:cxn modelId="{D08F92B9-253A-49C0-B88A-F73EA45DCCCE}" type="presOf" srcId="{1CB1D5C6-5E5D-454D-9533-14A3216C9520}" destId="{1876B81A-6F66-434B-B0FB-7CB6BF6219E1}" srcOrd="1" destOrd="0" presId="urn:microsoft.com/office/officeart/2005/8/layout/matrix1"/>
    <dgm:cxn modelId="{BE9B4936-E27C-4422-917D-9A68E6EC70AA}" type="presOf" srcId="{3A0BD858-D1CE-4F1E-B421-24E906DD04ED}" destId="{ECADAF93-6DE8-4072-A282-2CBE05927175}" srcOrd="0" destOrd="0" presId="urn:microsoft.com/office/officeart/2005/8/layout/matrix1"/>
    <dgm:cxn modelId="{2B4B6EFA-38C1-4CB3-9483-14D8FD14AF59}" type="presOf" srcId="{DBE44290-29F6-4E4B-8387-682ADD156B04}" destId="{0F27C78C-9B0C-41D7-B9E0-685056CF3ED1}" srcOrd="0" destOrd="0" presId="urn:microsoft.com/office/officeart/2005/8/layout/matrix1"/>
    <dgm:cxn modelId="{62B2084B-8BDB-43B5-8D62-A3978C762EA9}" type="presParOf" srcId="{0F27C78C-9B0C-41D7-B9E0-685056CF3ED1}" destId="{EE2EE7A0-7009-401F-AFED-98928C4055CF}" srcOrd="0" destOrd="0" presId="urn:microsoft.com/office/officeart/2005/8/layout/matrix1"/>
    <dgm:cxn modelId="{76BA132F-0AB6-47FE-B409-62352A88F43F}" type="presParOf" srcId="{EE2EE7A0-7009-401F-AFED-98928C4055CF}" destId="{ECADAF93-6DE8-4072-A282-2CBE05927175}" srcOrd="0" destOrd="0" presId="urn:microsoft.com/office/officeart/2005/8/layout/matrix1"/>
    <dgm:cxn modelId="{11B968AB-E2CF-4C92-BC6F-D2042B23B47D}" type="presParOf" srcId="{EE2EE7A0-7009-401F-AFED-98928C4055CF}" destId="{CE041B76-FD97-4E7E-8148-D99BE4B41FBC}" srcOrd="1" destOrd="0" presId="urn:microsoft.com/office/officeart/2005/8/layout/matrix1"/>
    <dgm:cxn modelId="{5DDF9200-BD7D-4FEE-A115-2960B771550A}" type="presParOf" srcId="{EE2EE7A0-7009-401F-AFED-98928C4055CF}" destId="{2B6DE6BB-182F-4630-B1E9-3940D7456600}" srcOrd="2" destOrd="0" presId="urn:microsoft.com/office/officeart/2005/8/layout/matrix1"/>
    <dgm:cxn modelId="{5123E019-0EE9-49A4-8B7A-56902B61D651}" type="presParOf" srcId="{EE2EE7A0-7009-401F-AFED-98928C4055CF}" destId="{2C69E8EC-8AEB-463F-9A9A-49F0EEF4ED47}" srcOrd="3" destOrd="0" presId="urn:microsoft.com/office/officeart/2005/8/layout/matrix1"/>
    <dgm:cxn modelId="{2E844993-44C7-485B-B36A-4CD7FA00D723}" type="presParOf" srcId="{EE2EE7A0-7009-401F-AFED-98928C4055CF}" destId="{7386B095-AD42-4E53-B2E2-9103A500B8EB}" srcOrd="4" destOrd="0" presId="urn:microsoft.com/office/officeart/2005/8/layout/matrix1"/>
    <dgm:cxn modelId="{B7E57E35-EA9A-4345-B338-4AA99C5084C5}" type="presParOf" srcId="{EE2EE7A0-7009-401F-AFED-98928C4055CF}" destId="{1876B81A-6F66-434B-B0FB-7CB6BF6219E1}" srcOrd="5" destOrd="0" presId="urn:microsoft.com/office/officeart/2005/8/layout/matrix1"/>
    <dgm:cxn modelId="{165E7BCC-3865-40D0-B143-40E2D19704D7}" type="presParOf" srcId="{EE2EE7A0-7009-401F-AFED-98928C4055CF}" destId="{CE846C60-F7F8-4B68-B85A-CDB574A9BA21}" srcOrd="6" destOrd="0" presId="urn:microsoft.com/office/officeart/2005/8/layout/matrix1"/>
    <dgm:cxn modelId="{07493050-FBD0-4249-A246-040710404F30}" type="presParOf" srcId="{EE2EE7A0-7009-401F-AFED-98928C4055CF}" destId="{473890DC-F907-4C65-85EB-B5820D569E83}" srcOrd="7" destOrd="0" presId="urn:microsoft.com/office/officeart/2005/8/layout/matrix1"/>
    <dgm:cxn modelId="{354FC010-F36C-4C57-9581-5056A5284905}" type="presParOf" srcId="{0F27C78C-9B0C-41D7-B9E0-685056CF3ED1}" destId="{DBA05086-4A80-4A53-BC43-A7CD8493EAE2}"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DAF93-6DE8-4072-A282-2CBE05927175}">
      <dsp:nvSpPr>
        <dsp:cNvPr id="0" name=""/>
        <dsp:cNvSpPr/>
      </dsp:nvSpPr>
      <dsp:spPr>
        <a:xfrm rot="16200000">
          <a:off x="821035" y="-810071"/>
          <a:ext cx="835980" cy="2456123"/>
        </a:xfrm>
        <a:prstGeom prst="round1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dirty="0" smtClean="0"/>
            <a:t>GÜÇLÜ YANLAR</a:t>
          </a:r>
        </a:p>
        <a:p>
          <a:pPr lvl="0" algn="ctr" defTabSz="577850">
            <a:lnSpc>
              <a:spcPct val="90000"/>
            </a:lnSpc>
            <a:spcBef>
              <a:spcPct val="0"/>
            </a:spcBef>
            <a:spcAft>
              <a:spcPct val="35000"/>
            </a:spcAft>
          </a:pPr>
          <a:r>
            <a:rPr lang="tr-TR" sz="1300" kern="1200" dirty="0" smtClean="0"/>
            <a:t>(STRENGTHS)</a:t>
          </a:r>
          <a:endParaRPr lang="tr-TR" sz="1300" kern="1200" dirty="0"/>
        </a:p>
      </dsp:txBody>
      <dsp:txXfrm rot="5400000">
        <a:off x="10963" y="0"/>
        <a:ext cx="2456123" cy="626985"/>
      </dsp:txXfrm>
    </dsp:sp>
    <dsp:sp modelId="{2B6DE6BB-182F-4630-B1E9-3940D7456600}">
      <dsp:nvSpPr>
        <dsp:cNvPr id="0" name=""/>
        <dsp:cNvSpPr/>
      </dsp:nvSpPr>
      <dsp:spPr>
        <a:xfrm>
          <a:off x="2423231" y="0"/>
          <a:ext cx="2412268" cy="835980"/>
        </a:xfrm>
        <a:prstGeom prst="round1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dirty="0" smtClean="0"/>
            <a:t>ZAYIF YANLAR</a:t>
          </a:r>
        </a:p>
        <a:p>
          <a:pPr lvl="0" algn="ctr" defTabSz="577850">
            <a:lnSpc>
              <a:spcPct val="90000"/>
            </a:lnSpc>
            <a:spcBef>
              <a:spcPct val="0"/>
            </a:spcBef>
            <a:spcAft>
              <a:spcPct val="35000"/>
            </a:spcAft>
          </a:pPr>
          <a:r>
            <a:rPr lang="tr-TR" sz="1300" kern="1200" dirty="0" smtClean="0"/>
            <a:t>(WEAKNESSES)</a:t>
          </a:r>
          <a:endParaRPr lang="tr-TR" sz="1300" kern="1200" dirty="0"/>
        </a:p>
      </dsp:txBody>
      <dsp:txXfrm>
        <a:off x="2423231" y="0"/>
        <a:ext cx="2412268" cy="626985"/>
      </dsp:txXfrm>
    </dsp:sp>
    <dsp:sp modelId="{7386B095-AD42-4E53-B2E2-9103A500B8EB}">
      <dsp:nvSpPr>
        <dsp:cNvPr id="0" name=""/>
        <dsp:cNvSpPr/>
      </dsp:nvSpPr>
      <dsp:spPr>
        <a:xfrm rot="10800000">
          <a:off x="10963" y="835980"/>
          <a:ext cx="2412268" cy="835980"/>
        </a:xfrm>
        <a:prstGeom prst="round1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dirty="0" smtClean="0"/>
            <a:t>FIRSATLAR</a:t>
          </a:r>
        </a:p>
        <a:p>
          <a:pPr lvl="0" algn="ctr" defTabSz="577850">
            <a:lnSpc>
              <a:spcPct val="90000"/>
            </a:lnSpc>
            <a:spcBef>
              <a:spcPct val="0"/>
            </a:spcBef>
            <a:spcAft>
              <a:spcPct val="35000"/>
            </a:spcAft>
          </a:pPr>
          <a:r>
            <a:rPr lang="tr-TR" sz="1300" kern="1200" dirty="0" smtClean="0"/>
            <a:t>(OPPORTUNITIES)</a:t>
          </a:r>
          <a:endParaRPr lang="tr-TR" sz="1300" kern="1200" dirty="0"/>
        </a:p>
      </dsp:txBody>
      <dsp:txXfrm rot="10800000">
        <a:off x="10963" y="1044975"/>
        <a:ext cx="2412268" cy="626985"/>
      </dsp:txXfrm>
    </dsp:sp>
    <dsp:sp modelId="{CE846C60-F7F8-4B68-B85A-CDB574A9BA21}">
      <dsp:nvSpPr>
        <dsp:cNvPr id="0" name=""/>
        <dsp:cNvSpPr/>
      </dsp:nvSpPr>
      <dsp:spPr>
        <a:xfrm rot="5400000">
          <a:off x="3211375" y="47835"/>
          <a:ext cx="835980" cy="2412268"/>
        </a:xfrm>
        <a:prstGeom prst="round1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dirty="0" smtClean="0"/>
            <a:t>TEHLİKELER</a:t>
          </a:r>
        </a:p>
        <a:p>
          <a:pPr lvl="0" algn="ctr" defTabSz="577850">
            <a:lnSpc>
              <a:spcPct val="90000"/>
            </a:lnSpc>
            <a:spcBef>
              <a:spcPct val="0"/>
            </a:spcBef>
            <a:spcAft>
              <a:spcPct val="35000"/>
            </a:spcAft>
          </a:pPr>
          <a:r>
            <a:rPr lang="tr-TR" sz="1300" kern="1200" dirty="0" smtClean="0"/>
            <a:t>(THREATS)</a:t>
          </a:r>
          <a:endParaRPr lang="tr-TR" sz="1300" kern="1200" dirty="0"/>
        </a:p>
      </dsp:txBody>
      <dsp:txXfrm rot="-5400000">
        <a:off x="2423232" y="1044974"/>
        <a:ext cx="2412268" cy="626985"/>
      </dsp:txXfrm>
    </dsp:sp>
    <dsp:sp modelId="{DBA05086-4A80-4A53-BC43-A7CD8493EAE2}">
      <dsp:nvSpPr>
        <dsp:cNvPr id="0" name=""/>
        <dsp:cNvSpPr/>
      </dsp:nvSpPr>
      <dsp:spPr>
        <a:xfrm>
          <a:off x="1688587" y="626985"/>
          <a:ext cx="1447360" cy="41799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b="1" kern="1200" dirty="0" smtClean="0">
              <a:solidFill>
                <a:srgbClr val="C00000"/>
              </a:solidFill>
            </a:rPr>
            <a:t>SWOT</a:t>
          </a:r>
          <a:endParaRPr lang="tr-TR" sz="1300" b="1" kern="1200" dirty="0">
            <a:solidFill>
              <a:srgbClr val="C00000"/>
            </a:solidFill>
          </a:endParaRPr>
        </a:p>
      </dsp:txBody>
      <dsp:txXfrm>
        <a:off x="1708992" y="647390"/>
        <a:ext cx="1406550" cy="37718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28.03.2021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28.03.2021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60649"/>
            <a:ext cx="7772400" cy="936103"/>
          </a:xfrm>
        </p:spPr>
        <p:txBody>
          <a:bodyPr>
            <a:normAutofit/>
          </a:bodyPr>
          <a:lstStyle/>
          <a:p>
            <a:r>
              <a:rPr lang="tr-TR" sz="2400" dirty="0">
                <a:solidFill>
                  <a:srgbClr val="FF0000"/>
                </a:solidFill>
              </a:rPr>
              <a:t>5.HAFTA</a:t>
            </a:r>
            <a:br>
              <a:rPr lang="tr-TR" sz="2400" dirty="0">
                <a:solidFill>
                  <a:srgbClr val="FF0000"/>
                </a:solidFill>
              </a:rPr>
            </a:br>
            <a:r>
              <a:rPr lang="tr-TR" sz="2400" dirty="0">
                <a:solidFill>
                  <a:srgbClr val="FF0000"/>
                </a:solidFill>
              </a:rPr>
              <a:t>Otel işletmelerinde yönetim yaklaşımları</a:t>
            </a:r>
          </a:p>
        </p:txBody>
      </p:sp>
      <p:sp>
        <p:nvSpPr>
          <p:cNvPr id="3" name="Alt Başlık 2"/>
          <p:cNvSpPr>
            <a:spLocks noGrp="1"/>
          </p:cNvSpPr>
          <p:nvPr>
            <p:ph type="subTitle" idx="1"/>
          </p:nvPr>
        </p:nvSpPr>
        <p:spPr>
          <a:xfrm>
            <a:off x="395536" y="1340768"/>
            <a:ext cx="8280920" cy="5112568"/>
          </a:xfrm>
        </p:spPr>
        <p:txBody>
          <a:bodyPr>
            <a:normAutofit fontScale="47500" lnSpcReduction="20000"/>
          </a:bodyPr>
          <a:lstStyle/>
          <a:p>
            <a:pPr algn="l"/>
            <a:r>
              <a:rPr lang="tr-TR" u="sng" dirty="0" smtClean="0">
                <a:solidFill>
                  <a:srgbClr val="C00000"/>
                </a:solidFill>
              </a:rPr>
              <a:t>Modern Yönetim Yaklaşımı</a:t>
            </a:r>
          </a:p>
          <a:p>
            <a:pPr algn="l"/>
            <a:r>
              <a:rPr lang="tr-TR" dirty="0" smtClean="0">
                <a:solidFill>
                  <a:schemeClr val="tx1"/>
                </a:solidFill>
              </a:rPr>
              <a:t>1-Sistem yaklaşımı</a:t>
            </a:r>
          </a:p>
          <a:p>
            <a:pPr algn="l"/>
            <a:r>
              <a:rPr lang="tr-TR" dirty="0" smtClean="0">
                <a:solidFill>
                  <a:schemeClr val="tx1"/>
                </a:solidFill>
              </a:rPr>
              <a:t>2-Durumsallık yaklaşımı</a:t>
            </a:r>
          </a:p>
          <a:p>
            <a:pPr algn="l"/>
            <a:r>
              <a:rPr lang="tr-TR" u="sng" dirty="0">
                <a:solidFill>
                  <a:srgbClr val="C00000"/>
                </a:solidFill>
              </a:rPr>
              <a:t>Sistem yaklaşımı</a:t>
            </a:r>
          </a:p>
          <a:p>
            <a:pPr algn="l"/>
            <a:r>
              <a:rPr lang="tr-TR" dirty="0">
                <a:solidFill>
                  <a:schemeClr val="tx1"/>
                </a:solidFill>
              </a:rPr>
              <a:t>Örgütleri, karşılıklı bağlı bölümlerden oluşan her bölümün belirli katkıda bulunduğu buna karşılık her bölümün bazı paylar aldığı bir bütün bir sistem olarak ele alır. Örgütü oluşturan bu bölümler örgüt sisteminin alt sistemleridir.</a:t>
            </a:r>
          </a:p>
          <a:p>
            <a:pPr algn="l"/>
            <a:r>
              <a:rPr lang="tr-TR" dirty="0">
                <a:solidFill>
                  <a:schemeClr val="tx1"/>
                </a:solidFill>
              </a:rPr>
              <a:t>Bir sistem olarak örgüt çevresinden belirli girdiler alır, bunları belli bir teknoloji ile işler ve elde edilen çıktıları tekrar çevresine verir. “En iyi örgüt yapısı, örgütün içinde bulunduğu çevrenin özelliklerini, örgüt sisteminin kullandığı teknolojiyi örgüt ve alt sistemler arasındaki ilişkileri dikkate alan yapıdır</a:t>
            </a:r>
            <a:r>
              <a:rPr lang="tr-TR" dirty="0" smtClean="0">
                <a:solidFill>
                  <a:schemeClr val="tx1"/>
                </a:solidFill>
              </a:rPr>
              <a:t>.</a:t>
            </a:r>
          </a:p>
          <a:p>
            <a:pPr algn="l"/>
            <a:r>
              <a:rPr lang="tr-TR" dirty="0">
                <a:solidFill>
                  <a:srgbClr val="C00000"/>
                </a:solidFill>
              </a:rPr>
              <a:t>Sistemin Özellikleri</a:t>
            </a:r>
          </a:p>
          <a:p>
            <a:pPr algn="l"/>
            <a:r>
              <a:rPr lang="tr-TR" dirty="0" smtClean="0">
                <a:solidFill>
                  <a:schemeClr val="tx1"/>
                </a:solidFill>
              </a:rPr>
              <a:t>1-Sistemler </a:t>
            </a:r>
            <a:r>
              <a:rPr lang="tr-TR" dirty="0">
                <a:solidFill>
                  <a:schemeClr val="tx1"/>
                </a:solidFill>
              </a:rPr>
              <a:t>açık ve kapalı olabilir.</a:t>
            </a:r>
          </a:p>
          <a:p>
            <a:pPr algn="l"/>
            <a:r>
              <a:rPr lang="tr-TR" dirty="0" smtClean="0">
                <a:solidFill>
                  <a:schemeClr val="tx1"/>
                </a:solidFill>
              </a:rPr>
              <a:t>2-Açık </a:t>
            </a:r>
            <a:r>
              <a:rPr lang="tr-TR" dirty="0">
                <a:solidFill>
                  <a:schemeClr val="tx1"/>
                </a:solidFill>
              </a:rPr>
              <a:t>sistem yaşamak için dış çevreyle ilişki kurmalıdır.</a:t>
            </a:r>
          </a:p>
          <a:p>
            <a:pPr algn="l"/>
            <a:r>
              <a:rPr lang="tr-TR" dirty="0" smtClean="0">
                <a:solidFill>
                  <a:schemeClr val="tx1"/>
                </a:solidFill>
              </a:rPr>
              <a:t>3-Her </a:t>
            </a:r>
            <a:r>
              <a:rPr lang="tr-TR" dirty="0">
                <a:solidFill>
                  <a:schemeClr val="tx1"/>
                </a:solidFill>
              </a:rPr>
              <a:t>sistemde bir amaç ve amaçlar vardır.</a:t>
            </a:r>
          </a:p>
          <a:p>
            <a:pPr algn="l"/>
            <a:r>
              <a:rPr lang="tr-TR" dirty="0" smtClean="0">
                <a:solidFill>
                  <a:schemeClr val="tx1"/>
                </a:solidFill>
              </a:rPr>
              <a:t>4-Sistemler </a:t>
            </a:r>
            <a:r>
              <a:rPr lang="tr-TR" dirty="0">
                <a:solidFill>
                  <a:schemeClr val="tx1"/>
                </a:solidFill>
              </a:rPr>
              <a:t>çevreyle ilişki kurarlar.</a:t>
            </a:r>
          </a:p>
          <a:p>
            <a:pPr algn="l"/>
            <a:r>
              <a:rPr lang="tr-TR" dirty="0" smtClean="0">
                <a:solidFill>
                  <a:schemeClr val="tx1"/>
                </a:solidFill>
              </a:rPr>
              <a:t>5-Sistemde </a:t>
            </a:r>
            <a:r>
              <a:rPr lang="tr-TR" dirty="0">
                <a:solidFill>
                  <a:schemeClr val="tx1"/>
                </a:solidFill>
              </a:rPr>
              <a:t>geri bildirim ilişkisi vardır</a:t>
            </a:r>
            <a:r>
              <a:rPr lang="tr-TR" dirty="0" smtClean="0">
                <a:solidFill>
                  <a:schemeClr val="tx1"/>
                </a:solidFill>
              </a:rPr>
              <a:t>.</a:t>
            </a:r>
          </a:p>
          <a:p>
            <a:pPr algn="l"/>
            <a:r>
              <a:rPr lang="tr-TR" dirty="0" smtClean="0">
                <a:solidFill>
                  <a:schemeClr val="tx1"/>
                </a:solidFill>
              </a:rPr>
              <a:t>6-Sistemin kesin ve belirgin çizgilerle belirlenmesi güç olsa da bir sınırı vardır.</a:t>
            </a:r>
            <a:endParaRPr lang="tr-TR" dirty="0">
              <a:solidFill>
                <a:schemeClr val="tx1"/>
              </a:solidFill>
            </a:endParaRPr>
          </a:p>
          <a:p>
            <a:pPr algn="l"/>
            <a:r>
              <a:rPr lang="tr-TR" dirty="0" smtClean="0">
                <a:solidFill>
                  <a:schemeClr val="tx1"/>
                </a:solidFill>
              </a:rPr>
              <a:t>7-Her sistemin alt ve üst sistemleri vardır.</a:t>
            </a:r>
          </a:p>
          <a:p>
            <a:pPr algn="l"/>
            <a:r>
              <a:rPr lang="tr-TR" dirty="0" smtClean="0">
                <a:solidFill>
                  <a:schemeClr val="tx1"/>
                </a:solidFill>
              </a:rPr>
              <a:t>8-Sistemlerde olumlu veya olumsuz </a:t>
            </a:r>
            <a:r>
              <a:rPr lang="tr-TR" dirty="0" err="1" smtClean="0">
                <a:solidFill>
                  <a:schemeClr val="tx1"/>
                </a:solidFill>
              </a:rPr>
              <a:t>entropi</a:t>
            </a:r>
            <a:r>
              <a:rPr lang="tr-TR" dirty="0">
                <a:solidFill>
                  <a:schemeClr val="tx1"/>
                </a:solidFill>
              </a:rPr>
              <a:t> </a:t>
            </a:r>
            <a:r>
              <a:rPr lang="tr-TR" dirty="0" smtClean="0">
                <a:solidFill>
                  <a:schemeClr val="tx1"/>
                </a:solidFill>
              </a:rPr>
              <a:t>(Sistemdeki </a:t>
            </a:r>
            <a:r>
              <a:rPr lang="tr-TR" dirty="0" err="1">
                <a:solidFill>
                  <a:schemeClr val="tx1"/>
                </a:solidFill>
              </a:rPr>
              <a:t>rastgelelik</a:t>
            </a:r>
            <a:r>
              <a:rPr lang="tr-TR" dirty="0">
                <a:solidFill>
                  <a:schemeClr val="tx1"/>
                </a:solidFill>
              </a:rPr>
              <a:t> ve düzensizlik olarak </a:t>
            </a:r>
            <a:r>
              <a:rPr lang="tr-TR" dirty="0" smtClean="0">
                <a:solidFill>
                  <a:schemeClr val="tx1"/>
                </a:solidFill>
              </a:rPr>
              <a:t>tanımlanır) söz konusudur. </a:t>
            </a:r>
            <a:endParaRPr lang="tr-TR" dirty="0">
              <a:solidFill>
                <a:schemeClr val="tx1"/>
              </a:solidFill>
            </a:endParaRP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47915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6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smtClean="0">
                <a:solidFill>
                  <a:srgbClr val="C00000"/>
                </a:solidFill>
              </a:rPr>
              <a:t>Sistem analizi: </a:t>
            </a:r>
            <a:r>
              <a:rPr lang="tr-TR" dirty="0" smtClean="0"/>
              <a:t>Bir sistem ve onun işlediği çevre hakkındaki faktörleri toplamayı, düzenlemeyi ve değerlendirmeyi ifade eder.</a:t>
            </a:r>
          </a:p>
          <a:p>
            <a:pPr marL="0" indent="0">
              <a:buNone/>
            </a:pPr>
            <a:r>
              <a:rPr lang="tr-TR" dirty="0" smtClean="0">
                <a:solidFill>
                  <a:srgbClr val="FF0000"/>
                </a:solidFill>
              </a:rPr>
              <a:t>Sistem analizi çalışmaları</a:t>
            </a:r>
          </a:p>
          <a:p>
            <a:pPr marL="0" indent="0">
              <a:buNone/>
            </a:pPr>
            <a:r>
              <a:rPr lang="tr-TR" dirty="0" smtClean="0"/>
              <a:t>*Problemin tanımı</a:t>
            </a:r>
          </a:p>
          <a:p>
            <a:pPr marL="0" indent="0">
              <a:buNone/>
            </a:pPr>
            <a:r>
              <a:rPr lang="tr-TR" dirty="0" smtClean="0"/>
              <a:t>*Sistem araçlarının belirlenmesi</a:t>
            </a:r>
          </a:p>
          <a:p>
            <a:pPr marL="0" indent="0">
              <a:buNone/>
            </a:pPr>
            <a:r>
              <a:rPr lang="tr-TR" dirty="0" smtClean="0"/>
              <a:t>*Ölçütlerin belirlenmesi</a:t>
            </a:r>
          </a:p>
          <a:p>
            <a:pPr marL="0" indent="0">
              <a:buNone/>
            </a:pPr>
            <a:r>
              <a:rPr lang="tr-TR" dirty="0" smtClean="0"/>
              <a:t>*Seçeneklerin belirlenmesi</a:t>
            </a:r>
          </a:p>
          <a:p>
            <a:pPr marL="0" indent="0">
              <a:buNone/>
            </a:pPr>
            <a:r>
              <a:rPr lang="tr-TR" dirty="0" smtClean="0"/>
              <a:t>*Amaca uygun olduğu belirlenen çözüm seçeneklerinin olabilirliğinin araştırılması</a:t>
            </a:r>
          </a:p>
          <a:p>
            <a:pPr marL="0" indent="0">
              <a:buNone/>
            </a:pPr>
            <a:r>
              <a:rPr lang="tr-TR" dirty="0" smtClean="0"/>
              <a:t>*Olabilir çözüm seçeneklerinin geliştirilmesi</a:t>
            </a:r>
          </a:p>
          <a:p>
            <a:pPr marL="0" indent="0">
              <a:buNone/>
            </a:pPr>
            <a:r>
              <a:rPr lang="tr-TR" dirty="0" smtClean="0"/>
              <a:t>*Tercih edilen çözümün seçilmesi</a:t>
            </a:r>
          </a:p>
          <a:p>
            <a:pPr marL="0" indent="0">
              <a:buNone/>
            </a:pPr>
            <a:r>
              <a:rPr lang="tr-TR" dirty="0" smtClean="0"/>
              <a:t>*Tercih edilen çözüme ilişkin işlevsel özelliklerin geliştirilmesi</a:t>
            </a:r>
          </a:p>
          <a:p>
            <a:pPr marL="0" indent="0">
              <a:buNone/>
            </a:pPr>
            <a:r>
              <a:rPr lang="tr-TR" dirty="0" smtClean="0">
                <a:solidFill>
                  <a:srgbClr val="C00000"/>
                </a:solidFill>
              </a:rPr>
              <a:t>Açık sistem: </a:t>
            </a:r>
            <a:r>
              <a:rPr lang="tr-TR" dirty="0" smtClean="0"/>
              <a:t>Belli bir alanda faaliyet gösteren bir işletme organizasyonu dışarıdan bilgi, teknoloji ve gereçler alıyorsa ve çevreyle iletişim kuruyorsa bu sistem açık sistem olur.</a:t>
            </a:r>
          </a:p>
          <a:p>
            <a:pPr marL="0" indent="0">
              <a:buNone/>
            </a:pPr>
            <a:r>
              <a:rPr lang="tr-TR" dirty="0" smtClean="0">
                <a:solidFill>
                  <a:srgbClr val="C00000"/>
                </a:solidFill>
              </a:rPr>
              <a:t>Kapalı sistem: </a:t>
            </a:r>
            <a:r>
              <a:rPr lang="tr-TR" dirty="0" smtClean="0"/>
              <a:t>Kendi dışında hiçbir sistem var olmayan veya çevresindeki sistemlerden her ne olursa olsun etkilenmeyen sistemlere kapalı sistem denir.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61695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55000" lnSpcReduction="20000"/>
          </a:bodyPr>
          <a:lstStyle/>
          <a:p>
            <a:pPr marL="0" indent="0">
              <a:buNone/>
            </a:pPr>
            <a:r>
              <a:rPr lang="tr-TR" dirty="0" smtClean="0">
                <a:solidFill>
                  <a:srgbClr val="C00000"/>
                </a:solidFill>
              </a:rPr>
              <a:t>Yönetim anlayışına katkı sağlayan gelişmeler</a:t>
            </a:r>
          </a:p>
          <a:p>
            <a:pPr marL="0" indent="0">
              <a:buNone/>
            </a:pPr>
            <a:r>
              <a:rPr lang="tr-TR" dirty="0" smtClean="0"/>
              <a:t>1-Bilgi-geri bildirim sistem teorisi</a:t>
            </a:r>
          </a:p>
          <a:p>
            <a:pPr marL="0" indent="0">
              <a:buNone/>
            </a:pPr>
            <a:r>
              <a:rPr lang="tr-TR" dirty="0" smtClean="0"/>
              <a:t>2-Geliştirilmiş karar verme süreci</a:t>
            </a:r>
          </a:p>
          <a:p>
            <a:pPr marL="0" indent="0">
              <a:buNone/>
            </a:pPr>
            <a:r>
              <a:rPr lang="tr-TR" dirty="0" smtClean="0"/>
              <a:t>3-Yönetim bilimi yöntemlerindeki gelişmeler</a:t>
            </a:r>
          </a:p>
          <a:p>
            <a:pPr marL="0" indent="0">
              <a:buNone/>
            </a:pPr>
            <a:r>
              <a:rPr lang="tr-TR" dirty="0" smtClean="0"/>
              <a:t>4-Teknoloji- bilgisayar sistemlerindeki gelişmeler</a:t>
            </a:r>
          </a:p>
          <a:p>
            <a:pPr marL="0" indent="0">
              <a:buNone/>
            </a:pPr>
            <a:endParaRPr lang="tr-TR" dirty="0"/>
          </a:p>
          <a:p>
            <a:pPr marL="0" indent="0">
              <a:buNone/>
            </a:pPr>
            <a:r>
              <a:rPr lang="tr-TR" u="sng" dirty="0" err="1" smtClean="0">
                <a:solidFill>
                  <a:srgbClr val="C00000"/>
                </a:solidFill>
              </a:rPr>
              <a:t>Durumsallık</a:t>
            </a:r>
            <a:r>
              <a:rPr lang="tr-TR" u="sng" dirty="0" smtClean="0">
                <a:solidFill>
                  <a:srgbClr val="C00000"/>
                </a:solidFill>
              </a:rPr>
              <a:t> Yaklaşımı</a:t>
            </a:r>
          </a:p>
          <a:p>
            <a:pPr marL="0" indent="0">
              <a:buNone/>
            </a:pPr>
            <a:r>
              <a:rPr lang="tr-TR" dirty="0" smtClean="0"/>
              <a:t>Örgüt yapısının oluşumunda  ilkelerin uygulanmasının dikkate alınmasının yanında örgüt yapısının çeşitli iç ve dış faktörlerin arasındaki ilişkilere göre belirlenen bir yaklaşımdır.</a:t>
            </a:r>
          </a:p>
          <a:p>
            <a:pPr marL="0" indent="0">
              <a:buNone/>
            </a:pPr>
            <a:r>
              <a:rPr lang="tr-TR" dirty="0" err="1">
                <a:solidFill>
                  <a:srgbClr val="C00000"/>
                </a:solidFill>
              </a:rPr>
              <a:t>Durumsallık</a:t>
            </a:r>
            <a:r>
              <a:rPr lang="tr-TR" dirty="0">
                <a:solidFill>
                  <a:srgbClr val="C00000"/>
                </a:solidFill>
              </a:rPr>
              <a:t> yaklaşımında örgüt ve çevresi arasındaki etkileşimler</a:t>
            </a:r>
          </a:p>
          <a:p>
            <a:pPr marL="0" indent="0">
              <a:buNone/>
            </a:pPr>
            <a:r>
              <a:rPr lang="tr-TR" dirty="0"/>
              <a:t>a- Örgüt içi çevre</a:t>
            </a:r>
          </a:p>
          <a:p>
            <a:pPr marL="0" indent="0">
              <a:buNone/>
            </a:pPr>
            <a:r>
              <a:rPr lang="tr-TR" dirty="0"/>
              <a:t>b- Yakın çevre</a:t>
            </a:r>
          </a:p>
          <a:p>
            <a:pPr marL="0" indent="0">
              <a:buNone/>
            </a:pPr>
            <a:r>
              <a:rPr lang="tr-TR" dirty="0"/>
              <a:t>c- Genel çevre</a:t>
            </a:r>
          </a:p>
          <a:p>
            <a:pPr marL="0" indent="0">
              <a:buNone/>
            </a:pPr>
            <a:r>
              <a:rPr lang="tr-TR" dirty="0" smtClean="0"/>
              <a:t>a- </a:t>
            </a:r>
            <a:r>
              <a:rPr lang="tr-TR" dirty="0"/>
              <a:t>Örgüt İçi Çevre: Örgütün yüzde yüz kendi denetimi altında olan ve her an değişiklik yapabileceği iç çevre unsurlarıdır.</a:t>
            </a:r>
          </a:p>
          <a:p>
            <a:pPr marL="0" indent="0">
              <a:buNone/>
            </a:pPr>
            <a:r>
              <a:rPr lang="tr-TR" dirty="0"/>
              <a:t>b- Yakın Çevre: Örgütün bütünüyle denetimi altında olmayan ama kuvvetle etkilenme olanağı olan örgütün faaliyet ve sonuçlarından etkilenebilen çevredir. Aynı zamanda örgüt yakın çevreden de büyük ölçüde etkilenir.</a:t>
            </a:r>
          </a:p>
          <a:p>
            <a:pPr marL="0" indent="0">
              <a:buNone/>
            </a:pPr>
            <a:r>
              <a:rPr lang="tr-TR" dirty="0"/>
              <a:t>c- Genel Çevre: Örgüt tarafından etkilenmesi son derece zor hatta imkansız olan çevredir.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93490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70000" lnSpcReduction="20000"/>
          </a:bodyPr>
          <a:lstStyle/>
          <a:p>
            <a:pPr marL="0" indent="0">
              <a:buNone/>
            </a:pPr>
            <a:r>
              <a:rPr lang="tr-TR" u="sng" dirty="0">
                <a:solidFill>
                  <a:srgbClr val="C00000"/>
                </a:solidFill>
              </a:rPr>
              <a:t>Organizasyon ve teknoloji</a:t>
            </a:r>
          </a:p>
          <a:p>
            <a:pPr marL="0" indent="0">
              <a:buNone/>
            </a:pPr>
            <a:r>
              <a:rPr lang="tr-TR" dirty="0"/>
              <a:t>Bu alanda yapılan çalışmalar </a:t>
            </a:r>
          </a:p>
          <a:p>
            <a:pPr marL="0" indent="0">
              <a:buNone/>
            </a:pPr>
            <a:r>
              <a:rPr lang="tr-TR" dirty="0"/>
              <a:t>1- WOODWARD </a:t>
            </a:r>
            <a:r>
              <a:rPr lang="tr-TR" dirty="0" smtClean="0"/>
              <a:t>ARAŞTIRMASI</a:t>
            </a:r>
          </a:p>
          <a:p>
            <a:pPr marL="0" indent="0">
              <a:buNone/>
            </a:pPr>
            <a:r>
              <a:rPr lang="tr-TR" dirty="0"/>
              <a:t>Organizasyonun yapı ve işleyişini teknoloji koşuluna bağlayan önemli bir </a:t>
            </a:r>
            <a:r>
              <a:rPr lang="tr-TR" dirty="0" err="1"/>
              <a:t>durumsallık</a:t>
            </a:r>
            <a:r>
              <a:rPr lang="tr-TR" dirty="0"/>
              <a:t> yaklaşımı çalışmasıdır. İşletmelerin başarıları ile imalat metot ve süreçleri karşılaştırılmıştır. Sonuç, her teknoloji türü için değişik bir organizasyon yapısı uygundur.</a:t>
            </a:r>
          </a:p>
          <a:p>
            <a:pPr marL="0" indent="0">
              <a:buNone/>
            </a:pPr>
            <a:r>
              <a:rPr lang="tr-TR" dirty="0"/>
              <a:t>2-ASTON GRUBU </a:t>
            </a:r>
            <a:r>
              <a:rPr lang="tr-TR" dirty="0" smtClean="0"/>
              <a:t>ARAŞTIRMASI</a:t>
            </a:r>
          </a:p>
          <a:p>
            <a:pPr marL="0" indent="0">
              <a:buNone/>
            </a:pPr>
            <a:r>
              <a:rPr lang="tr-TR" dirty="0" smtClean="0"/>
              <a:t>3 ana değişken üzerinde durmuşlardır;</a:t>
            </a:r>
          </a:p>
          <a:p>
            <a:pPr marL="0" indent="0">
              <a:buNone/>
            </a:pPr>
            <a:r>
              <a:rPr lang="tr-TR" dirty="0" smtClean="0"/>
              <a:t>*Faaliyetlerin yapılandırılması</a:t>
            </a:r>
          </a:p>
          <a:p>
            <a:pPr marL="0" indent="0">
              <a:buNone/>
            </a:pPr>
            <a:r>
              <a:rPr lang="tr-TR" dirty="0" smtClean="0"/>
              <a:t>*Otorite yoğunlaşması</a:t>
            </a:r>
          </a:p>
          <a:p>
            <a:pPr marL="0" indent="0">
              <a:buNone/>
            </a:pPr>
            <a:r>
              <a:rPr lang="tr-TR" dirty="0" smtClean="0"/>
              <a:t>*İş akışının kontrolü</a:t>
            </a:r>
            <a:endParaRPr lang="tr-TR" dirty="0"/>
          </a:p>
          <a:p>
            <a:pPr marL="0" indent="0">
              <a:buNone/>
            </a:pPr>
            <a:r>
              <a:rPr lang="tr-TR" dirty="0"/>
              <a:t>3- TAVISTOCK ENSTİTÜSÜ </a:t>
            </a:r>
            <a:r>
              <a:rPr lang="tr-TR" dirty="0" smtClean="0"/>
              <a:t>ÇALIŞMALARI-Algı Yönetim Örgütü</a:t>
            </a:r>
          </a:p>
          <a:p>
            <a:pPr marL="0" indent="0">
              <a:buNone/>
            </a:pPr>
            <a:r>
              <a:rPr lang="tr-TR" dirty="0" err="1"/>
              <a:t>E.L.Trist</a:t>
            </a:r>
            <a:r>
              <a:rPr lang="tr-TR" dirty="0"/>
              <a:t> ve </a:t>
            </a:r>
            <a:r>
              <a:rPr lang="tr-TR" dirty="0" err="1"/>
              <a:t>K.W.Bamforth</a:t>
            </a:r>
            <a:r>
              <a:rPr lang="tr-TR" dirty="0"/>
              <a:t> İngiltere’de </a:t>
            </a:r>
            <a:r>
              <a:rPr lang="tr-TR" dirty="0" err="1"/>
              <a:t>II.Dünya</a:t>
            </a:r>
            <a:r>
              <a:rPr lang="tr-TR" dirty="0"/>
              <a:t> Savaşından sonra kömür ocaklarında kömür çıkarmada kullanılan teknolojilerin değiştirilmesinin organizasyon yapısı ve işleyişi üzerindeki etkilerini incelemişlerdir</a:t>
            </a:r>
            <a:r>
              <a:rPr lang="tr-TR" dirty="0" smtClean="0"/>
              <a:t>.</a:t>
            </a:r>
          </a:p>
          <a:p>
            <a:pPr marL="0" indent="0">
              <a:buNone/>
            </a:pPr>
            <a:r>
              <a:rPr lang="tr-TR" dirty="0"/>
              <a:t>Rasyonelleştirilmeden önce kömür ocaklarında kullanılan teknoloji ile organizasyon yapısı birbiri ile uyumlu halde idi. Rasyonelleştirme ile bu uyumun bozulduğu görülmüştür.</a:t>
            </a:r>
            <a:endParaRPr lang="tr-TR" dirty="0" smtClean="0"/>
          </a:p>
          <a:p>
            <a:pPr marL="0" indent="0">
              <a:buNone/>
            </a:pPr>
            <a:endParaRPr lang="tr-TR" dirty="0" smtClean="0"/>
          </a:p>
          <a:p>
            <a:pPr marL="0" indent="0">
              <a:buNone/>
            </a:pPr>
            <a:endParaRPr lang="tr-TR" dirty="0"/>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360295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a:t>4- JAMES THOMPSON’IN TEMEL TEKNOLOJİLER SINIFLAMASI</a:t>
            </a:r>
          </a:p>
          <a:p>
            <a:pPr marL="0" indent="0">
              <a:buNone/>
            </a:pPr>
            <a:r>
              <a:rPr lang="tr-TR" dirty="0" err="1"/>
              <a:t>Thompson’a</a:t>
            </a:r>
            <a:r>
              <a:rPr lang="tr-TR" dirty="0"/>
              <a:t> göre bir organizasyonun kullandığı temel teknoloji üç şekilde olabilir;</a:t>
            </a:r>
          </a:p>
          <a:p>
            <a:pPr marL="0" indent="0">
              <a:buNone/>
            </a:pPr>
            <a:r>
              <a:rPr lang="tr-TR" dirty="0"/>
              <a:t>A- Çözümleyici teknoloji: Bu teknolojinin en önemli özelliği yapılan faaliyetlerin belirli grup veya kişileri birbirine bağlamasıdır. Örneğin bir bankaya para yatıranlar ile kredi alanları, bir sigorta şirketi ile risklerini ortadan kaldırmak isteyenleri birbirine bağlayan organizasyonlardır.</a:t>
            </a:r>
          </a:p>
          <a:p>
            <a:pPr marL="0" indent="0">
              <a:buNone/>
            </a:pPr>
            <a:r>
              <a:rPr lang="tr-TR" dirty="0"/>
              <a:t>B- Bağlı teknolojiler: Bu tür teknolojilerin en önemli özelliği yapılan faaliyetlerin birbirine bağlı olmasıdır. Diğer bir ifade ile faaliyetler sıralı olarak yerine getirilir.</a:t>
            </a:r>
          </a:p>
          <a:p>
            <a:pPr marL="0" indent="0">
              <a:buNone/>
            </a:pPr>
            <a:r>
              <a:rPr lang="tr-TR" dirty="0"/>
              <a:t>C-Yoğun teknoloji: Bu tür teknolojilerde bir işi başarmak için yapılacak olan faaliyetlerin hepsinin karşılıklı olarak birbirine bağlı olmasıdır. Bu tür teknolojideki faaliyetler arası ilişkiler çok yönlü karşılıklı bağlılık şeklindedir.</a:t>
            </a:r>
          </a:p>
          <a:p>
            <a:pPr marL="0" indent="0">
              <a:buNone/>
            </a:pPr>
            <a:r>
              <a:rPr lang="tr-TR" dirty="0" smtClean="0"/>
              <a:t>5- </a:t>
            </a:r>
            <a:r>
              <a:rPr lang="tr-TR" dirty="0"/>
              <a:t>CHARLES PERROW’UN RUTİN / RUTİN OLMAYAN İŞ </a:t>
            </a:r>
            <a:r>
              <a:rPr lang="tr-TR" dirty="0" smtClean="0"/>
              <a:t>SINIFLAMASI</a:t>
            </a:r>
          </a:p>
          <a:p>
            <a:pPr marL="0" indent="0">
              <a:buNone/>
            </a:pPr>
            <a:r>
              <a:rPr lang="tr-TR" dirty="0" err="1"/>
              <a:t>Perrow</a:t>
            </a:r>
            <a:r>
              <a:rPr lang="tr-TR" dirty="0"/>
              <a:t> bir organizasyonun amaçlarını gerçekleştirmek için yapılan işleri iki başlık altında toplamıştır. Bunlar rutin işler ve rutin olmayan işlerdir. Rutin işler tam olarak bilinen teknikler yardımıyla yerine getirilir. Bu teknikler genellikle aynı tür girdilere uygulandığı metot ve teknikler konusunda belirsizliğin pek az olduğu durumları ifade etmektedir. Rutin olmayan işler ise, pek az bilinen teknik ve metodun bilindiği bilinen teknik ve metotların başarısı tam olarak bilinmeyen, yapılacak pek çok işin olduğu girdilerin standart olmadığı durumları göstermektedir.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003288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0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435280" cy="6336704"/>
          </a:xfrm>
        </p:spPr>
        <p:txBody>
          <a:bodyPr>
            <a:normAutofit fontScale="47500" lnSpcReduction="20000"/>
          </a:bodyPr>
          <a:lstStyle/>
          <a:p>
            <a:pPr marL="0" indent="0">
              <a:buNone/>
            </a:pPr>
            <a:r>
              <a:rPr lang="tr-TR" sz="3600" u="sng" dirty="0">
                <a:solidFill>
                  <a:srgbClr val="C00000"/>
                </a:solidFill>
              </a:rPr>
              <a:t>ORGANİZASYON VE ÇEVRE</a:t>
            </a:r>
          </a:p>
          <a:p>
            <a:pPr marL="0" indent="0">
              <a:buNone/>
            </a:pPr>
            <a:r>
              <a:rPr lang="tr-TR" sz="3600" dirty="0"/>
              <a:t>Bu alanda yapılan çalışmalar </a:t>
            </a:r>
          </a:p>
          <a:p>
            <a:pPr marL="0" indent="0">
              <a:buNone/>
            </a:pPr>
            <a:r>
              <a:rPr lang="tr-TR" sz="3600" dirty="0"/>
              <a:t>1- BURNS-STALKER </a:t>
            </a:r>
            <a:r>
              <a:rPr lang="tr-TR" sz="3600" dirty="0" smtClean="0"/>
              <a:t>ÇALIŞMASI</a:t>
            </a:r>
          </a:p>
          <a:p>
            <a:pPr marL="0" indent="0">
              <a:buNone/>
            </a:pPr>
            <a:r>
              <a:rPr lang="tr-TR" sz="3600" dirty="0" smtClean="0"/>
              <a:t>Çalışmaları, işletmelerin organizasyon yapılarının değişen teknoloji ve çevre şartlarından nasıl etkilendikleri üzerinedir</a:t>
            </a:r>
          </a:p>
          <a:p>
            <a:pPr marL="0" indent="0">
              <a:buNone/>
            </a:pPr>
            <a:r>
              <a:rPr lang="tr-TR" sz="3600" dirty="0" smtClean="0"/>
              <a:t>A-Mekanik organizasyon: Durgun ve çevre şartlarının değişmediği durumlara uygundur.</a:t>
            </a:r>
          </a:p>
          <a:p>
            <a:pPr marL="0" indent="0">
              <a:buNone/>
            </a:pPr>
            <a:r>
              <a:rPr lang="tr-TR" sz="3600" dirty="0" smtClean="0"/>
              <a:t>B-Organik organizasyon: Çevre şartlarının devamlı olarak değiştiği durumlara uygun organizasyondur.</a:t>
            </a:r>
            <a:endParaRPr lang="tr-TR" sz="3600" dirty="0"/>
          </a:p>
          <a:p>
            <a:pPr marL="0" indent="0">
              <a:buNone/>
            </a:pPr>
            <a:r>
              <a:rPr lang="tr-TR" sz="3600" dirty="0"/>
              <a:t>2- LAWRENCE-LORSCH </a:t>
            </a:r>
            <a:r>
              <a:rPr lang="tr-TR" sz="3600" dirty="0" smtClean="0"/>
              <a:t>ÇALIŞMASI</a:t>
            </a:r>
          </a:p>
          <a:p>
            <a:pPr marL="0" indent="0">
              <a:buNone/>
            </a:pPr>
            <a:r>
              <a:rPr lang="tr-TR" sz="3600" dirty="0"/>
              <a:t>Araştırmacılar bu araştırmalarında üç önemli kavram kullanmışlardır. Bunlar farklılaşma, koordinasyon, çevre ve belirsizlik </a:t>
            </a:r>
            <a:r>
              <a:rPr lang="tr-TR" sz="3600" dirty="0" smtClean="0"/>
              <a:t>kavramlarıdır.</a:t>
            </a:r>
          </a:p>
          <a:p>
            <a:pPr marL="0" indent="0">
              <a:buNone/>
            </a:pPr>
            <a:r>
              <a:rPr lang="tr-TR" sz="3600" dirty="0" smtClean="0"/>
              <a:t>Çevresel harici faktörler; Ekonomik aktivite, Teknolojik yenilikler, Araç ve gereçler, Sosyal davranışlar, Hükümet politikaları, Ticari kuruluşlar</a:t>
            </a:r>
            <a:endParaRPr lang="tr-TR" sz="3600" dirty="0"/>
          </a:p>
          <a:p>
            <a:pPr marL="0" indent="0">
              <a:buNone/>
            </a:pPr>
            <a:r>
              <a:rPr lang="tr-TR" sz="3600" dirty="0"/>
              <a:t>3-EMERY-TRIST </a:t>
            </a:r>
            <a:r>
              <a:rPr lang="tr-TR" sz="3600" dirty="0" smtClean="0"/>
              <a:t>ÇALIŞMASI</a:t>
            </a:r>
          </a:p>
          <a:p>
            <a:pPr marL="0" indent="0">
              <a:buNone/>
            </a:pPr>
            <a:r>
              <a:rPr lang="tr-TR" sz="3600" dirty="0" err="1" smtClean="0"/>
              <a:t>Emery</a:t>
            </a:r>
            <a:r>
              <a:rPr lang="tr-TR" sz="3600" dirty="0" smtClean="0"/>
              <a:t> </a:t>
            </a:r>
            <a:r>
              <a:rPr lang="tr-TR" sz="3600" dirty="0"/>
              <a:t>ve </a:t>
            </a:r>
            <a:r>
              <a:rPr lang="tr-TR" sz="3600" dirty="0" err="1"/>
              <a:t>Trist’e</a:t>
            </a:r>
            <a:r>
              <a:rPr lang="tr-TR" sz="3600" dirty="0"/>
              <a:t> göre organizasyon ile çevresi arasındaki ilişkileri incelerken dört çeşit ilişkiden söz ederek bunlardan en önemli ve güç olanının dördüncü tür ilişki olduğunu belirtmişlerdir</a:t>
            </a:r>
            <a:r>
              <a:rPr lang="tr-TR" sz="3600" dirty="0" smtClean="0"/>
              <a:t>.</a:t>
            </a:r>
          </a:p>
          <a:p>
            <a:pPr marL="0" indent="0">
              <a:buNone/>
            </a:pPr>
            <a:r>
              <a:rPr lang="tr-TR" sz="3600" dirty="0"/>
              <a:t>*Birinci tür ilişki organizasyonun iç yapısıyla ilgili olup iç birimler arasındaki içsel karşılıklı bağlılık ilişkileridir. </a:t>
            </a:r>
            <a:endParaRPr lang="tr-TR" sz="3600" dirty="0" smtClean="0"/>
          </a:p>
          <a:p>
            <a:pPr marL="0" indent="0">
              <a:buNone/>
            </a:pPr>
            <a:r>
              <a:rPr lang="tr-TR" sz="3600" dirty="0"/>
              <a:t>*İkinci grup ilişkiler ise, organizasyonun </a:t>
            </a:r>
            <a:r>
              <a:rPr lang="tr-TR" sz="3600" dirty="0" err="1" smtClean="0"/>
              <a:t>inputları</a:t>
            </a:r>
            <a:r>
              <a:rPr lang="tr-TR" sz="3600" dirty="0" smtClean="0"/>
              <a:t> (girdileri)  </a:t>
            </a:r>
            <a:r>
              <a:rPr lang="tr-TR" sz="3600" dirty="0"/>
              <a:t>aldığı çevreler ile olan karşılıklı bağlılık ilişkileridir</a:t>
            </a:r>
            <a:r>
              <a:rPr lang="tr-TR" sz="3600" dirty="0" smtClean="0"/>
              <a:t>.</a:t>
            </a:r>
          </a:p>
          <a:p>
            <a:pPr marL="0" indent="0">
              <a:buNone/>
            </a:pPr>
            <a:r>
              <a:rPr lang="tr-TR" sz="3600" dirty="0"/>
              <a:t>*Üçüncü grup ilişki organizasyonun çıktılarını gönderdiği çevrelerle olan çıktı alışverişi karşılıklı bağlılık ilişkileri</a:t>
            </a:r>
            <a:r>
              <a:rPr lang="tr-TR" sz="3600" dirty="0" smtClean="0"/>
              <a:t>.</a:t>
            </a:r>
          </a:p>
          <a:p>
            <a:pPr marL="0" indent="0">
              <a:buNone/>
            </a:pPr>
            <a:r>
              <a:rPr lang="tr-TR" sz="3600" dirty="0"/>
              <a:t>*Dördüncü grup ilişkiler ise, çevresel karşılıklı bağlılık ilişkileri olarak adlandırılan ilişkilerdir.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36661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120680"/>
          </a:xfrm>
        </p:spPr>
        <p:txBody>
          <a:bodyPr>
            <a:normAutofit fontScale="85000" lnSpcReduction="20000"/>
          </a:bodyPr>
          <a:lstStyle/>
          <a:p>
            <a:pPr marL="0" indent="0">
              <a:buNone/>
            </a:pPr>
            <a:r>
              <a:rPr lang="tr-TR" dirty="0"/>
              <a:t>4- J. THOMPSON </a:t>
            </a:r>
            <a:r>
              <a:rPr lang="tr-TR" dirty="0" smtClean="0"/>
              <a:t>ÇALIŞMASI</a:t>
            </a:r>
          </a:p>
          <a:p>
            <a:pPr marL="0" indent="0">
              <a:buNone/>
            </a:pPr>
            <a:r>
              <a:rPr lang="tr-TR" dirty="0"/>
              <a:t>Organizasyon ve çevre ilişkileri konusunda bir diğer önemli çalışma da James </a:t>
            </a:r>
            <a:r>
              <a:rPr lang="tr-TR" dirty="0" err="1"/>
              <a:t>Thompson’un</a:t>
            </a:r>
            <a:r>
              <a:rPr lang="tr-TR" dirty="0"/>
              <a:t> yapmış olduğu teorik çalışmadır. </a:t>
            </a:r>
            <a:r>
              <a:rPr lang="tr-TR" dirty="0" err="1"/>
              <a:t>Thompson</a:t>
            </a:r>
            <a:r>
              <a:rPr lang="tr-TR" dirty="0"/>
              <a:t> çalışmasında iki ana konu üzerinde durmuştur. Birincisi organizasyonun çevresini sınıflamak ve özelliklerini belirleyecek bunun organizasyon yapısı ile ilişkisini göstermektedir. İkincisi ise organizasyonların çevre ile ilişki kurarken izleyecekleri stratejileri belirlemektir.</a:t>
            </a:r>
          </a:p>
          <a:p>
            <a:pPr marL="0" indent="0">
              <a:buNone/>
            </a:pPr>
            <a:r>
              <a:rPr lang="tr-TR" dirty="0"/>
              <a:t>5-ROBERT DUNCAN </a:t>
            </a:r>
            <a:r>
              <a:rPr lang="tr-TR" dirty="0" smtClean="0"/>
              <a:t>ARAŞTIRMASI</a:t>
            </a:r>
          </a:p>
          <a:p>
            <a:pPr marL="0" indent="0">
              <a:buNone/>
            </a:pPr>
            <a:r>
              <a:rPr lang="tr-TR" dirty="0" smtClean="0"/>
              <a:t>Çevreyi </a:t>
            </a:r>
            <a:r>
              <a:rPr lang="tr-TR" dirty="0"/>
              <a:t>basit-karmaşık</a:t>
            </a:r>
          </a:p>
          <a:p>
            <a:pPr marL="0" indent="0">
              <a:buNone/>
            </a:pPr>
            <a:r>
              <a:rPr lang="tr-TR" dirty="0"/>
              <a:t>(karar organlarının dikkate almak zorunda kaldığı</a:t>
            </a:r>
          </a:p>
          <a:p>
            <a:pPr marL="0" indent="0">
              <a:buNone/>
            </a:pPr>
            <a:r>
              <a:rPr lang="tr-TR" dirty="0"/>
              <a:t>faktörlerin azlığı ve birbirine benzemesini ifade eder),</a:t>
            </a:r>
          </a:p>
          <a:p>
            <a:pPr marL="0" indent="0">
              <a:buNone/>
            </a:pPr>
            <a:r>
              <a:rPr lang="tr-TR" dirty="0"/>
              <a:t>statik-dinamik (karar organlarının dikkate almak</a:t>
            </a:r>
          </a:p>
          <a:p>
            <a:pPr marL="0" indent="0">
              <a:buNone/>
            </a:pPr>
            <a:r>
              <a:rPr lang="tr-TR" dirty="0"/>
              <a:t>zorunda kaldığı faktörlerin zaman içinde değişmesi)</a:t>
            </a:r>
          </a:p>
          <a:p>
            <a:pPr marL="0" indent="0">
              <a:buNone/>
            </a:pPr>
            <a:r>
              <a:rPr lang="tr-TR" dirty="0"/>
              <a:t>başlıkları altında incelemiştir.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080744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1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62500" lnSpcReduction="20000"/>
          </a:bodyPr>
          <a:lstStyle/>
          <a:p>
            <a:pPr marL="0" indent="0">
              <a:buNone/>
            </a:pPr>
            <a:r>
              <a:rPr lang="tr-TR" dirty="0" smtClean="0">
                <a:solidFill>
                  <a:srgbClr val="C00000"/>
                </a:solidFill>
              </a:rPr>
              <a:t>Diğerleri</a:t>
            </a:r>
          </a:p>
          <a:p>
            <a:pPr marL="0" indent="0">
              <a:buNone/>
            </a:pPr>
            <a:r>
              <a:rPr lang="tr-TR" dirty="0" smtClean="0"/>
              <a:t>1-Chandler’in Araştırması</a:t>
            </a:r>
          </a:p>
          <a:p>
            <a:pPr marL="0" indent="0">
              <a:buNone/>
            </a:pPr>
            <a:r>
              <a:rPr lang="tr-TR" dirty="0" smtClean="0"/>
              <a:t>Araştırmalarında örgütsel başarılarda ortak noktaları belirlemeye çalışmış ve işletmelerin değişen çevre şartlarına uyabilmek için strateji ve planlarının nasıl değiştiklerini incelemiştir.</a:t>
            </a:r>
          </a:p>
          <a:p>
            <a:pPr marL="0" indent="0">
              <a:buNone/>
            </a:pPr>
            <a:r>
              <a:rPr lang="tr-TR" dirty="0" smtClean="0"/>
              <a:t>2-Leawitt’i Araştırmaları</a:t>
            </a:r>
          </a:p>
          <a:p>
            <a:pPr marL="0" indent="0">
              <a:buNone/>
            </a:pPr>
            <a:r>
              <a:rPr lang="tr-TR" dirty="0" smtClean="0"/>
              <a:t>Dört değişken üzerinde durmuştur;</a:t>
            </a:r>
          </a:p>
          <a:p>
            <a:pPr marL="0" indent="0">
              <a:buNone/>
            </a:pPr>
            <a:r>
              <a:rPr lang="tr-TR" dirty="0" smtClean="0"/>
              <a:t>*İşletmede çeşitli amaçlarla yapılan işler,</a:t>
            </a:r>
          </a:p>
          <a:p>
            <a:pPr marL="0" indent="0">
              <a:buNone/>
            </a:pPr>
            <a:r>
              <a:rPr lang="tr-TR" dirty="0" smtClean="0"/>
              <a:t>*İşletmede işlerin, yetkilerin belirlenmesi biçimi gibi bir yapının olması,</a:t>
            </a:r>
          </a:p>
          <a:p>
            <a:pPr marL="0" indent="0">
              <a:buNone/>
            </a:pPr>
            <a:r>
              <a:rPr lang="tr-TR" dirty="0" smtClean="0"/>
              <a:t>*İşletmede faaliyetleri sürdürmek için gerekli araçların ve teknolojinin olması,</a:t>
            </a:r>
          </a:p>
          <a:p>
            <a:pPr marL="0" indent="0">
              <a:buNone/>
            </a:pPr>
            <a:r>
              <a:rPr lang="tr-TR" dirty="0" smtClean="0"/>
              <a:t>*İşletmede bu faaliyetleri yapan insan unsurudur.</a:t>
            </a:r>
          </a:p>
          <a:p>
            <a:pPr marL="0" indent="0">
              <a:buNone/>
            </a:pPr>
            <a:r>
              <a:rPr lang="tr-TR" dirty="0" smtClean="0"/>
              <a:t>3-Khandwalla Yaklaşımı</a:t>
            </a:r>
          </a:p>
          <a:p>
            <a:pPr marL="0" indent="0">
              <a:buNone/>
            </a:pPr>
            <a:r>
              <a:rPr lang="tr-TR" dirty="0" smtClean="0"/>
              <a:t>Organizasyon Dizaynı üzerine çalışmıştır.</a:t>
            </a:r>
          </a:p>
          <a:p>
            <a:pPr marL="0" indent="0">
              <a:buNone/>
            </a:pPr>
            <a:r>
              <a:rPr lang="tr-TR" dirty="0" smtClean="0"/>
              <a:t>*Çevresel değişkenler; Çevre, Demografik özellikler, Sahiplik durumu</a:t>
            </a:r>
          </a:p>
          <a:p>
            <a:pPr marL="0" indent="0">
              <a:buNone/>
            </a:pPr>
            <a:r>
              <a:rPr lang="tr-TR" dirty="0" smtClean="0"/>
              <a:t>*Stratejik değişkenler; Amaçlar, Stratejiler, Yönetim biçimi ve felsefeleri</a:t>
            </a:r>
          </a:p>
          <a:p>
            <a:pPr marL="0" indent="0">
              <a:buNone/>
            </a:pPr>
            <a:r>
              <a:rPr lang="tr-TR" dirty="0" smtClean="0"/>
              <a:t>*Başarı değişkenleri; Büyüme, Verimlilik, Kamuoyu imajı ve prestij</a:t>
            </a:r>
          </a:p>
          <a:p>
            <a:pPr marL="0" indent="0">
              <a:buNone/>
            </a:pPr>
            <a:r>
              <a:rPr lang="tr-TR" dirty="0" smtClean="0"/>
              <a:t>*Yapısal değişkenler; İş akımı, Teknoloji, Örgüt yapısı</a:t>
            </a:r>
          </a:p>
          <a:p>
            <a:pPr marL="0" indent="0">
              <a:buNone/>
            </a:pPr>
            <a:r>
              <a:rPr lang="tr-TR" dirty="0" smtClean="0"/>
              <a:t>*Davranışsal değişkenler; Güdüleme, Çatışma, </a:t>
            </a:r>
            <a:r>
              <a:rPr lang="tr-TR" dirty="0" err="1" smtClean="0"/>
              <a:t>Yaatıcılık</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471060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a:bodyPr>
          <a:lstStyle/>
          <a:p>
            <a:pPr marL="0" indent="0">
              <a:buNone/>
            </a:pPr>
            <a:r>
              <a:rPr lang="tr-TR" sz="1800" u="sng" dirty="0" smtClean="0">
                <a:solidFill>
                  <a:srgbClr val="C00000"/>
                </a:solidFill>
              </a:rPr>
              <a:t>Toplam Kalite Yönetimi</a:t>
            </a:r>
          </a:p>
          <a:p>
            <a:pPr marL="0" indent="0">
              <a:buNone/>
            </a:pPr>
            <a:r>
              <a:rPr lang="tr-TR" sz="1800" dirty="0" smtClean="0"/>
              <a:t>Müşteri </a:t>
            </a:r>
            <a:r>
              <a:rPr lang="tr-TR" sz="1800" dirty="0"/>
              <a:t>ihtiyaçlarını karşılayabilmek için kullanılan insan, iş, ürün ve/veya hizmet kalite gereksinimlerinin, sistematik bir yaklaşımla ve tüm çalışanların katkıları ile sağlanmasıdır</a:t>
            </a:r>
            <a:r>
              <a:rPr lang="tr-TR" sz="1800" dirty="0" smtClean="0"/>
              <a:t>.</a:t>
            </a:r>
          </a:p>
          <a:p>
            <a:pPr marL="0" indent="0">
              <a:buNone/>
            </a:pPr>
            <a:r>
              <a:rPr lang="tr-TR" sz="1800" dirty="0" smtClean="0"/>
              <a:t>İş görenlerin ve konuk beklentilerinin en üst düzeyde karşılanmasını amaç edinen , iş görenlerin bilgilendirilip yetkilendirilmesini ve ekip çalışmasıyla tüm süreçlerin sürekli iyileştirilmesini öngören yönetim yaklaşımıdır.</a:t>
            </a:r>
          </a:p>
          <a:p>
            <a:pPr marL="0" indent="0">
              <a:buNone/>
            </a:pPr>
            <a:r>
              <a:rPr lang="tr-TR" sz="1800" u="sng" dirty="0" smtClean="0">
                <a:solidFill>
                  <a:srgbClr val="C00000"/>
                </a:solidFill>
              </a:rPr>
              <a:t>Otel İşletmelerinde hizmet kalitesinin geliştirilmesi</a:t>
            </a:r>
          </a:p>
          <a:p>
            <a:pPr marL="0" indent="0">
              <a:buNone/>
            </a:pPr>
            <a:r>
              <a:rPr lang="tr-TR" sz="1800" dirty="0" smtClean="0"/>
              <a:t>1-İş gören ve konuk memnuniyeti</a:t>
            </a:r>
          </a:p>
          <a:p>
            <a:pPr marL="0" indent="0">
              <a:buNone/>
            </a:pPr>
            <a:r>
              <a:rPr lang="tr-TR" sz="1800" dirty="0" smtClean="0"/>
              <a:t>2-Sürekli iyileştirme (</a:t>
            </a:r>
            <a:r>
              <a:rPr lang="tr-TR" sz="1800" dirty="0" err="1" smtClean="0"/>
              <a:t>Kaizen</a:t>
            </a:r>
            <a:r>
              <a:rPr lang="tr-TR" sz="1800" dirty="0" smtClean="0"/>
              <a:t>)</a:t>
            </a:r>
          </a:p>
          <a:p>
            <a:pPr marL="0" indent="0">
              <a:buNone/>
            </a:pPr>
            <a:r>
              <a:rPr lang="tr-TR" sz="1800" dirty="0" smtClean="0"/>
              <a:t>3-Tüm çalışanların katılımı (Ringi)</a:t>
            </a:r>
          </a:p>
          <a:p>
            <a:pPr marL="0" indent="0">
              <a:buNone/>
            </a:pPr>
            <a:r>
              <a:rPr lang="tr-TR" sz="1800" dirty="0" smtClean="0"/>
              <a:t>4-Yönetimin kararlılığı</a:t>
            </a:r>
          </a:p>
          <a:p>
            <a:pPr marL="0" indent="0">
              <a:buNone/>
            </a:pPr>
            <a:r>
              <a:rPr lang="tr-TR" sz="1800" dirty="0" smtClean="0"/>
              <a:t>5-Verilere dayanma</a:t>
            </a:r>
          </a:p>
          <a:p>
            <a:pPr marL="0" indent="0">
              <a:buNone/>
            </a:pPr>
            <a:r>
              <a:rPr lang="tr-TR" sz="1800" u="sng" dirty="0" err="1" smtClean="0"/>
              <a:t>Deming</a:t>
            </a:r>
            <a:r>
              <a:rPr lang="tr-TR" sz="1800" u="sng" dirty="0" smtClean="0"/>
              <a:t> Çevrimi (</a:t>
            </a:r>
            <a:r>
              <a:rPr lang="tr-TR" sz="1800" u="sng" dirty="0" smtClean="0">
                <a:solidFill>
                  <a:srgbClr val="C00000"/>
                </a:solidFill>
              </a:rPr>
              <a:t>P</a:t>
            </a:r>
            <a:r>
              <a:rPr lang="tr-TR" sz="1800" u="sng" dirty="0" smtClean="0"/>
              <a:t>lanla, </a:t>
            </a:r>
            <a:r>
              <a:rPr lang="tr-TR" sz="1800" u="sng" dirty="0" smtClean="0">
                <a:solidFill>
                  <a:srgbClr val="C00000"/>
                </a:solidFill>
              </a:rPr>
              <a:t>U</a:t>
            </a:r>
            <a:r>
              <a:rPr lang="tr-TR" sz="1800" u="sng" dirty="0" smtClean="0"/>
              <a:t>ygula, </a:t>
            </a:r>
            <a:r>
              <a:rPr lang="tr-TR" sz="1800" u="sng" dirty="0" smtClean="0">
                <a:solidFill>
                  <a:srgbClr val="C00000"/>
                </a:solidFill>
              </a:rPr>
              <a:t>K</a:t>
            </a:r>
            <a:r>
              <a:rPr lang="tr-TR" sz="1800" u="sng" dirty="0" smtClean="0"/>
              <a:t>ontrol et ,</a:t>
            </a:r>
            <a:r>
              <a:rPr lang="tr-TR" sz="1800" u="sng" dirty="0" smtClean="0">
                <a:solidFill>
                  <a:srgbClr val="C00000"/>
                </a:solidFill>
              </a:rPr>
              <a:t>Ö</a:t>
            </a:r>
            <a:r>
              <a:rPr lang="tr-TR" sz="1800" u="sng" dirty="0" smtClean="0"/>
              <a:t>nlem al-PDCA</a:t>
            </a:r>
            <a:r>
              <a:rPr lang="tr-TR" sz="1800" dirty="0" smtClean="0"/>
              <a:t>)     </a:t>
            </a:r>
            <a:r>
              <a:rPr lang="tr-TR" sz="1800" u="sng" dirty="0" err="1" smtClean="0"/>
              <a:t>Shewhart</a:t>
            </a:r>
            <a:r>
              <a:rPr lang="tr-TR" sz="1800" u="sng" dirty="0" smtClean="0"/>
              <a:t> Çevrimi</a:t>
            </a:r>
          </a:p>
          <a:p>
            <a:pPr marL="0" indent="0">
              <a:buNone/>
            </a:pPr>
            <a:r>
              <a:rPr lang="tr-TR" sz="1800" dirty="0"/>
              <a:t> </a:t>
            </a:r>
            <a:r>
              <a:rPr lang="tr-TR" sz="1800" dirty="0" smtClean="0"/>
              <a:t>                                                                                                              *PDSA   </a:t>
            </a:r>
            <a:r>
              <a:rPr lang="tr-TR" sz="1800" dirty="0" err="1" smtClean="0"/>
              <a:t>Shewhart</a:t>
            </a:r>
            <a:endParaRPr lang="tr-TR" sz="1800" dirty="0" smtClean="0"/>
          </a:p>
          <a:p>
            <a:pPr marL="0" indent="0">
              <a:buNone/>
            </a:pPr>
            <a:r>
              <a:rPr lang="tr-TR" sz="1800" dirty="0"/>
              <a:t> </a:t>
            </a:r>
            <a:r>
              <a:rPr lang="tr-TR" sz="1800" dirty="0" smtClean="0"/>
              <a:t>                                                                                                               Kontrol et yerine </a:t>
            </a:r>
            <a:r>
              <a:rPr lang="tr-TR" sz="1800" dirty="0" err="1" smtClean="0"/>
              <a:t>Study</a:t>
            </a:r>
            <a:endParaRPr lang="tr-TR" sz="1800" dirty="0" smtClean="0"/>
          </a:p>
          <a:p>
            <a:pPr marL="0" indent="0">
              <a:buNone/>
            </a:pPr>
            <a:r>
              <a:rPr lang="tr-TR" sz="1800" dirty="0"/>
              <a:t> </a:t>
            </a:r>
            <a:r>
              <a:rPr lang="tr-TR" sz="1800" dirty="0" smtClean="0"/>
              <a:t>                                                                                                              (çalış)   demiştir.                      </a:t>
            </a:r>
            <a:endParaRPr lang="tr-TR" sz="18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4581128"/>
            <a:ext cx="3096344"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5364088" y="5877272"/>
            <a:ext cx="3456384" cy="369332"/>
          </a:xfrm>
          <a:prstGeom prst="rect">
            <a:avLst/>
          </a:prstGeom>
          <a:noFill/>
        </p:spPr>
        <p:txBody>
          <a:bodyPr wrap="square" rtlCol="0">
            <a:spAutoFit/>
          </a:bodyPr>
          <a:lstStyle/>
          <a:p>
            <a:r>
              <a:rPr lang="tr-TR" dirty="0" err="1" smtClean="0"/>
              <a:t>Shewhart</a:t>
            </a:r>
            <a:r>
              <a:rPr lang="tr-TR" dirty="0" smtClean="0"/>
              <a:t> döngünün fikir babasıdır.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14013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b="1" u="sng" dirty="0" err="1" smtClean="0">
                <a:solidFill>
                  <a:srgbClr val="C00000"/>
                </a:solidFill>
              </a:rPr>
              <a:t>Sinerjik</a:t>
            </a:r>
            <a:r>
              <a:rPr lang="tr-TR" b="1" u="sng" dirty="0" smtClean="0">
                <a:solidFill>
                  <a:srgbClr val="C00000"/>
                </a:solidFill>
              </a:rPr>
              <a:t> Yönetim Anlayışı</a:t>
            </a:r>
          </a:p>
          <a:p>
            <a:pPr marL="0" indent="0">
              <a:buNone/>
            </a:pPr>
            <a:r>
              <a:rPr lang="tr-TR" dirty="0" smtClean="0"/>
              <a:t>İşletmelerin rekabet ortamında hızlı büyümeyi ya da kriz anında fazla ekonomik ve sosyal yıkıma uğramadan çıkmayı hedeflemesidir.</a:t>
            </a:r>
          </a:p>
          <a:p>
            <a:pPr marL="0" indent="0">
              <a:buNone/>
            </a:pPr>
            <a:r>
              <a:rPr lang="tr-TR" u="sng" dirty="0" err="1" smtClean="0">
                <a:solidFill>
                  <a:srgbClr val="C00000"/>
                </a:solidFill>
              </a:rPr>
              <a:t>Sinerjik</a:t>
            </a:r>
            <a:r>
              <a:rPr lang="tr-TR" u="sng" dirty="0" smtClean="0">
                <a:solidFill>
                  <a:srgbClr val="C00000"/>
                </a:solidFill>
              </a:rPr>
              <a:t> yönetim uygulamalarında planlama sürecinde öngörülen taktik ve stratejik hedeflere uyumlaştırılması ve hedeflere ulaşmada etkili hususlar;</a:t>
            </a:r>
          </a:p>
          <a:p>
            <a:pPr marL="0" indent="0">
              <a:buNone/>
            </a:pPr>
            <a:r>
              <a:rPr lang="tr-TR" dirty="0" smtClean="0"/>
              <a:t>*Sistem yaklaşımı içinde bütünsellik</a:t>
            </a:r>
          </a:p>
          <a:p>
            <a:pPr marL="0" indent="0">
              <a:buNone/>
            </a:pPr>
            <a:r>
              <a:rPr lang="tr-TR" dirty="0" smtClean="0"/>
              <a:t>*Yüksek verimlilik</a:t>
            </a:r>
          </a:p>
          <a:p>
            <a:pPr marL="0" indent="0">
              <a:buNone/>
            </a:pPr>
            <a:r>
              <a:rPr lang="tr-TR" dirty="0" smtClean="0"/>
              <a:t>*</a:t>
            </a:r>
            <a:r>
              <a:rPr lang="tr-TR" dirty="0" err="1" smtClean="0"/>
              <a:t>Pareto</a:t>
            </a:r>
            <a:r>
              <a:rPr lang="tr-TR" dirty="0"/>
              <a:t> analizi (İtalyan ekonomist </a:t>
            </a:r>
            <a:r>
              <a:rPr lang="tr-TR" dirty="0" err="1"/>
              <a:t>Vilfredo</a:t>
            </a:r>
            <a:r>
              <a:rPr lang="tr-TR" dirty="0"/>
              <a:t> </a:t>
            </a:r>
            <a:r>
              <a:rPr lang="tr-TR" dirty="0" err="1" smtClean="0"/>
              <a:t>Pareto</a:t>
            </a:r>
            <a:r>
              <a:rPr lang="tr-TR" dirty="0" smtClean="0"/>
              <a:t>) </a:t>
            </a:r>
          </a:p>
          <a:p>
            <a:pPr marL="0" indent="0">
              <a:buNone/>
            </a:pPr>
            <a:r>
              <a:rPr lang="tr-TR" dirty="0" smtClean="0"/>
              <a:t>*Sistemin aktif bir şekilde çalışması/sistem dinamiği</a:t>
            </a:r>
          </a:p>
          <a:p>
            <a:pPr marL="0" indent="0">
              <a:buNone/>
            </a:pPr>
            <a:r>
              <a:rPr lang="tr-TR" u="sng" dirty="0" err="1" smtClean="0">
                <a:solidFill>
                  <a:srgbClr val="C00000"/>
                </a:solidFill>
              </a:rPr>
              <a:t>Sinerjik</a:t>
            </a:r>
            <a:r>
              <a:rPr lang="tr-TR" u="sng" dirty="0" smtClean="0">
                <a:solidFill>
                  <a:srgbClr val="C00000"/>
                </a:solidFill>
              </a:rPr>
              <a:t> Yönetimi Uygulama Aşamaları</a:t>
            </a:r>
          </a:p>
          <a:p>
            <a:pPr marL="0" indent="0">
              <a:buNone/>
            </a:pPr>
            <a:r>
              <a:rPr lang="tr-TR" dirty="0" smtClean="0"/>
              <a:t>1-Hedeflerin belirlenmesi</a:t>
            </a:r>
          </a:p>
          <a:p>
            <a:pPr marL="0" indent="0">
              <a:buNone/>
            </a:pPr>
            <a:r>
              <a:rPr lang="tr-TR" dirty="0" smtClean="0"/>
              <a:t>2-Kritik faktörleri belirleme</a:t>
            </a:r>
          </a:p>
          <a:p>
            <a:pPr marL="0" indent="0">
              <a:buNone/>
            </a:pPr>
            <a:r>
              <a:rPr lang="tr-TR" dirty="0" smtClean="0"/>
              <a:t>3-Faktörleri etkileyen hususların belirlenmesi</a:t>
            </a:r>
          </a:p>
          <a:p>
            <a:pPr marL="0" indent="0">
              <a:buNone/>
            </a:pPr>
            <a:r>
              <a:rPr lang="tr-TR" dirty="0" smtClean="0"/>
              <a:t>4-Uygulanacak planın belirlenmesi ve uygulamanın değerlendirilmesi</a:t>
            </a:r>
          </a:p>
          <a:p>
            <a:pPr marL="0" indent="0">
              <a:buNone/>
            </a:pPr>
            <a:r>
              <a:rPr lang="tr-TR" u="sng" dirty="0" smtClean="0">
                <a:solidFill>
                  <a:srgbClr val="C00000"/>
                </a:solidFill>
              </a:rPr>
              <a:t>Uygulamada Kullanılan Yöntemler</a:t>
            </a:r>
          </a:p>
          <a:p>
            <a:pPr marL="0" indent="0">
              <a:buNone/>
            </a:pPr>
            <a:r>
              <a:rPr lang="tr-TR" dirty="0" smtClean="0"/>
              <a:t>*Beyin fırtınası</a:t>
            </a:r>
          </a:p>
          <a:p>
            <a:pPr marL="0" indent="0">
              <a:buNone/>
            </a:pPr>
            <a:r>
              <a:rPr lang="tr-TR" dirty="0" smtClean="0"/>
              <a:t>*Sebep-sonuç analizi</a:t>
            </a:r>
          </a:p>
          <a:p>
            <a:pPr marL="0" indent="0">
              <a:buNone/>
            </a:pPr>
            <a:r>
              <a:rPr lang="tr-TR" dirty="0" smtClean="0"/>
              <a:t>*Nedensellik analizi</a:t>
            </a:r>
          </a:p>
          <a:p>
            <a:pPr marL="0" indent="0">
              <a:buNone/>
            </a:pPr>
            <a:r>
              <a:rPr lang="tr-TR" dirty="0" smtClean="0"/>
              <a:t>*Güç alanı analizi</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94469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b="1" u="sng" dirty="0" smtClean="0">
                <a:solidFill>
                  <a:srgbClr val="C00000"/>
                </a:solidFill>
              </a:rPr>
              <a:t>Amaçlara Göre Yönetim</a:t>
            </a:r>
          </a:p>
          <a:p>
            <a:pPr marL="0" indent="0">
              <a:buNone/>
            </a:pPr>
            <a:r>
              <a:rPr lang="tr-TR" dirty="0" smtClean="0"/>
              <a:t>Örgüt amaçlarını gerçekleştirmek için yapılan işleri önceden planlamak elde edilecek başarıyı dönem </a:t>
            </a:r>
            <a:r>
              <a:rPr lang="tr-TR" dirty="0" err="1" smtClean="0"/>
              <a:t>dönem</a:t>
            </a:r>
            <a:r>
              <a:rPr lang="tr-TR" dirty="0" smtClean="0"/>
              <a:t> gözden geçirmek ve işler yürütülürken ortaya çıkabilecek problemleri çözmek amacıyla yöneticilerle astların sistemli bir şekilde ve belirli sürelerde bir araya gelmeleriyle ilgili faaliyetlerin bütünüdür.</a:t>
            </a:r>
          </a:p>
          <a:p>
            <a:pPr marL="0" indent="0">
              <a:buNone/>
            </a:pPr>
            <a:r>
              <a:rPr lang="tr-TR" u="sng" dirty="0" smtClean="0">
                <a:solidFill>
                  <a:srgbClr val="C00000"/>
                </a:solidFill>
              </a:rPr>
              <a:t>Konaklama işletmelerinde amaçlara göre yönetim sürecinin aşamaları</a:t>
            </a:r>
          </a:p>
          <a:p>
            <a:pPr marL="0" indent="0">
              <a:buNone/>
            </a:pPr>
            <a:r>
              <a:rPr lang="tr-TR" dirty="0" smtClean="0"/>
              <a:t>1-Bireysel ve örgütsel amaçların belirlenmesi</a:t>
            </a:r>
          </a:p>
          <a:p>
            <a:pPr marL="0" indent="0">
              <a:buNone/>
            </a:pPr>
            <a:r>
              <a:rPr lang="tr-TR" dirty="0" smtClean="0"/>
              <a:t>2-Faaliyetlerin planlanması ve performans standartlarının belirlenmesi</a:t>
            </a:r>
          </a:p>
          <a:p>
            <a:pPr marL="0" indent="0">
              <a:buNone/>
            </a:pPr>
            <a:r>
              <a:rPr lang="tr-TR" dirty="0" smtClean="0"/>
              <a:t>3-Organizasyon yapısının oluşturulması</a:t>
            </a:r>
          </a:p>
          <a:p>
            <a:pPr marL="0" indent="0">
              <a:buNone/>
            </a:pPr>
            <a:r>
              <a:rPr lang="tr-TR" dirty="0" smtClean="0"/>
              <a:t>4-Uygulama ve performans değerlemesi</a:t>
            </a:r>
          </a:p>
          <a:p>
            <a:pPr marL="0" indent="0">
              <a:buNone/>
            </a:pPr>
            <a:r>
              <a:rPr lang="tr-TR" dirty="0" smtClean="0"/>
              <a:t>5-İş görenin eğitimi ve uygulama</a:t>
            </a:r>
          </a:p>
          <a:p>
            <a:pPr marL="0" indent="0">
              <a:buNone/>
            </a:pPr>
            <a:r>
              <a:rPr lang="tr-TR" dirty="0" smtClean="0"/>
              <a:t>6-İş görenin ödüllendirilmesi ve motivasyon</a:t>
            </a:r>
          </a:p>
          <a:p>
            <a:pPr marL="0" indent="0">
              <a:buNone/>
            </a:pPr>
            <a:r>
              <a:rPr lang="tr-TR" dirty="0" smtClean="0"/>
              <a:t>7-Yönetici ve iş görenin kendi kendilerinin kontrolü</a:t>
            </a:r>
          </a:p>
          <a:p>
            <a:pPr marL="0" indent="0">
              <a:buNone/>
            </a:pPr>
            <a:r>
              <a:rPr lang="tr-TR" dirty="0" smtClean="0"/>
              <a:t>Avantajları ve dezavantajları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831791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a:bodyPr>
          <a:lstStyle/>
          <a:p>
            <a:pPr marL="0" indent="0">
              <a:buNone/>
            </a:pPr>
            <a:r>
              <a:rPr lang="tr-TR" sz="1800" b="1" u="sng" dirty="0">
                <a:solidFill>
                  <a:srgbClr val="C00000"/>
                </a:solidFill>
              </a:rPr>
              <a:t>Benchmarking (</a:t>
            </a:r>
            <a:r>
              <a:rPr lang="tr-TR" sz="1800" b="1" u="sng" dirty="0" smtClean="0">
                <a:solidFill>
                  <a:srgbClr val="C00000"/>
                </a:solidFill>
              </a:rPr>
              <a:t>Kıyaslama)</a:t>
            </a:r>
          </a:p>
          <a:p>
            <a:pPr marL="0" indent="0">
              <a:buNone/>
            </a:pPr>
            <a:r>
              <a:rPr lang="tr-TR" sz="1800" dirty="0"/>
              <a:t>Örnek alınacak “referans </a:t>
            </a:r>
            <a:r>
              <a:rPr lang="tr-TR" sz="1800" dirty="0" err="1"/>
              <a:t>noktası”nın</a:t>
            </a:r>
            <a:r>
              <a:rPr lang="tr-TR" sz="1800" dirty="0"/>
              <a:t> belirlenmesi anlamına gelen benchmarking, "bir işletmenin rekabet gücünü yükseltmek için, başarılı performansa sahip başka işletmelerin, iş yapma tekniklerini incelemesi, kendi teknikleri ile kıyaslaması ve  bu kıyaslamadan elde ettiği bilgileri kendi işletmesinde uygulaması" anlamına </a:t>
            </a:r>
            <a:r>
              <a:rPr lang="tr-TR" sz="1800" dirty="0" smtClean="0"/>
              <a:t>gelmektedir.</a:t>
            </a:r>
            <a:endParaRPr lang="tr-TR" sz="1800" dirty="0"/>
          </a:p>
          <a:p>
            <a:pPr marL="0" indent="0">
              <a:buNone/>
            </a:pPr>
            <a:r>
              <a:rPr lang="tr-TR" sz="1800" dirty="0" smtClean="0"/>
              <a:t>Benchmarking </a:t>
            </a:r>
            <a:r>
              <a:rPr lang="tr-TR" sz="1800" dirty="0"/>
              <a:t>iş dünyasında rekabet avantajı sağlar. Benchmarking şirket içi aktiviteleri, prosesleri veya </a:t>
            </a:r>
            <a:r>
              <a:rPr lang="tr-TR" sz="1800" dirty="0" err="1"/>
              <a:t>metodları</a:t>
            </a:r>
            <a:r>
              <a:rPr lang="tr-TR" sz="1800" dirty="0"/>
              <a:t> diğer firmalarla karşılaştıran sürekli bir ölçümdür</a:t>
            </a:r>
            <a:r>
              <a:rPr lang="tr-TR" sz="1800" dirty="0" smtClean="0"/>
              <a:t>.</a:t>
            </a:r>
          </a:p>
          <a:p>
            <a:pPr marL="0" indent="0">
              <a:buNone/>
            </a:pPr>
            <a:endParaRPr lang="tr-TR" sz="1800" dirty="0" smtClean="0"/>
          </a:p>
          <a:p>
            <a:pPr marL="0" indent="0">
              <a:buNone/>
            </a:pPr>
            <a:r>
              <a:rPr lang="tr-TR" sz="1800" b="1" u="sng" dirty="0" smtClean="0">
                <a:solidFill>
                  <a:srgbClr val="C00000"/>
                </a:solidFill>
              </a:rPr>
              <a:t>SWOT Analizi</a:t>
            </a:r>
            <a:endParaRPr lang="tr-TR" sz="1800" dirty="0" smtClean="0"/>
          </a:p>
          <a:p>
            <a:pPr marL="0" indent="0">
              <a:buNone/>
            </a:pPr>
            <a:r>
              <a:rPr lang="tr-TR" sz="1800" dirty="0" smtClean="0"/>
              <a:t>Bir </a:t>
            </a:r>
            <a:r>
              <a:rPr lang="tr-TR" sz="1800" dirty="0"/>
              <a:t>projede ya da bir ticari girişimde kurumun, tekniğin, sürecin, durumun veya kişinin </a:t>
            </a:r>
            <a:r>
              <a:rPr lang="tr-TR" sz="1800" dirty="0">
                <a:solidFill>
                  <a:srgbClr val="C00000"/>
                </a:solidFill>
              </a:rPr>
              <a:t>güçlü (</a:t>
            </a:r>
            <a:r>
              <a:rPr lang="tr-TR" sz="1800" dirty="0" err="1">
                <a:solidFill>
                  <a:srgbClr val="C00000"/>
                </a:solidFill>
              </a:rPr>
              <a:t>Strengths</a:t>
            </a:r>
            <a:r>
              <a:rPr lang="tr-TR" sz="1800" dirty="0">
                <a:solidFill>
                  <a:srgbClr val="C00000"/>
                </a:solidFill>
              </a:rPr>
              <a:t>) ve zayıf (</a:t>
            </a:r>
            <a:r>
              <a:rPr lang="tr-TR" sz="1800" dirty="0" err="1">
                <a:solidFill>
                  <a:srgbClr val="C00000"/>
                </a:solidFill>
              </a:rPr>
              <a:t>Weaknesses</a:t>
            </a:r>
            <a:r>
              <a:rPr lang="tr-TR" sz="1800" dirty="0">
                <a:solidFill>
                  <a:srgbClr val="C00000"/>
                </a:solidFill>
              </a:rPr>
              <a:t>) </a:t>
            </a:r>
            <a:r>
              <a:rPr lang="tr-TR" sz="1800" dirty="0"/>
              <a:t>yönlerini belirlemekte, iç ve dış çevreden kaynaklanan </a:t>
            </a:r>
            <a:r>
              <a:rPr lang="tr-TR" sz="1800" dirty="0">
                <a:solidFill>
                  <a:srgbClr val="C00000"/>
                </a:solidFill>
              </a:rPr>
              <a:t>fırsat (</a:t>
            </a:r>
            <a:r>
              <a:rPr lang="tr-TR" sz="1800" dirty="0" err="1">
                <a:solidFill>
                  <a:srgbClr val="C00000"/>
                </a:solidFill>
              </a:rPr>
              <a:t>Opportunities</a:t>
            </a:r>
            <a:r>
              <a:rPr lang="tr-TR" sz="1800" dirty="0">
                <a:solidFill>
                  <a:srgbClr val="C00000"/>
                </a:solidFill>
              </a:rPr>
              <a:t>) ve tehditleri (</a:t>
            </a:r>
            <a:r>
              <a:rPr lang="tr-TR" sz="1800" dirty="0" err="1">
                <a:solidFill>
                  <a:srgbClr val="C00000"/>
                </a:solidFill>
              </a:rPr>
              <a:t>Threats</a:t>
            </a:r>
            <a:r>
              <a:rPr lang="tr-TR" sz="1800" dirty="0">
                <a:solidFill>
                  <a:srgbClr val="C00000"/>
                </a:solidFill>
              </a:rPr>
              <a:t>) </a:t>
            </a:r>
            <a:r>
              <a:rPr lang="tr-TR" sz="1800" dirty="0"/>
              <a:t>saptamak için kullanılan stratejik bir tekniktir</a:t>
            </a:r>
            <a:r>
              <a:rPr lang="tr-TR" sz="1800" dirty="0" smtClean="0"/>
              <a:t>.</a:t>
            </a:r>
          </a:p>
          <a:p>
            <a:pPr marL="0" indent="0">
              <a:buNone/>
            </a:pPr>
            <a:endParaRPr lang="tr-TR" sz="1800" dirty="0"/>
          </a:p>
        </p:txBody>
      </p:sp>
      <p:graphicFrame>
        <p:nvGraphicFramePr>
          <p:cNvPr id="6" name="Diyagram 5"/>
          <p:cNvGraphicFramePr/>
          <p:nvPr>
            <p:extLst>
              <p:ext uri="{D42A27DB-BD31-4B8C-83A1-F6EECF244321}">
                <p14:modId xmlns:p14="http://schemas.microsoft.com/office/powerpoint/2010/main" val="852426618"/>
              </p:ext>
            </p:extLst>
          </p:nvPr>
        </p:nvGraphicFramePr>
        <p:xfrm>
          <a:off x="1547664" y="4797152"/>
          <a:ext cx="4824536" cy="16719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487690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1572</Words>
  <Application>Microsoft Office PowerPoint</Application>
  <PresentationFormat>Ekran Gösterisi (4:3)</PresentationFormat>
  <Paragraphs>162</Paragraphs>
  <Slides>12</Slides>
  <Notes>0</Notes>
  <HiddenSlides>0</HiddenSlides>
  <MMClips>12</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5.HAFTA Otel işletmelerinde yönetim yaklaşımları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5.HAFTA Otel işletmelerinde yönetim yaklaşımları</dc:title>
  <dc:creator>ASUS</dc:creator>
  <cp:lastModifiedBy>ASUS</cp:lastModifiedBy>
  <cp:revision>20</cp:revision>
  <dcterms:created xsi:type="dcterms:W3CDTF">2021-03-26T16:36:49Z</dcterms:created>
  <dcterms:modified xsi:type="dcterms:W3CDTF">2021-03-28T10:13:44Z</dcterms:modified>
</cp:coreProperties>
</file>