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6" r:id="rId8"/>
    <p:sldId id="267" r:id="rId9"/>
    <p:sldId id="263" r:id="rId10"/>
    <p:sldId id="264" r:id="rId11"/>
    <p:sldId id="265" r:id="rId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08.04.2021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08.04.2021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95536" y="260649"/>
            <a:ext cx="8424936" cy="1152127"/>
          </a:xfrm>
        </p:spPr>
        <p:txBody>
          <a:bodyPr>
            <a:normAutofit/>
          </a:bodyPr>
          <a:lstStyle/>
          <a:p>
            <a:r>
              <a:rPr lang="tr-TR" sz="2400" dirty="0">
                <a:solidFill>
                  <a:srgbClr val="FF0000"/>
                </a:solidFill>
              </a:rPr>
              <a:t>7.HAFTA</a:t>
            </a:r>
            <a:br>
              <a:rPr lang="tr-TR" sz="2400" dirty="0">
                <a:solidFill>
                  <a:srgbClr val="FF0000"/>
                </a:solidFill>
              </a:rPr>
            </a:br>
            <a:r>
              <a:rPr lang="tr-TR" sz="2400" dirty="0">
                <a:solidFill>
                  <a:srgbClr val="FF0000"/>
                </a:solidFill>
              </a:rPr>
              <a:t>Otel İşletmelerinin kuruluş yeri</a:t>
            </a:r>
          </a:p>
        </p:txBody>
      </p:sp>
      <p:sp>
        <p:nvSpPr>
          <p:cNvPr id="3" name="Alt Başlık 2"/>
          <p:cNvSpPr>
            <a:spLocks noGrp="1"/>
          </p:cNvSpPr>
          <p:nvPr>
            <p:ph type="subTitle" idx="1"/>
          </p:nvPr>
        </p:nvSpPr>
        <p:spPr>
          <a:xfrm>
            <a:off x="395536" y="1484784"/>
            <a:ext cx="8424936" cy="4968552"/>
          </a:xfrm>
        </p:spPr>
        <p:txBody>
          <a:bodyPr>
            <a:normAutofit fontScale="62500" lnSpcReduction="20000"/>
          </a:bodyPr>
          <a:lstStyle/>
          <a:p>
            <a:pPr algn="l"/>
            <a:r>
              <a:rPr lang="tr-TR" b="1" u="sng" dirty="0">
                <a:solidFill>
                  <a:srgbClr val="C00000"/>
                </a:solidFill>
              </a:rPr>
              <a:t>Otel İşletmelerinde Kuruluş Yeri Seçimi</a:t>
            </a:r>
          </a:p>
          <a:p>
            <a:pPr algn="l"/>
            <a:endParaRPr lang="tr-TR" dirty="0">
              <a:solidFill>
                <a:schemeClr val="tx1"/>
              </a:solidFill>
            </a:endParaRPr>
          </a:p>
          <a:p>
            <a:pPr algn="l"/>
            <a:r>
              <a:rPr lang="tr-TR" dirty="0">
                <a:solidFill>
                  <a:schemeClr val="tx1"/>
                </a:solidFill>
              </a:rPr>
              <a:t>	Kuruluş yeri: İşletmenin üzerinde kurulacağı yaşamı boyunca faaliyetlerini sürdüreceği yerdir. </a:t>
            </a:r>
          </a:p>
          <a:p>
            <a:pPr algn="l"/>
            <a:r>
              <a:rPr lang="tr-TR" dirty="0">
                <a:solidFill>
                  <a:schemeClr val="tx1"/>
                </a:solidFill>
              </a:rPr>
              <a:t>İşletmeler kuruluş yeri seçmeden önce bir işletmenin belirlenen hedeflere (Karlılık, büyüme, verimlilik vb.)ulaşabilmesi için yapılabilirlik incelemelerini (</a:t>
            </a:r>
            <a:r>
              <a:rPr lang="tr-TR" dirty="0" err="1">
                <a:solidFill>
                  <a:schemeClr val="tx1"/>
                </a:solidFill>
              </a:rPr>
              <a:t>Fizibiite</a:t>
            </a:r>
            <a:r>
              <a:rPr lang="tr-TR" dirty="0">
                <a:solidFill>
                  <a:schemeClr val="tx1"/>
                </a:solidFill>
              </a:rPr>
              <a:t>) yapmış olması gerekmektedir.</a:t>
            </a:r>
          </a:p>
          <a:p>
            <a:pPr algn="l"/>
            <a:endParaRPr lang="tr-TR" dirty="0">
              <a:solidFill>
                <a:schemeClr val="tx1"/>
              </a:solidFill>
            </a:endParaRPr>
          </a:p>
          <a:p>
            <a:pPr algn="l"/>
            <a:r>
              <a:rPr lang="tr-TR" dirty="0">
                <a:solidFill>
                  <a:schemeClr val="tx1"/>
                </a:solidFill>
              </a:rPr>
              <a:t>Yapılabilirlik incelemeleri</a:t>
            </a:r>
          </a:p>
          <a:p>
            <a:pPr algn="l"/>
            <a:r>
              <a:rPr lang="tr-TR" dirty="0">
                <a:solidFill>
                  <a:schemeClr val="tx1"/>
                </a:solidFill>
              </a:rPr>
              <a:t>1-Ekonomik incelemeleri</a:t>
            </a:r>
          </a:p>
          <a:p>
            <a:pPr algn="l"/>
            <a:r>
              <a:rPr lang="tr-TR" dirty="0">
                <a:solidFill>
                  <a:schemeClr val="tx1"/>
                </a:solidFill>
              </a:rPr>
              <a:t>2-Finansal incelemeler</a:t>
            </a:r>
          </a:p>
          <a:p>
            <a:pPr algn="l"/>
            <a:r>
              <a:rPr lang="tr-TR" dirty="0">
                <a:solidFill>
                  <a:schemeClr val="tx1"/>
                </a:solidFill>
              </a:rPr>
              <a:t>3-Teknik incelemeler</a:t>
            </a:r>
          </a:p>
          <a:p>
            <a:pPr algn="l"/>
            <a:r>
              <a:rPr lang="tr-TR" dirty="0">
                <a:solidFill>
                  <a:schemeClr val="tx1"/>
                </a:solidFill>
              </a:rPr>
              <a:t>4-Kanuni incelemeler</a:t>
            </a:r>
          </a:p>
          <a:p>
            <a:pPr algn="l"/>
            <a:endParaRPr lang="tr-TR" dirty="0">
              <a:solidFill>
                <a:schemeClr val="tx1"/>
              </a:solidFill>
            </a:endParaRPr>
          </a:p>
          <a:p>
            <a:pPr algn="l"/>
            <a:r>
              <a:rPr lang="tr-TR" dirty="0">
                <a:solidFill>
                  <a:schemeClr val="tx1"/>
                </a:solidFill>
              </a:rPr>
              <a:t>Kuruluş yeri seçimi yapılırken bu incelemelerin içerikleriyle birlikte planlı ve sistemli bir biçimde yapılması gerekir.</a:t>
            </a:r>
          </a:p>
          <a:p>
            <a:pPr algn="l"/>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70652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76664"/>
          </a:xfrm>
        </p:spPr>
        <p:txBody>
          <a:bodyPr>
            <a:normAutofit fontScale="62500" lnSpcReduction="20000"/>
          </a:bodyPr>
          <a:lstStyle/>
          <a:p>
            <a:pPr marL="0" indent="0">
              <a:buNone/>
            </a:pPr>
            <a:r>
              <a:rPr lang="tr-TR" b="1" u="sng" dirty="0">
                <a:solidFill>
                  <a:srgbClr val="C00000"/>
                </a:solidFill>
              </a:rPr>
              <a:t>Genel olarak bir tesis kurmak için dikkate alınması gereken faktörler</a:t>
            </a:r>
          </a:p>
          <a:p>
            <a:pPr marL="0" indent="0">
              <a:buNone/>
            </a:pPr>
            <a:r>
              <a:rPr lang="tr-TR" dirty="0"/>
              <a:t>Bir tesis kurulabilmesi için mutlaka kurulacak tesisin nitelikleri öncelikle bilinmelidir. Kuruluş yeri seçiminde tesisin nitelikleri ve var olan kanuni düzenlemeler gereği kuruluş yeri konusunda bizlere kısıtlayıcı şartlar sunabilir.</a:t>
            </a:r>
          </a:p>
          <a:p>
            <a:pPr marL="0" indent="0">
              <a:buNone/>
            </a:pPr>
            <a:r>
              <a:rPr lang="tr-TR" dirty="0"/>
              <a:t>1-Ulaşım</a:t>
            </a:r>
          </a:p>
          <a:p>
            <a:pPr marL="0" indent="0">
              <a:buNone/>
            </a:pPr>
            <a:r>
              <a:rPr lang="tr-TR" dirty="0"/>
              <a:t>2-Personel</a:t>
            </a:r>
          </a:p>
          <a:p>
            <a:pPr marL="0" indent="0">
              <a:buNone/>
            </a:pPr>
            <a:r>
              <a:rPr lang="tr-TR" dirty="0"/>
              <a:t>3-Güvenlik</a:t>
            </a:r>
          </a:p>
          <a:p>
            <a:pPr marL="0" indent="0">
              <a:buNone/>
            </a:pPr>
            <a:r>
              <a:rPr lang="tr-TR" dirty="0"/>
              <a:t>4-Tedarik</a:t>
            </a:r>
          </a:p>
          <a:p>
            <a:pPr marL="0" indent="0">
              <a:buNone/>
            </a:pPr>
            <a:r>
              <a:rPr lang="tr-TR" dirty="0"/>
              <a:t>5-Rekabet</a:t>
            </a:r>
          </a:p>
          <a:p>
            <a:pPr marL="0" indent="0">
              <a:buNone/>
            </a:pPr>
            <a:r>
              <a:rPr lang="tr-TR" dirty="0"/>
              <a:t>6-Doğal güzellikler</a:t>
            </a:r>
          </a:p>
          <a:p>
            <a:pPr marL="0" indent="0">
              <a:buNone/>
            </a:pPr>
            <a:r>
              <a:rPr lang="tr-TR" dirty="0"/>
              <a:t>7-Tarihi değerler</a:t>
            </a:r>
          </a:p>
          <a:p>
            <a:pPr marL="0" indent="0">
              <a:buNone/>
            </a:pPr>
            <a:r>
              <a:rPr lang="tr-TR" dirty="0"/>
              <a:t>8-Arsa</a:t>
            </a:r>
          </a:p>
          <a:p>
            <a:pPr marL="0" indent="0">
              <a:buNone/>
            </a:pPr>
            <a:r>
              <a:rPr lang="tr-TR" dirty="0"/>
              <a:t>9-Çevrenin sosyal yapısı</a:t>
            </a:r>
          </a:p>
          <a:p>
            <a:pPr marL="0" indent="0">
              <a:buNone/>
            </a:pPr>
            <a:r>
              <a:rPr lang="tr-TR" dirty="0"/>
              <a:t>10-Sermaye</a:t>
            </a:r>
          </a:p>
          <a:p>
            <a:pPr marL="0" indent="0">
              <a:buNone/>
            </a:pPr>
            <a:r>
              <a:rPr lang="tr-TR" dirty="0"/>
              <a:t>11-Mimari yapı</a:t>
            </a:r>
          </a:p>
          <a:p>
            <a:pPr marL="0" indent="0">
              <a:buNone/>
            </a:pPr>
            <a:r>
              <a:rPr lang="tr-TR" dirty="0"/>
              <a:t>12-Alt ve üst yapı yatırımları</a:t>
            </a:r>
          </a:p>
          <a:p>
            <a:pPr marL="0" indent="0">
              <a:buNone/>
            </a:pPr>
            <a:r>
              <a:rPr lang="tr-TR" dirty="0"/>
              <a:t>13-Sezon uygunluğu</a:t>
            </a:r>
          </a:p>
          <a:p>
            <a:pPr marL="0" indent="0">
              <a:buNone/>
            </a:pPr>
            <a:r>
              <a:rPr lang="tr-TR" dirty="0"/>
              <a:t>14-Teşvikler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633379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92500" lnSpcReduction="20000"/>
          </a:bodyPr>
          <a:lstStyle/>
          <a:p>
            <a:pPr marL="0" indent="0">
              <a:buNone/>
            </a:pPr>
            <a:r>
              <a:rPr lang="tr-TR" dirty="0">
                <a:solidFill>
                  <a:srgbClr val="C00000"/>
                </a:solidFill>
              </a:rPr>
              <a:t>Turizm işletmeleri kuruluş yeri belirlenirken dikkat edilmesi gereken faktörler</a:t>
            </a:r>
          </a:p>
          <a:p>
            <a:pPr marL="0" indent="0">
              <a:buNone/>
            </a:pPr>
            <a:r>
              <a:rPr lang="tr-TR" dirty="0"/>
              <a:t>1-Tarihi ve doğal değerler, </a:t>
            </a:r>
          </a:p>
          <a:p>
            <a:pPr marL="0" indent="0">
              <a:buNone/>
            </a:pPr>
            <a:r>
              <a:rPr lang="tr-TR" dirty="0"/>
              <a:t>2-Ekonomik ve sosyal faktörler</a:t>
            </a:r>
          </a:p>
          <a:p>
            <a:pPr marL="0" indent="0">
              <a:buNone/>
            </a:pPr>
            <a:r>
              <a:rPr lang="tr-TR" dirty="0"/>
              <a:t>3-Yasal faktörler</a:t>
            </a:r>
          </a:p>
          <a:p>
            <a:pPr marL="0" indent="0">
              <a:buNone/>
            </a:pPr>
            <a:r>
              <a:rPr lang="tr-TR" dirty="0"/>
              <a:t>4-Diğer faktörler (Psikolojik, politik, fizyolojik </a:t>
            </a:r>
            <a:r>
              <a:rPr lang="tr-TR" dirty="0" err="1"/>
              <a:t>vb</a:t>
            </a:r>
            <a:r>
              <a:rPr lang="tr-TR" dirty="0"/>
              <a:t>)</a:t>
            </a:r>
          </a:p>
          <a:p>
            <a:pPr marL="0" indent="0">
              <a:buNone/>
            </a:pPr>
            <a:endParaRPr lang="tr-TR" dirty="0"/>
          </a:p>
          <a:p>
            <a:pPr marL="0" indent="0">
              <a:buNone/>
            </a:pPr>
            <a:r>
              <a:rPr lang="tr-TR" dirty="0">
                <a:solidFill>
                  <a:srgbClr val="C00000"/>
                </a:solidFill>
              </a:rPr>
              <a:t>Turizm işletmeleri;</a:t>
            </a:r>
          </a:p>
          <a:p>
            <a:pPr marL="0" indent="0">
              <a:buNone/>
            </a:pPr>
            <a:r>
              <a:rPr lang="tr-TR" dirty="0"/>
              <a:t>1-Misafirlerin yaptıkları eylemler</a:t>
            </a:r>
          </a:p>
          <a:p>
            <a:pPr marL="0" indent="0">
              <a:buNone/>
            </a:pPr>
            <a:r>
              <a:rPr lang="tr-TR" dirty="0"/>
              <a:t>2-Hizmet edenlerin yaptıkları eylemlerini kapsar.</a:t>
            </a:r>
          </a:p>
          <a:p>
            <a:pPr marL="0" indent="0">
              <a:buNone/>
            </a:pPr>
            <a:r>
              <a:rPr lang="tr-TR" dirty="0"/>
              <a:t>-Ön büro personeli eylemleri</a:t>
            </a:r>
          </a:p>
          <a:p>
            <a:pPr marL="0" indent="0">
              <a:buNone/>
            </a:pPr>
            <a:r>
              <a:rPr lang="tr-TR" dirty="0"/>
              <a:t>-Hizmet ve servis eylemler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203909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7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a:solidFill>
                  <a:srgbClr val="C00000"/>
                </a:solidFill>
              </a:rPr>
              <a:t>Geçmiş dönemlerde genellikle kuruluş yeri seçiminde şu faktörlere bakılıyordu;</a:t>
            </a:r>
          </a:p>
          <a:p>
            <a:pPr marL="0" indent="0">
              <a:buNone/>
            </a:pPr>
            <a:r>
              <a:rPr lang="tr-TR" dirty="0"/>
              <a:t>1-Pazara yakınlık</a:t>
            </a:r>
          </a:p>
          <a:p>
            <a:pPr marL="0" indent="0">
              <a:buNone/>
            </a:pPr>
            <a:r>
              <a:rPr lang="tr-TR" dirty="0"/>
              <a:t>2-İklim koşulları</a:t>
            </a:r>
          </a:p>
          <a:p>
            <a:pPr marL="0" indent="0">
              <a:buNone/>
            </a:pPr>
            <a:r>
              <a:rPr lang="tr-TR" dirty="0"/>
              <a:t>3-Gerekli malzemelere kolay ulaşım</a:t>
            </a:r>
          </a:p>
          <a:p>
            <a:pPr marL="0" indent="0">
              <a:buNone/>
            </a:pPr>
            <a:r>
              <a:rPr lang="tr-TR" dirty="0"/>
              <a:t>4-Ulaşım olanakları</a:t>
            </a:r>
          </a:p>
          <a:p>
            <a:pPr marL="0" indent="0">
              <a:buNone/>
            </a:pPr>
            <a:r>
              <a:rPr lang="tr-TR" dirty="0"/>
              <a:t>5-Enerji kaynaklarına yakınlık (Su, </a:t>
            </a:r>
            <a:r>
              <a:rPr lang="tr-TR" dirty="0" err="1"/>
              <a:t>elektrik,gaz</a:t>
            </a:r>
            <a:r>
              <a:rPr lang="tr-TR" dirty="0"/>
              <a:t> vb.)</a:t>
            </a:r>
          </a:p>
          <a:p>
            <a:pPr marL="0" indent="0">
              <a:buNone/>
            </a:pPr>
            <a:endParaRPr lang="tr-TR" dirty="0"/>
          </a:p>
          <a:p>
            <a:pPr marL="0" indent="0">
              <a:buNone/>
            </a:pPr>
            <a:r>
              <a:rPr lang="tr-TR" dirty="0" smtClean="0">
                <a:solidFill>
                  <a:srgbClr val="C00000"/>
                </a:solidFill>
              </a:rPr>
              <a:t>Genel </a:t>
            </a:r>
            <a:r>
              <a:rPr lang="tr-TR" dirty="0">
                <a:solidFill>
                  <a:srgbClr val="C00000"/>
                </a:solidFill>
              </a:rPr>
              <a:t>kuruluş yeri faktörleri;</a:t>
            </a:r>
          </a:p>
          <a:p>
            <a:pPr marL="0" indent="0">
              <a:buNone/>
            </a:pPr>
            <a:r>
              <a:rPr lang="tr-TR" dirty="0"/>
              <a:t>1-Hammadde, yardımcı madde,</a:t>
            </a:r>
          </a:p>
          <a:p>
            <a:pPr marL="0" indent="0">
              <a:buNone/>
            </a:pPr>
            <a:r>
              <a:rPr lang="tr-TR" dirty="0"/>
              <a:t>2-Pazar</a:t>
            </a:r>
          </a:p>
          <a:p>
            <a:pPr marL="0" indent="0">
              <a:buNone/>
            </a:pPr>
            <a:r>
              <a:rPr lang="tr-TR" dirty="0"/>
              <a:t>3-Enerji ve yakıt yeterliliği, su</a:t>
            </a:r>
          </a:p>
          <a:p>
            <a:pPr marL="0" indent="0">
              <a:buNone/>
            </a:pPr>
            <a:r>
              <a:rPr lang="tr-TR" dirty="0"/>
              <a:t>4-İşgücü</a:t>
            </a:r>
          </a:p>
          <a:p>
            <a:pPr marL="0" indent="0">
              <a:buNone/>
            </a:pPr>
            <a:r>
              <a:rPr lang="tr-TR" dirty="0"/>
              <a:t>5-İklim</a:t>
            </a:r>
          </a:p>
          <a:p>
            <a:pPr marL="0" indent="0">
              <a:buNone/>
            </a:pPr>
            <a:r>
              <a:rPr lang="tr-TR" dirty="0"/>
              <a:t>6-Taşıma (ulaşım)</a:t>
            </a:r>
          </a:p>
          <a:p>
            <a:pPr marL="0" indent="0">
              <a:buNone/>
            </a:pPr>
            <a:r>
              <a:rPr lang="tr-TR" dirty="0"/>
              <a:t>7-Diğer faktörler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885116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a:solidFill>
                  <a:srgbClr val="C00000"/>
                </a:solidFill>
              </a:rPr>
              <a:t>Özel kuruluş yeri faktörleri</a:t>
            </a:r>
          </a:p>
          <a:p>
            <a:pPr marL="0" indent="0">
              <a:buNone/>
            </a:pPr>
            <a:r>
              <a:rPr lang="tr-TR" dirty="0"/>
              <a:t>1-Bölge ve şehri seçmek (çok uluslu şirketler için ülke seçimi)</a:t>
            </a:r>
          </a:p>
          <a:p>
            <a:pPr marL="0" indent="0">
              <a:buNone/>
            </a:pPr>
            <a:r>
              <a:rPr lang="tr-TR" dirty="0"/>
              <a:t>2-Şehirde bir alanı seçmek (İl içi, İlçe, belde vb.)</a:t>
            </a:r>
          </a:p>
          <a:p>
            <a:pPr marL="0" indent="0">
              <a:buNone/>
            </a:pPr>
            <a:r>
              <a:rPr lang="tr-TR" dirty="0"/>
              <a:t>3-Belirli bir mahal seçmek</a:t>
            </a:r>
          </a:p>
          <a:p>
            <a:pPr marL="0" indent="0">
              <a:buNone/>
            </a:pPr>
            <a:endParaRPr lang="tr-TR" dirty="0"/>
          </a:p>
          <a:p>
            <a:pPr marL="0" indent="0">
              <a:buNone/>
            </a:pPr>
            <a:r>
              <a:rPr lang="tr-TR" dirty="0">
                <a:solidFill>
                  <a:srgbClr val="C00000"/>
                </a:solidFill>
              </a:rPr>
              <a:t>Kuruluş Yeri Seçimi Yöntemleri</a:t>
            </a:r>
          </a:p>
          <a:p>
            <a:pPr marL="0" indent="0">
              <a:buNone/>
            </a:pPr>
            <a:r>
              <a:rPr lang="tr-TR" dirty="0"/>
              <a:t>1-Karşılaştırmalı yöntemler</a:t>
            </a:r>
          </a:p>
          <a:p>
            <a:pPr marL="0" indent="0">
              <a:buNone/>
            </a:pPr>
            <a:r>
              <a:rPr lang="tr-TR" dirty="0"/>
              <a:t>– Maliyetlerin karşılaştırılması</a:t>
            </a:r>
          </a:p>
          <a:p>
            <a:pPr marL="0" indent="0">
              <a:buNone/>
            </a:pPr>
            <a:r>
              <a:rPr lang="tr-TR" dirty="0"/>
              <a:t>– Karların karşılaştırılması</a:t>
            </a:r>
          </a:p>
          <a:p>
            <a:pPr marL="0" indent="0">
              <a:buNone/>
            </a:pPr>
            <a:r>
              <a:rPr lang="tr-TR" dirty="0"/>
              <a:t>– Karlılıkların karşılaştırılması </a:t>
            </a:r>
            <a:endParaRPr lang="tr-TR" dirty="0" smtClean="0"/>
          </a:p>
          <a:p>
            <a:pPr marL="0" indent="0">
              <a:buNone/>
            </a:pPr>
            <a:r>
              <a:rPr lang="tr-TR" dirty="0" smtClean="0"/>
              <a:t>2-Ulaştırma </a:t>
            </a:r>
            <a:r>
              <a:rPr lang="tr-TR" dirty="0"/>
              <a:t>modeli</a:t>
            </a:r>
          </a:p>
          <a:p>
            <a:pPr marL="0" indent="0">
              <a:buNone/>
            </a:pPr>
            <a:r>
              <a:rPr lang="tr-TR" dirty="0"/>
              <a:t>3-Doğrusal (lineer) programlama modeli</a:t>
            </a:r>
          </a:p>
          <a:p>
            <a:pPr marL="0" indent="0">
              <a:buNone/>
            </a:pPr>
            <a:r>
              <a:rPr lang="tr-TR" dirty="0"/>
              <a:t>4-Karma tam sayılı programlama modeli</a:t>
            </a:r>
          </a:p>
          <a:p>
            <a:pPr marL="0" indent="0">
              <a:buNone/>
            </a:pPr>
            <a:r>
              <a:rPr lang="tr-TR" dirty="0"/>
              <a:t>5- Faktör karşılaştırma ve değerlendirme (puanlama yöntemi)</a:t>
            </a:r>
          </a:p>
          <a:p>
            <a:pPr marL="0" indent="0">
              <a:buNone/>
            </a:pPr>
            <a:r>
              <a:rPr lang="tr-TR" dirty="0"/>
              <a:t>6-Sevkiyat-uzaklık modeli </a:t>
            </a:r>
            <a:endParaRPr lang="tr-TR" dirty="0" smtClean="0"/>
          </a:p>
          <a:p>
            <a:pPr marL="0" indent="0">
              <a:buNone/>
            </a:pPr>
            <a:r>
              <a:rPr lang="tr-TR" dirty="0" smtClean="0"/>
              <a:t>7-Ağırlık </a:t>
            </a:r>
            <a:r>
              <a:rPr lang="tr-TR" dirty="0"/>
              <a:t>merkezi yöntemi</a:t>
            </a:r>
          </a:p>
          <a:p>
            <a:pPr marL="0" indent="0">
              <a:buNone/>
            </a:pPr>
            <a:r>
              <a:rPr lang="tr-TR" dirty="0"/>
              <a:t>8-Başabaş analizi</a:t>
            </a:r>
          </a:p>
          <a:p>
            <a:pPr marL="0" indent="0">
              <a:buNone/>
            </a:pPr>
            <a:endParaRPr lang="tr-TR" dirty="0">
              <a:solidFill>
                <a:srgbClr val="C00000"/>
              </a:solidFill>
            </a:endParaRP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130432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92500" lnSpcReduction="10000"/>
          </a:bodyPr>
          <a:lstStyle/>
          <a:p>
            <a:pPr marL="0" indent="0">
              <a:buNone/>
            </a:pPr>
            <a:r>
              <a:rPr lang="tr-TR" dirty="0">
                <a:solidFill>
                  <a:srgbClr val="C00000"/>
                </a:solidFill>
              </a:rPr>
              <a:t>1-Karşılaştırmalı </a:t>
            </a:r>
            <a:r>
              <a:rPr lang="tr-TR" dirty="0" smtClean="0">
                <a:solidFill>
                  <a:srgbClr val="C00000"/>
                </a:solidFill>
              </a:rPr>
              <a:t>yöntemler</a:t>
            </a:r>
          </a:p>
          <a:p>
            <a:pPr marL="514350" indent="-514350">
              <a:buAutoNum type="alphaLcParenR"/>
            </a:pPr>
            <a:r>
              <a:rPr lang="tr-TR" dirty="0" smtClean="0">
                <a:solidFill>
                  <a:srgbClr val="C00000"/>
                </a:solidFill>
              </a:rPr>
              <a:t>Maliyetlerin karşılaştırılması</a:t>
            </a:r>
          </a:p>
          <a:p>
            <a:pPr marL="0" indent="0">
              <a:buNone/>
            </a:pPr>
            <a:r>
              <a:rPr lang="tr-TR" dirty="0" smtClean="0"/>
              <a:t>Birim maliyetlerin hesaplanmasında, maliyet</a:t>
            </a:r>
          </a:p>
          <a:p>
            <a:pPr marL="0" indent="0">
              <a:buNone/>
            </a:pPr>
            <a:r>
              <a:rPr lang="tr-TR" dirty="0" smtClean="0"/>
              <a:t>muhasebesinde kullanılan tahmini ve standart</a:t>
            </a:r>
          </a:p>
          <a:p>
            <a:pPr marL="0" indent="0">
              <a:buNone/>
            </a:pPr>
            <a:r>
              <a:rPr lang="tr-TR" dirty="0" smtClean="0"/>
              <a:t>maliyet hesaplama usullerinden yararlanılır. Bu da</a:t>
            </a:r>
          </a:p>
          <a:p>
            <a:pPr marL="0" indent="0">
              <a:buNone/>
            </a:pPr>
            <a:r>
              <a:rPr lang="tr-TR" dirty="0" smtClean="0"/>
              <a:t>maliyet karşılaştırmaya dayandığından, başka</a:t>
            </a:r>
          </a:p>
          <a:p>
            <a:pPr marL="0" indent="0">
              <a:buNone/>
            </a:pPr>
            <a:r>
              <a:rPr lang="tr-TR" dirty="0" smtClean="0"/>
              <a:t>firmaları gerektirir Bu yolun en büyük güçlüğü,</a:t>
            </a:r>
          </a:p>
          <a:p>
            <a:pPr marL="0" indent="0">
              <a:buNone/>
            </a:pPr>
            <a:r>
              <a:rPr lang="tr-TR" dirty="0" smtClean="0"/>
              <a:t>geçerli bir hesaplama yapabilmek için, aday</a:t>
            </a:r>
          </a:p>
          <a:p>
            <a:pPr marL="0" indent="0">
              <a:buNone/>
            </a:pPr>
            <a:r>
              <a:rPr lang="tr-TR" dirty="0" smtClean="0"/>
              <a:t>kuruluş yerlerinde aynı mamulü üreten bir</a:t>
            </a:r>
          </a:p>
          <a:p>
            <a:pPr marL="0" indent="0">
              <a:buNone/>
            </a:pPr>
            <a:r>
              <a:rPr lang="tr-TR" dirty="0" smtClean="0"/>
              <a:t>işletmenin varlığına ihtiyaç duyulmasıdır. Çünkü,</a:t>
            </a:r>
          </a:p>
          <a:p>
            <a:pPr marL="0" indent="0">
              <a:buNone/>
            </a:pPr>
            <a:r>
              <a:rPr lang="tr-TR" dirty="0" smtClean="0"/>
              <a:t>maliyetlerin önceden somut biçimde tahmini son</a:t>
            </a:r>
          </a:p>
          <a:p>
            <a:pPr marL="0" indent="0">
              <a:buNone/>
            </a:pPr>
            <a:r>
              <a:rPr lang="tr-TR" dirty="0" smtClean="0"/>
              <a:t>derece güçtür .</a:t>
            </a:r>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45162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16632"/>
            <a:ext cx="8640960" cy="6552728"/>
          </a:xfrm>
        </p:spPr>
        <p:txBody>
          <a:bodyPr>
            <a:normAutofit fontScale="47500" lnSpcReduction="20000"/>
          </a:bodyPr>
          <a:lstStyle/>
          <a:p>
            <a:pPr marL="0" indent="0">
              <a:buNone/>
            </a:pPr>
            <a:r>
              <a:rPr lang="tr-TR" sz="3800" dirty="0">
                <a:solidFill>
                  <a:srgbClr val="C00000"/>
                </a:solidFill>
              </a:rPr>
              <a:t>2-Ulaştırma </a:t>
            </a:r>
            <a:r>
              <a:rPr lang="tr-TR" sz="3800" dirty="0" smtClean="0">
                <a:solidFill>
                  <a:srgbClr val="C00000"/>
                </a:solidFill>
              </a:rPr>
              <a:t>modeli</a:t>
            </a:r>
          </a:p>
          <a:p>
            <a:pPr marL="0" indent="0">
              <a:buNone/>
            </a:pPr>
            <a:r>
              <a:rPr lang="tr-TR" sz="3800" dirty="0">
                <a:solidFill>
                  <a:srgbClr val="C00000"/>
                </a:solidFill>
              </a:rPr>
              <a:t>	</a:t>
            </a:r>
            <a:r>
              <a:rPr lang="tr-TR" sz="3800" dirty="0"/>
              <a:t>Ulaştırma modeli genellikle, hali hazırda faaliyet gösteren bir işletmeye yeni bir tesis eklenmesi durumunda kullanılır; ancak yeni bir sistemin kurulması durumunda da uygulanması mümkündür. </a:t>
            </a:r>
            <a:endParaRPr lang="tr-TR" sz="3800" dirty="0" smtClean="0"/>
          </a:p>
          <a:p>
            <a:pPr marL="0" indent="0">
              <a:buNone/>
            </a:pPr>
            <a:r>
              <a:rPr lang="tr-TR" sz="3800" dirty="0"/>
              <a:t>	</a:t>
            </a:r>
            <a:r>
              <a:rPr lang="tr-TR" sz="3800" dirty="0" smtClean="0"/>
              <a:t>Ulaştırma </a:t>
            </a:r>
            <a:r>
              <a:rPr lang="tr-TR" sz="3800" dirty="0"/>
              <a:t>problemi, Doğrusal Programlama olarak bilinen problemlerin özel bir durumudur. Optimum çözüme ulaşmak için özel bir algoritmaya sahiptir</a:t>
            </a:r>
            <a:r>
              <a:rPr lang="tr-TR" sz="3800" dirty="0" smtClean="0"/>
              <a:t>.</a:t>
            </a:r>
          </a:p>
          <a:p>
            <a:pPr marL="0" indent="0">
              <a:buNone/>
            </a:pPr>
            <a:endParaRPr lang="tr-TR" sz="3800" dirty="0" smtClean="0">
              <a:solidFill>
                <a:srgbClr val="C00000"/>
              </a:solidFill>
            </a:endParaRPr>
          </a:p>
          <a:p>
            <a:pPr marL="0" indent="0">
              <a:buNone/>
            </a:pPr>
            <a:r>
              <a:rPr lang="tr-TR" sz="3800" dirty="0" smtClean="0">
                <a:solidFill>
                  <a:srgbClr val="C00000"/>
                </a:solidFill>
              </a:rPr>
              <a:t>3-Doğrusal </a:t>
            </a:r>
            <a:r>
              <a:rPr lang="tr-TR" sz="3800" dirty="0">
                <a:solidFill>
                  <a:srgbClr val="C00000"/>
                </a:solidFill>
              </a:rPr>
              <a:t>(lineer) programlama </a:t>
            </a:r>
            <a:r>
              <a:rPr lang="tr-TR" sz="3800" dirty="0" smtClean="0">
                <a:solidFill>
                  <a:srgbClr val="C00000"/>
                </a:solidFill>
              </a:rPr>
              <a:t>modeli</a:t>
            </a:r>
          </a:p>
          <a:p>
            <a:pPr marL="0" indent="0">
              <a:buNone/>
            </a:pPr>
            <a:r>
              <a:rPr lang="tr-TR" sz="3800" dirty="0">
                <a:solidFill>
                  <a:srgbClr val="C00000"/>
                </a:solidFill>
              </a:rPr>
              <a:t>	</a:t>
            </a:r>
            <a:r>
              <a:rPr lang="tr-TR" sz="3800" dirty="0"/>
              <a:t>Doğrusal Programlama (DP), Lineer Programlama (LP) adı ile de anılır. Doğrusal Programlama problemi, doğrusal sınırlayıcı koşullar (kısıtlar) adı verilen eşitlik ve eşitsizlikler grubu ile birlikte amaç denklemi adı verilen bir doğrusal fonksiyonun değerini optimize etmeyi amaçlayan bir matematiksel modeldir. Optimize etmek ya da genel anlamda optimizasyon, en </a:t>
            </a:r>
            <a:r>
              <a:rPr lang="tr-TR" sz="3800" dirty="0" err="1"/>
              <a:t>iyileme</a:t>
            </a:r>
            <a:r>
              <a:rPr lang="tr-TR" sz="3800" dirty="0"/>
              <a:t> demektir. Örneğin amaç fonksiyonu bir fayda veya karı temsil ediyorsa bu durumda optimize etmek demek, karı maksimize etmek (en </a:t>
            </a:r>
            <a:r>
              <a:rPr lang="tr-TR" sz="3800" dirty="0" err="1"/>
              <a:t>büyükleme</a:t>
            </a:r>
            <a:r>
              <a:rPr lang="tr-TR" sz="3800" dirty="0"/>
              <a:t>); bir maliyet fonksiyonundan bahsedildiğinde optimize etmek demek fonksiyonu minimize (en küçükleme) etmek demektir. </a:t>
            </a:r>
            <a:endParaRPr lang="tr-TR" sz="3800" dirty="0" smtClean="0"/>
          </a:p>
          <a:p>
            <a:pPr marL="0" indent="0">
              <a:buNone/>
            </a:pPr>
            <a:r>
              <a:rPr lang="tr-TR" sz="3800" dirty="0">
                <a:solidFill>
                  <a:srgbClr val="C00000"/>
                </a:solidFill>
              </a:rPr>
              <a:t>	</a:t>
            </a:r>
            <a:r>
              <a:rPr lang="tr-TR" sz="3800" dirty="0"/>
              <a:t>Doğrusal Programlama belli bir amacı gerçekleştirmek için sınırlı kaynakların </a:t>
            </a:r>
            <a:r>
              <a:rPr lang="tr-TR" sz="3800" dirty="0" smtClean="0"/>
              <a:t>etkin kullanımını </a:t>
            </a:r>
            <a:r>
              <a:rPr lang="tr-TR" sz="3800" dirty="0"/>
              <a:t>ve çeşitli seçenekler arasında en uygun dağılımını sağlayan matematiksel </a:t>
            </a:r>
            <a:r>
              <a:rPr lang="tr-TR" sz="3800" dirty="0" smtClean="0"/>
              <a:t>bir tekniktir. Daha basit bir anlatım ile Doğrusal Programlama Modeli, eldeki kaynaklar</a:t>
            </a:r>
          </a:p>
          <a:p>
            <a:pPr marL="0" indent="0">
              <a:buNone/>
            </a:pPr>
            <a:r>
              <a:rPr lang="tr-TR" sz="3800" dirty="0" smtClean="0"/>
              <a:t>doğrultusunda </a:t>
            </a:r>
            <a:r>
              <a:rPr lang="tr-TR" sz="3800" dirty="0"/>
              <a:t>işletmenin karını maksimum yapacak üretim değerlerinin elde edilmesini </a:t>
            </a:r>
            <a:r>
              <a:rPr lang="tr-TR" sz="3800" dirty="0" smtClean="0"/>
              <a:t>veya işletme </a:t>
            </a:r>
            <a:r>
              <a:rPr lang="tr-TR" sz="3800" dirty="0"/>
              <a:t>maliyetlerini minimum yapacak üretim değerlerinin elde edilmesini sağlayan </a:t>
            </a:r>
            <a:r>
              <a:rPr lang="tr-TR" sz="3800" dirty="0" smtClean="0"/>
              <a:t>modelin oluşturulması</a:t>
            </a:r>
            <a:r>
              <a:rPr lang="tr-TR" sz="3800" dirty="0"/>
              <a:t>, çözümü ve elde edilen sonuçlarla işletme içi kararların </a:t>
            </a:r>
            <a:r>
              <a:rPr lang="tr-TR" sz="3800" dirty="0" smtClean="0"/>
              <a:t>alınabilmesini sağlamaktadır</a:t>
            </a:r>
            <a:r>
              <a:rPr lang="tr-TR" sz="3800" dirty="0"/>
              <a:t>.</a:t>
            </a:r>
            <a:endParaRPr lang="tr-TR" sz="3800" dirty="0" smtClean="0"/>
          </a:p>
          <a:p>
            <a:pPr marL="0" indent="0">
              <a:buNone/>
            </a:pPr>
            <a:endParaRPr lang="tr-TR" dirty="0">
              <a:solidFill>
                <a:srgbClr val="C00000"/>
              </a:solidFill>
            </a:endParaRPr>
          </a:p>
          <a:p>
            <a:pPr marL="0" indent="0">
              <a:buNone/>
            </a:pPr>
            <a:r>
              <a:rPr lang="tr-TR" dirty="0">
                <a:solidFill>
                  <a:srgbClr val="C00000"/>
                </a:solidFill>
              </a:rPr>
              <a:t>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469188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70000" lnSpcReduction="20000"/>
          </a:bodyPr>
          <a:lstStyle/>
          <a:p>
            <a:pPr marL="0" indent="0">
              <a:buNone/>
            </a:pPr>
            <a:r>
              <a:rPr lang="pl-PL" dirty="0">
                <a:solidFill>
                  <a:srgbClr val="C00000"/>
                </a:solidFill>
              </a:rPr>
              <a:t>4-Karma tam sayılı programlama modeli</a:t>
            </a:r>
          </a:p>
          <a:p>
            <a:pPr marL="0" indent="0">
              <a:buNone/>
            </a:pPr>
            <a:r>
              <a:rPr lang="tr-TR" dirty="0"/>
              <a:t>	Bazı uygulamalı karar problemleri ancak </a:t>
            </a:r>
            <a:r>
              <a:rPr lang="tr-TR" dirty="0" smtClean="0"/>
              <a:t>değişkenlerinin </a:t>
            </a:r>
            <a:r>
              <a:rPr lang="tr-TR" dirty="0" err="1"/>
              <a:t>tamsayılı</a:t>
            </a:r>
            <a:r>
              <a:rPr lang="tr-TR" dirty="0"/>
              <a:t> olduğu durumlarda anlamlı olmaktadır. Bu tipte karar problemlerinin doğrusal programlama modeline uygulanması ile </a:t>
            </a:r>
            <a:r>
              <a:rPr lang="tr-TR" dirty="0" smtClean="0"/>
              <a:t>oluşan</a:t>
            </a:r>
            <a:r>
              <a:rPr lang="tr-TR" dirty="0"/>
              <a:t>, </a:t>
            </a:r>
            <a:r>
              <a:rPr lang="tr-TR" dirty="0" smtClean="0"/>
              <a:t>değişkenleri </a:t>
            </a:r>
            <a:r>
              <a:rPr lang="tr-TR" dirty="0" err="1"/>
              <a:t>tamsayılı</a:t>
            </a:r>
            <a:r>
              <a:rPr lang="tr-TR" dirty="0"/>
              <a:t> olma </a:t>
            </a:r>
            <a:r>
              <a:rPr lang="tr-TR" dirty="0" smtClean="0"/>
              <a:t>koşullu</a:t>
            </a:r>
            <a:r>
              <a:rPr lang="tr-TR" dirty="0"/>
              <a:t>, doğrusal matematiksel modele “</a:t>
            </a:r>
            <a:r>
              <a:rPr lang="tr-TR" dirty="0" err="1"/>
              <a:t>tamsayılı</a:t>
            </a:r>
            <a:r>
              <a:rPr lang="tr-TR" dirty="0"/>
              <a:t> programlama modeli” denilmektedir. Tüm </a:t>
            </a:r>
            <a:r>
              <a:rPr lang="tr-TR" dirty="0" smtClean="0"/>
              <a:t>değişkenlerinin </a:t>
            </a:r>
            <a:r>
              <a:rPr lang="tr-TR" dirty="0" err="1"/>
              <a:t>tamsayılı</a:t>
            </a:r>
            <a:r>
              <a:rPr lang="tr-TR" dirty="0"/>
              <a:t> olması istenirse “arı </a:t>
            </a:r>
            <a:r>
              <a:rPr lang="tr-TR" dirty="0" err="1"/>
              <a:t>tamsayılı</a:t>
            </a:r>
            <a:r>
              <a:rPr lang="tr-TR" dirty="0"/>
              <a:t> programlama” , bazılarının </a:t>
            </a:r>
            <a:r>
              <a:rPr lang="tr-TR" dirty="0" err="1"/>
              <a:t>tamsayılı</a:t>
            </a:r>
            <a:r>
              <a:rPr lang="tr-TR" dirty="0"/>
              <a:t> bazılarının kesirli olması istenirse “karma-</a:t>
            </a:r>
            <a:r>
              <a:rPr lang="tr-TR" dirty="0" err="1"/>
              <a:t>tamsayılı</a:t>
            </a:r>
            <a:r>
              <a:rPr lang="tr-TR" dirty="0"/>
              <a:t> programlama” </a:t>
            </a:r>
            <a:r>
              <a:rPr lang="tr-TR" dirty="0" smtClean="0"/>
              <a:t>denmektedir.</a:t>
            </a:r>
          </a:p>
          <a:p>
            <a:pPr marL="0" indent="0">
              <a:buNone/>
            </a:pPr>
            <a:r>
              <a:rPr lang="tr-TR" dirty="0"/>
              <a:t>	Karma </a:t>
            </a:r>
            <a:r>
              <a:rPr lang="tr-TR" dirty="0" err="1"/>
              <a:t>tamsayılı</a:t>
            </a:r>
            <a:r>
              <a:rPr lang="tr-TR" dirty="0"/>
              <a:t> programlama problemlerinde, bazı </a:t>
            </a:r>
            <a:r>
              <a:rPr lang="tr-TR" dirty="0" smtClean="0"/>
              <a:t>değişkenlerin </a:t>
            </a:r>
            <a:r>
              <a:rPr lang="tr-TR" dirty="0" err="1"/>
              <a:t>tamsayılı</a:t>
            </a:r>
            <a:r>
              <a:rPr lang="tr-TR" dirty="0"/>
              <a:t> olması istenirken diğer </a:t>
            </a:r>
            <a:r>
              <a:rPr lang="tr-TR" dirty="0" smtClean="0"/>
              <a:t>değişkenlerin </a:t>
            </a:r>
            <a:r>
              <a:rPr lang="tr-TR" dirty="0"/>
              <a:t>ise kesir değerli olmasına izin verilir. Karma </a:t>
            </a:r>
            <a:r>
              <a:rPr lang="tr-TR" dirty="0" err="1"/>
              <a:t>tamsayılı</a:t>
            </a:r>
            <a:r>
              <a:rPr lang="tr-TR" dirty="0"/>
              <a:t> programlama problemini dal ve sınır algoritması ile çözerken, </a:t>
            </a:r>
            <a:r>
              <a:rPr lang="tr-TR" dirty="0" err="1"/>
              <a:t>tamsayılı</a:t>
            </a:r>
            <a:r>
              <a:rPr lang="tr-TR" dirty="0"/>
              <a:t> olması istenen kesir değerli </a:t>
            </a:r>
            <a:r>
              <a:rPr lang="tr-TR" dirty="0" smtClean="0"/>
              <a:t>değişken </a:t>
            </a:r>
            <a:r>
              <a:rPr lang="tr-TR" dirty="0"/>
              <a:t>ancak dallandırılır. Bu dallandırma adımına geçmeden önce, verilen özgün karma </a:t>
            </a:r>
            <a:r>
              <a:rPr lang="tr-TR" dirty="0" err="1"/>
              <a:t>tamsayılı</a:t>
            </a:r>
            <a:r>
              <a:rPr lang="tr-TR" dirty="0"/>
              <a:t> programlama probleminin doğrusal programlama </a:t>
            </a:r>
            <a:r>
              <a:rPr lang="tr-TR" dirty="0" smtClean="0"/>
              <a:t>gevşetmesi </a:t>
            </a:r>
            <a:r>
              <a:rPr lang="tr-TR" dirty="0"/>
              <a:t>çözülür. Sonra, bu doğrusal programlama </a:t>
            </a:r>
            <a:r>
              <a:rPr lang="tr-TR" dirty="0" smtClean="0"/>
              <a:t>gevşetmesinin </a:t>
            </a:r>
            <a:r>
              <a:rPr lang="tr-TR" dirty="0"/>
              <a:t>optimal çözümünde yer alan ve </a:t>
            </a:r>
            <a:r>
              <a:rPr lang="tr-TR" dirty="0" err="1"/>
              <a:t>tamsayılı</a:t>
            </a:r>
            <a:r>
              <a:rPr lang="tr-TR" dirty="0"/>
              <a:t> olması istenen kesir değerli değişken dallandırılır ve bu dallandırma, o </a:t>
            </a:r>
            <a:r>
              <a:rPr lang="tr-TR" dirty="0" smtClean="0"/>
              <a:t>değişken </a:t>
            </a:r>
            <a:r>
              <a:rPr lang="tr-TR" dirty="0" err="1"/>
              <a:t>tamsayılı</a:t>
            </a:r>
            <a:r>
              <a:rPr lang="tr-TR" dirty="0"/>
              <a:t> değer alıncaya kadar uygulanarak optimal çözüme </a:t>
            </a:r>
            <a:r>
              <a:rPr lang="tr-TR" dirty="0" smtClean="0"/>
              <a:t>ulaşır .</a:t>
            </a:r>
            <a:endParaRPr lang="pl-PL"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116512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7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77500" lnSpcReduction="20000"/>
          </a:bodyPr>
          <a:lstStyle/>
          <a:p>
            <a:pPr marL="0" indent="0">
              <a:buNone/>
            </a:pPr>
            <a:r>
              <a:rPr lang="tr-TR" dirty="0">
                <a:solidFill>
                  <a:srgbClr val="C00000"/>
                </a:solidFill>
              </a:rPr>
              <a:t>5- Faktör karşılaştırma ve değerlendirme (puanlama yöntemi</a:t>
            </a:r>
            <a:r>
              <a:rPr lang="tr-TR" dirty="0" smtClean="0">
                <a:solidFill>
                  <a:srgbClr val="C00000"/>
                </a:solidFill>
              </a:rPr>
              <a:t>)</a:t>
            </a:r>
          </a:p>
          <a:p>
            <a:pPr marL="0" indent="0">
              <a:buNone/>
            </a:pPr>
            <a:r>
              <a:rPr lang="tr-TR" dirty="0" smtClean="0"/>
              <a:t>	Bu </a:t>
            </a:r>
            <a:r>
              <a:rPr lang="tr-TR" dirty="0"/>
              <a:t>sistemin uygulanmasında pek çok </a:t>
            </a:r>
            <a:r>
              <a:rPr lang="tr-TR" dirty="0" smtClean="0"/>
              <a:t>değişkeni aynı </a:t>
            </a:r>
            <a:r>
              <a:rPr lang="tr-TR" dirty="0"/>
              <a:t>anda analize tabi tutarak, yalnız </a:t>
            </a:r>
            <a:r>
              <a:rPr lang="tr-TR" dirty="0" smtClean="0"/>
              <a:t>kuruluş yeri </a:t>
            </a:r>
            <a:r>
              <a:rPr lang="tr-TR" dirty="0"/>
              <a:t>seçiminde değil pek çok </a:t>
            </a:r>
            <a:r>
              <a:rPr lang="tr-TR" dirty="0" smtClean="0"/>
              <a:t>işletme faaliyetinde </a:t>
            </a:r>
            <a:r>
              <a:rPr lang="tr-TR" dirty="0"/>
              <a:t>karar aracı olarak </a:t>
            </a:r>
            <a:r>
              <a:rPr lang="tr-TR" dirty="0" smtClean="0"/>
              <a:t>kullanılmaktadır.</a:t>
            </a:r>
          </a:p>
          <a:p>
            <a:pPr marL="0" indent="0">
              <a:buNone/>
            </a:pPr>
            <a:r>
              <a:rPr lang="tr-TR" dirty="0" smtClean="0"/>
              <a:t>	Faktör </a:t>
            </a:r>
            <a:r>
              <a:rPr lang="tr-TR" dirty="0"/>
              <a:t>karşılaştırma veya </a:t>
            </a:r>
            <a:r>
              <a:rPr lang="tr-TR" dirty="0" smtClean="0"/>
              <a:t>puanlama yönteminde </a:t>
            </a:r>
            <a:r>
              <a:rPr lang="tr-TR" dirty="0"/>
              <a:t>ilk olarak kuruluş yerini </a:t>
            </a:r>
            <a:r>
              <a:rPr lang="tr-TR" dirty="0" smtClean="0"/>
              <a:t>etkileyen faktörler </a:t>
            </a:r>
            <a:r>
              <a:rPr lang="tr-TR" dirty="0"/>
              <a:t>bir liste halinde tespit edilir. </a:t>
            </a:r>
            <a:r>
              <a:rPr lang="tr-TR" dirty="0" smtClean="0"/>
              <a:t>Daha sonra</a:t>
            </a:r>
            <a:r>
              <a:rPr lang="tr-TR" dirty="0"/>
              <a:t>, faktörlerin çeşitli yoğunluk </a:t>
            </a:r>
            <a:r>
              <a:rPr lang="tr-TR" dirty="0" smtClean="0"/>
              <a:t>dereceleri için </a:t>
            </a:r>
            <a:r>
              <a:rPr lang="tr-TR" dirty="0"/>
              <a:t>bir sıralama yapılır. Ağırlıklar verilir. </a:t>
            </a:r>
            <a:r>
              <a:rPr lang="tr-TR" dirty="0" smtClean="0"/>
              <a:t>Her aday </a:t>
            </a:r>
            <a:r>
              <a:rPr lang="tr-TR" dirty="0"/>
              <a:t>yerin her faktör için aldığı </a:t>
            </a:r>
            <a:r>
              <a:rPr lang="tr-TR" dirty="0" smtClean="0"/>
              <a:t>puanlar belirlenir.</a:t>
            </a:r>
          </a:p>
          <a:p>
            <a:pPr marL="0" indent="0">
              <a:buNone/>
            </a:pPr>
            <a:r>
              <a:rPr lang="tr-TR" dirty="0"/>
              <a:t>	Sonraki aşamada, alınan puanlar, </a:t>
            </a:r>
            <a:r>
              <a:rPr lang="tr-TR" dirty="0" smtClean="0"/>
              <a:t>faktör ağırlıkları </a:t>
            </a:r>
            <a:r>
              <a:rPr lang="tr-TR" dirty="0"/>
              <a:t>ile çarpılarak ağırlıklı </a:t>
            </a:r>
            <a:r>
              <a:rPr lang="tr-TR" dirty="0" smtClean="0"/>
              <a:t>puanlar bulunur</a:t>
            </a:r>
            <a:r>
              <a:rPr lang="tr-TR" dirty="0"/>
              <a:t>. Tüm puanlar toplanarak her </a:t>
            </a:r>
            <a:r>
              <a:rPr lang="tr-TR" dirty="0" smtClean="0"/>
              <a:t>aday yerin </a:t>
            </a:r>
            <a:r>
              <a:rPr lang="tr-TR" dirty="0"/>
              <a:t>aldığı toplam puanlar hesaplanır. </a:t>
            </a:r>
            <a:r>
              <a:rPr lang="tr-TR" dirty="0" smtClean="0"/>
              <a:t>En yüksek </a:t>
            </a:r>
            <a:r>
              <a:rPr lang="tr-TR" dirty="0"/>
              <a:t>puanı alan yer tercih edilir</a:t>
            </a:r>
            <a:r>
              <a:rPr lang="tr-TR" dirty="0" smtClean="0"/>
              <a:t>.</a:t>
            </a:r>
          </a:p>
          <a:p>
            <a:pPr marL="0" indent="0">
              <a:buNone/>
            </a:pPr>
            <a:r>
              <a:rPr lang="tr-TR" dirty="0"/>
              <a:t>	Yönetimin derecelemesinde ve </a:t>
            </a:r>
            <a:r>
              <a:rPr lang="tr-TR" dirty="0" smtClean="0"/>
              <a:t>puanlamasında sübjektifliğin </a:t>
            </a:r>
            <a:r>
              <a:rPr lang="tr-TR" dirty="0"/>
              <a:t>fazla oluşu, sakıncalı olarak </a:t>
            </a:r>
            <a:r>
              <a:rPr lang="tr-TR" dirty="0" smtClean="0"/>
              <a:t>kabul edilmektedir</a:t>
            </a:r>
            <a:r>
              <a:rPr lang="tr-TR" dirty="0"/>
              <a:t>. Yararlı tarafı ise, basit </a:t>
            </a:r>
            <a:r>
              <a:rPr lang="tr-TR" dirty="0" smtClean="0"/>
              <a:t>ve uygulanabilir </a:t>
            </a:r>
            <a:r>
              <a:rPr lang="tr-TR" dirty="0"/>
              <a:t>olmasıdır</a:t>
            </a:r>
            <a:endParaRPr lang="tr-TR" dirty="0" smtClean="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786515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a:solidFill>
                  <a:srgbClr val="C00000"/>
                </a:solidFill>
              </a:rPr>
              <a:t>6-Sevkiyat-uzaklık modeli </a:t>
            </a:r>
            <a:endParaRPr lang="tr-TR" dirty="0" smtClean="0">
              <a:solidFill>
                <a:srgbClr val="C00000"/>
              </a:solidFill>
            </a:endParaRPr>
          </a:p>
          <a:p>
            <a:pPr marL="0" indent="0">
              <a:buNone/>
            </a:pPr>
            <a:r>
              <a:rPr lang="tr-TR" dirty="0">
                <a:solidFill>
                  <a:srgbClr val="C00000"/>
                </a:solidFill>
              </a:rPr>
              <a:t>	</a:t>
            </a:r>
            <a:r>
              <a:rPr lang="tr-TR" dirty="0"/>
              <a:t>Bu model, kuruluş yeri alternatiflerini </a:t>
            </a:r>
            <a:r>
              <a:rPr lang="tr-TR" dirty="0" smtClean="0"/>
              <a:t>uzaklığa bağlı </a:t>
            </a:r>
            <a:r>
              <a:rPr lang="tr-TR" dirty="0"/>
              <a:t>olarak değerlendiren bir yöntemdir</a:t>
            </a:r>
            <a:r>
              <a:rPr lang="tr-TR" dirty="0" smtClean="0"/>
              <a:t>. Modelin </a:t>
            </a:r>
            <a:r>
              <a:rPr lang="tr-TR" dirty="0"/>
              <a:t>amacı toplam sevkiyat miktarının </a:t>
            </a:r>
            <a:r>
              <a:rPr lang="tr-TR" dirty="0" smtClean="0"/>
              <a:t>kat edilen </a:t>
            </a:r>
            <a:r>
              <a:rPr lang="tr-TR" dirty="0"/>
              <a:t>mesafe ile </a:t>
            </a:r>
            <a:r>
              <a:rPr lang="tr-TR" dirty="0" err="1"/>
              <a:t>ağırlıklandırılmış</a:t>
            </a:r>
            <a:r>
              <a:rPr lang="tr-TR" dirty="0"/>
              <a:t> </a:t>
            </a:r>
            <a:r>
              <a:rPr lang="tr-TR" dirty="0" smtClean="0"/>
              <a:t>değerini minimize </a:t>
            </a:r>
            <a:r>
              <a:rPr lang="tr-TR" dirty="0"/>
              <a:t>edecek bir kuruluş yeri seçmektir.</a:t>
            </a:r>
          </a:p>
          <a:p>
            <a:pPr marL="0" indent="0">
              <a:buNone/>
            </a:pPr>
            <a:r>
              <a:rPr lang="tr-TR" dirty="0"/>
              <a:t>	Alternatif yerlerin karşılaştırılmasında, her alternatifin “</a:t>
            </a:r>
            <a:r>
              <a:rPr lang="tr-TR" dirty="0" err="1"/>
              <a:t>ld</a:t>
            </a:r>
            <a:r>
              <a:rPr lang="tr-TR" dirty="0"/>
              <a:t>” (</a:t>
            </a:r>
            <a:r>
              <a:rPr lang="tr-TR" dirty="0" err="1"/>
              <a:t>load-distance</a:t>
            </a:r>
            <a:r>
              <a:rPr lang="tr-TR" dirty="0"/>
              <a:t>)(</a:t>
            </a:r>
            <a:r>
              <a:rPr lang="tr-TR" dirty="0" err="1"/>
              <a:t>sevkiyatuzaklık</a:t>
            </a:r>
            <a:r>
              <a:rPr lang="tr-TR" dirty="0"/>
              <a:t>) puanı hesaplanır. “</a:t>
            </a:r>
            <a:r>
              <a:rPr lang="tr-TR" dirty="0" err="1"/>
              <a:t>ld</a:t>
            </a:r>
            <a:r>
              <a:rPr lang="tr-TR" dirty="0"/>
              <a:t>” puanı, her sevkiyatın uzaklıkla çarpılması ve bulunan değerlerin toplanmasıyla bulunur. Amaç, büyük sevkiyatların mesafelerini azaltarak “</a:t>
            </a:r>
            <a:r>
              <a:rPr lang="tr-TR" dirty="0" err="1"/>
              <a:t>ld</a:t>
            </a:r>
            <a:r>
              <a:rPr lang="tr-TR" dirty="0"/>
              <a:t>” puanını mümkün olduğunca düşük tutmaktır</a:t>
            </a:r>
            <a:r>
              <a:rPr lang="tr-TR" dirty="0" smtClean="0"/>
              <a:t>.</a:t>
            </a:r>
          </a:p>
          <a:p>
            <a:pPr marL="0" indent="0">
              <a:buNone/>
            </a:pPr>
            <a:r>
              <a:rPr lang="tr-TR" dirty="0">
                <a:solidFill>
                  <a:srgbClr val="C00000"/>
                </a:solidFill>
              </a:rPr>
              <a:t>7-Ağırlık merkezi </a:t>
            </a:r>
            <a:r>
              <a:rPr lang="tr-TR" dirty="0" smtClean="0">
                <a:solidFill>
                  <a:srgbClr val="C00000"/>
                </a:solidFill>
              </a:rPr>
              <a:t>yöntemi</a:t>
            </a:r>
          </a:p>
          <a:p>
            <a:pPr marL="0" indent="0">
              <a:buNone/>
            </a:pPr>
            <a:r>
              <a:rPr lang="tr-TR" dirty="0">
                <a:solidFill>
                  <a:srgbClr val="C00000"/>
                </a:solidFill>
              </a:rPr>
              <a:t>	</a:t>
            </a:r>
            <a:r>
              <a:rPr lang="tr-TR" dirty="0"/>
              <a:t>AMY, dağıtım maliyetlerini minimum kılacak dağıtım merkezinin yerini bulmada kullanılan matematiksel bir tekniktir. </a:t>
            </a:r>
            <a:endParaRPr lang="tr-TR" dirty="0" smtClean="0"/>
          </a:p>
          <a:p>
            <a:pPr marL="0" indent="0">
              <a:buNone/>
            </a:pPr>
            <a:r>
              <a:rPr lang="tr-TR" dirty="0"/>
              <a:t>	Yöntem genellikle perakendeci birimlere mal gönderen işletmeler tarafından kullanılır. İlk önce talep merkezleri koordinat sisteminde işaretlenir ve minimum dağıtım maliyeti oluşturan X ve Y koordinatları hesaplanır</a:t>
            </a:r>
            <a:r>
              <a:rPr lang="tr-TR" dirty="0" smtClean="0"/>
              <a:t>.</a:t>
            </a:r>
          </a:p>
          <a:p>
            <a:pPr marL="0" indent="0">
              <a:buNone/>
            </a:pPr>
            <a:r>
              <a:rPr lang="tr-TR" dirty="0"/>
              <a:t>	Koordinat sisteminin merkezi (orijin) ve kullanılan ölçek standart değildir. Sadece göreceli olarak uzaklıkların orantılı bir şekilde temsil edilmesine dikkat edilir. </a:t>
            </a:r>
          </a:p>
          <a:p>
            <a:pPr marL="0" indent="0">
              <a:buNone/>
            </a:pPr>
            <a:endParaRPr lang="tr-TR" dirty="0" smtClean="0"/>
          </a:p>
          <a:p>
            <a:pPr marL="0" indent="0">
              <a:buNone/>
            </a:pPr>
            <a:r>
              <a:rPr lang="tr-TR" dirty="0"/>
              <a:t>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220982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solidFill>
                  <a:srgbClr val="C00000"/>
                </a:solidFill>
              </a:rPr>
              <a:t>8-Başabaş analizi</a:t>
            </a:r>
          </a:p>
          <a:p>
            <a:pPr marL="0" indent="0">
              <a:buNone/>
            </a:pPr>
            <a:r>
              <a:rPr lang="tr-TR" dirty="0"/>
              <a:t>	Ekonomik temele dayalı karşılaştırmalarda sadece gelir ve maliyetlerin göz önüne alınması yeterli olacaktır. Eğer ürünlerin fiyatı da kuruluş yerinden etkilenmiyorsa toplam gelirleri de analiz dışında bırakmakta sakınca olmaz. </a:t>
            </a:r>
            <a:endParaRPr lang="tr-TR" dirty="0" smtClean="0"/>
          </a:p>
          <a:p>
            <a:pPr marL="0" indent="0">
              <a:buNone/>
            </a:pPr>
            <a:r>
              <a:rPr lang="tr-TR" dirty="0"/>
              <a:t>	</a:t>
            </a:r>
            <a:r>
              <a:rPr lang="tr-TR" dirty="0" smtClean="0"/>
              <a:t>İşletmeler </a:t>
            </a:r>
            <a:r>
              <a:rPr lang="tr-TR" dirty="0"/>
              <a:t>için tesis kurulurken karşılaşılan maliyetler sabit ve değişken maliyetler olmak üzere iki grupta toplanır. </a:t>
            </a:r>
            <a:endParaRPr lang="tr-TR" dirty="0" smtClean="0"/>
          </a:p>
          <a:p>
            <a:pPr marL="0" indent="0">
              <a:buNone/>
            </a:pPr>
            <a:r>
              <a:rPr lang="tr-TR" dirty="0"/>
              <a:t>	Arazi, inşaat için yapılan masraflar sabit maliyetler grubuna girerken; işçilik, hammadde gibi maliyetler de değişken maliyetler olarak adlandırılır</a:t>
            </a:r>
            <a:r>
              <a:rPr lang="tr-TR" dirty="0" smtClean="0"/>
              <a:t>.</a:t>
            </a:r>
          </a:p>
          <a:p>
            <a:pPr marL="0" indent="0">
              <a:buNone/>
            </a:pPr>
            <a:r>
              <a:rPr lang="tr-TR" dirty="0"/>
              <a:t>	Her iki maliyet grubu da bölgeden bölgeye farklılık gösterir. Bu yüzden farklı bölge seçim alternatifleri için bu maliyetleri hesaplamak ve kıyaslamak gerekecektir. </a:t>
            </a:r>
            <a:endParaRPr lang="tr-TR" dirty="0" smtClean="0"/>
          </a:p>
          <a:p>
            <a:pPr marL="0" indent="0">
              <a:buNone/>
            </a:pPr>
            <a:r>
              <a:rPr lang="tr-TR" dirty="0"/>
              <a:t>	</a:t>
            </a:r>
            <a:r>
              <a:rPr lang="tr-TR" dirty="0" err="1"/>
              <a:t>Başabaş</a:t>
            </a:r>
            <a:r>
              <a:rPr lang="tr-TR" dirty="0"/>
              <a:t> noktası analizinde tüm maliyetler sabit ve değişken olarak gruplandırılır ve </a:t>
            </a:r>
            <a:r>
              <a:rPr lang="tr-TR" dirty="0" err="1"/>
              <a:t>başabaş</a:t>
            </a:r>
            <a:r>
              <a:rPr lang="tr-TR" dirty="0"/>
              <a:t> noktaları hesaplanarak, hedeflenen üretim hacminde en düşük toplam maliyeti veren kuruluş yeri seçilir</a:t>
            </a:r>
            <a:r>
              <a:rPr lang="tr-TR" dirty="0" smtClean="0"/>
              <a:t>.</a:t>
            </a:r>
          </a:p>
          <a:p>
            <a:pPr marL="0" indent="0">
              <a:buNone/>
            </a:pPr>
            <a:endParaRPr lang="tr-TR" dirty="0"/>
          </a:p>
          <a:p>
            <a:pPr marL="0" indent="0">
              <a:buNone/>
            </a:pPr>
            <a:r>
              <a:rPr lang="tr-TR" u="sng" dirty="0">
                <a:solidFill>
                  <a:srgbClr val="C00000"/>
                </a:solidFill>
              </a:rPr>
              <a:t>OPTİMAL KURULUŞ YERİ FAKTÖRLERİ</a:t>
            </a:r>
          </a:p>
          <a:p>
            <a:pPr marL="0" indent="0">
              <a:buNone/>
            </a:pPr>
            <a:r>
              <a:rPr lang="tr-TR" dirty="0"/>
              <a:t>1-VERİMLİLİK</a:t>
            </a:r>
          </a:p>
          <a:p>
            <a:pPr marL="0" indent="0">
              <a:buNone/>
            </a:pPr>
            <a:r>
              <a:rPr lang="tr-TR" dirty="0"/>
              <a:t>2-EKONOMİKLİK</a:t>
            </a:r>
          </a:p>
          <a:p>
            <a:pPr marL="0" indent="0">
              <a:buNone/>
            </a:pPr>
            <a:r>
              <a:rPr lang="tr-TR" dirty="0"/>
              <a:t>3-KARLILIK</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679035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336</Words>
  <Application>Microsoft Office PowerPoint</Application>
  <PresentationFormat>Ekran Gösterisi (4:3)</PresentationFormat>
  <Paragraphs>123</Paragraphs>
  <Slides>11</Slides>
  <Notes>0</Notes>
  <HiddenSlides>0</HiddenSlides>
  <MMClips>11</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Ofis Teması</vt:lpstr>
      <vt:lpstr>7.HAFTA Otel İşletmelerinin kuruluş yeri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7.HAFTA Otel İşletmelerinin kuruluş yeri</dc:title>
  <dc:creator>ASUS</dc:creator>
  <cp:lastModifiedBy>ASUS</cp:lastModifiedBy>
  <cp:revision>9</cp:revision>
  <dcterms:created xsi:type="dcterms:W3CDTF">2021-04-04T17:03:31Z</dcterms:created>
  <dcterms:modified xsi:type="dcterms:W3CDTF">2021-04-08T14:00:58Z</dcterms:modified>
</cp:coreProperties>
</file>