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11DDF8A-13EE-4E0B-BC20-02C21E7B0C18}"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2896634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11DDF8A-13EE-4E0B-BC20-02C21E7B0C18}"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3775043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11DDF8A-13EE-4E0B-BC20-02C21E7B0C18}"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148511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11DDF8A-13EE-4E0B-BC20-02C21E7B0C18}" type="datetimeFigureOut">
              <a:rPr lang="tr-TR" smtClean="0"/>
              <a:t>27.02.2021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1945157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11DDF8A-13EE-4E0B-BC20-02C21E7B0C18}" type="datetimeFigureOut">
              <a:rPr lang="tr-TR" smtClean="0"/>
              <a:t>27.02.2021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1398210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11DDF8A-13EE-4E0B-BC20-02C21E7B0C18}" type="datetimeFigureOut">
              <a:rPr lang="tr-TR" smtClean="0"/>
              <a:t>27.02.2021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3577058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11DDF8A-13EE-4E0B-BC20-02C21E7B0C18}" type="datetimeFigureOut">
              <a:rPr lang="tr-TR" smtClean="0"/>
              <a:t>27.02.2021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3932764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11DDF8A-13EE-4E0B-BC20-02C21E7B0C18}" type="datetimeFigureOut">
              <a:rPr lang="tr-TR" smtClean="0"/>
              <a:t>27.02.2021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64605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11DDF8A-13EE-4E0B-BC20-02C21E7B0C18}" type="datetimeFigureOut">
              <a:rPr lang="tr-TR" smtClean="0"/>
              <a:t>27.02.2021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252639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11DDF8A-13EE-4E0B-BC20-02C21E7B0C18}"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206599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11DDF8A-13EE-4E0B-BC20-02C21E7B0C18}"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42B2704-D894-4E61-9A67-91F4AAAEB04A}" type="slidenum">
              <a:rPr lang="tr-TR" smtClean="0"/>
              <a:t>‹#›</a:t>
            </a:fld>
            <a:endParaRPr lang="tr-TR"/>
          </a:p>
        </p:txBody>
      </p:sp>
    </p:spTree>
    <p:extLst>
      <p:ext uri="{BB962C8B-B14F-4D97-AF65-F5344CB8AC3E}">
        <p14:creationId xmlns:p14="http://schemas.microsoft.com/office/powerpoint/2010/main" val="1536959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DDF8A-13EE-4E0B-BC20-02C21E7B0C18}" type="datetimeFigureOut">
              <a:rPr lang="tr-TR" smtClean="0"/>
              <a:t>27.02.2021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B2704-D894-4E61-9A67-91F4AAAEB04A}" type="slidenum">
              <a:rPr lang="tr-TR" smtClean="0"/>
              <a:t>‹#›</a:t>
            </a:fld>
            <a:endParaRPr lang="tr-TR"/>
          </a:p>
        </p:txBody>
      </p:sp>
    </p:spTree>
    <p:extLst>
      <p:ext uri="{BB962C8B-B14F-4D97-AF65-F5344CB8AC3E}">
        <p14:creationId xmlns:p14="http://schemas.microsoft.com/office/powerpoint/2010/main" val="3370661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340768"/>
            <a:ext cx="7772400" cy="1512168"/>
          </a:xfrm>
        </p:spPr>
        <p:txBody>
          <a:bodyPr/>
          <a:lstStyle/>
          <a:p>
            <a:r>
              <a:rPr lang="tr-TR" dirty="0" smtClean="0">
                <a:solidFill>
                  <a:srgbClr val="FF0000"/>
                </a:solidFill>
              </a:rPr>
              <a:t>ÖNBÜRODA ODA İŞLEMLERİ</a:t>
            </a:r>
            <a:endParaRPr lang="tr-TR" dirty="0">
              <a:solidFill>
                <a:srgbClr val="FF0000"/>
              </a:solidFill>
            </a:endParaRPr>
          </a:p>
        </p:txBody>
      </p:sp>
      <p:sp>
        <p:nvSpPr>
          <p:cNvPr id="3" name="Alt Başlık 2"/>
          <p:cNvSpPr>
            <a:spLocks noGrp="1"/>
          </p:cNvSpPr>
          <p:nvPr>
            <p:ph type="subTitle" idx="1"/>
          </p:nvPr>
        </p:nvSpPr>
        <p:spPr>
          <a:xfrm>
            <a:off x="1371600" y="3501008"/>
            <a:ext cx="6400800" cy="1440160"/>
          </a:xfrm>
        </p:spPr>
        <p:txBody>
          <a:bodyPr/>
          <a:lstStyle/>
          <a:p>
            <a:r>
              <a:rPr lang="tr-TR" dirty="0" smtClean="0">
                <a:solidFill>
                  <a:schemeClr val="tx1"/>
                </a:solidFill>
              </a:rPr>
              <a:t>ÖĞR.GÖR.S.ALİ ÇELİK</a:t>
            </a:r>
            <a:endParaRPr lang="tr-TR" dirty="0">
              <a:solidFill>
                <a:schemeClr val="tx1"/>
              </a:solidFill>
            </a:endParaRPr>
          </a:p>
        </p:txBody>
      </p:sp>
    </p:spTree>
    <p:extLst>
      <p:ext uri="{BB962C8B-B14F-4D97-AF65-F5344CB8AC3E}">
        <p14:creationId xmlns:p14="http://schemas.microsoft.com/office/powerpoint/2010/main" val="2380342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77500" lnSpcReduction="20000"/>
          </a:bodyPr>
          <a:lstStyle/>
          <a:p>
            <a:pPr marL="0" indent="0">
              <a:buNone/>
            </a:pPr>
            <a:r>
              <a:rPr lang="tr-TR" u="sng" dirty="0" err="1" smtClean="0">
                <a:solidFill>
                  <a:srgbClr val="C00000"/>
                </a:solidFill>
              </a:rPr>
              <a:t>Housekeeper</a:t>
            </a:r>
            <a:r>
              <a:rPr lang="tr-TR" u="sng" dirty="0" smtClean="0">
                <a:solidFill>
                  <a:srgbClr val="C00000"/>
                </a:solidFill>
              </a:rPr>
              <a:t> raporu ile oda kontrolü yapma</a:t>
            </a:r>
          </a:p>
          <a:p>
            <a:pPr marL="0" indent="0">
              <a:buNone/>
            </a:pPr>
            <a:r>
              <a:rPr lang="tr-TR" dirty="0">
                <a:solidFill>
                  <a:srgbClr val="C00000"/>
                </a:solidFill>
              </a:rPr>
              <a:t>	</a:t>
            </a:r>
            <a:r>
              <a:rPr lang="tr-TR" dirty="0" smtClean="0"/>
              <a:t>Otel işletmelerinde gece vardiyasında (24:00-08:00) çalışan personelin verilen saat aralığında gün sonu işlemi yaptıktan sonra o güne ait takvimde işletmeye giriş (</a:t>
            </a:r>
            <a:r>
              <a:rPr lang="tr-TR" dirty="0" err="1" smtClean="0"/>
              <a:t>check</a:t>
            </a:r>
            <a:r>
              <a:rPr lang="tr-TR" dirty="0" smtClean="0"/>
              <a:t> in) yapacaklar ve o gün çıkış (</a:t>
            </a:r>
            <a:r>
              <a:rPr lang="tr-TR" dirty="0" err="1" smtClean="0"/>
              <a:t>check</a:t>
            </a:r>
            <a:r>
              <a:rPr lang="tr-TR" dirty="0" smtClean="0"/>
              <a:t> </a:t>
            </a:r>
            <a:r>
              <a:rPr lang="tr-TR" dirty="0" err="1" smtClean="0"/>
              <a:t>out</a:t>
            </a:r>
            <a:r>
              <a:rPr lang="tr-TR" dirty="0" smtClean="0"/>
              <a:t> ) yapacakların listeleri otomasyon sisteminde belirtilen kurallara göre oluşmaktadır. Bu listelerden alınan değerler sonucu ön büro oda durum raporunu hazırlar ve görmesi gereken bölümlere sistem üzerinden bildirir. Oda durum raporunda bir önceki günün sonucuna göre satılan oda sayıları ve bu odalarda kalan kişi sayıları da belirlenmiştir.</a:t>
            </a:r>
          </a:p>
          <a:p>
            <a:pPr marL="0" indent="0">
              <a:buNone/>
            </a:pPr>
            <a:r>
              <a:rPr lang="tr-TR" dirty="0"/>
              <a:t>	</a:t>
            </a:r>
            <a:r>
              <a:rPr lang="tr-TR" dirty="0" smtClean="0"/>
              <a:t>Kat hizmetleri bölüm yöneticisi oda durum raporunu kendi bilgisayar ekranında gördükten sonra ilgili birimlerde görevli kat görevlilerine yapılması gereken iş ve işlevleri belli prosedürler gereği bildirir. Bazı otel işletmelerinde oda durum raporu yerine oda sayım cetveli de kullanılmaktadır. Oda durum raporu aynı sistem aracılığıyla muhasebe bölümüne de gönderilmiş olur.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23204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5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904656"/>
          </a:xfrm>
        </p:spPr>
        <p:txBody>
          <a:bodyPr>
            <a:normAutofit fontScale="92500" lnSpcReduction="20000"/>
          </a:bodyPr>
          <a:lstStyle/>
          <a:p>
            <a:pPr marL="0" indent="0">
              <a:buNone/>
            </a:pPr>
            <a:r>
              <a:rPr lang="tr-TR" dirty="0" smtClean="0"/>
              <a:t>	Odaların temizlik ve bakım konusunda </a:t>
            </a:r>
            <a:r>
              <a:rPr lang="tr-TR" dirty="0" smtClean="0"/>
              <a:t>görevlileri </a:t>
            </a:r>
            <a:r>
              <a:rPr lang="tr-TR" dirty="0" smtClean="0"/>
              <a:t>genellikle bayan personeli </a:t>
            </a:r>
            <a:r>
              <a:rPr lang="tr-TR" dirty="0" smtClean="0">
                <a:solidFill>
                  <a:srgbClr val="C00000"/>
                </a:solidFill>
              </a:rPr>
              <a:t>(</a:t>
            </a:r>
            <a:r>
              <a:rPr lang="tr-TR" dirty="0" err="1" smtClean="0">
                <a:solidFill>
                  <a:srgbClr val="C00000"/>
                </a:solidFill>
              </a:rPr>
              <a:t>maid</a:t>
            </a:r>
            <a:r>
              <a:rPr lang="tr-TR" dirty="0" smtClean="0">
                <a:solidFill>
                  <a:srgbClr val="C00000"/>
                </a:solidFill>
              </a:rPr>
              <a:t>) </a:t>
            </a:r>
            <a:r>
              <a:rPr lang="tr-TR" dirty="0" smtClean="0"/>
              <a:t>gerekli işleri yaptıktan sonra otelcilik literatüründe belirlenmiş terimleri kullanarak </a:t>
            </a:r>
            <a:r>
              <a:rPr lang="tr-TR" dirty="0" err="1" smtClean="0">
                <a:solidFill>
                  <a:srgbClr val="C00000"/>
                </a:solidFill>
              </a:rPr>
              <a:t>maid</a:t>
            </a:r>
            <a:r>
              <a:rPr lang="tr-TR" dirty="0" smtClean="0">
                <a:solidFill>
                  <a:srgbClr val="C00000"/>
                </a:solidFill>
              </a:rPr>
              <a:t> raporlarını </a:t>
            </a:r>
            <a:r>
              <a:rPr lang="tr-TR" dirty="0" smtClean="0"/>
              <a:t>hazırlayıp kullanılan otomasyon programı gereği yöneticiye bildirmiş olurlar. </a:t>
            </a:r>
            <a:r>
              <a:rPr lang="tr-TR" dirty="0" err="1" smtClean="0"/>
              <a:t>Houseekeper</a:t>
            </a:r>
            <a:r>
              <a:rPr lang="tr-TR" dirty="0" smtClean="0"/>
              <a:t>, </a:t>
            </a:r>
            <a:r>
              <a:rPr lang="tr-TR" dirty="0" err="1" smtClean="0"/>
              <a:t>maid</a:t>
            </a:r>
            <a:r>
              <a:rPr lang="tr-TR" dirty="0" smtClean="0"/>
              <a:t> raporlarına göre </a:t>
            </a:r>
            <a:r>
              <a:rPr lang="tr-TR" dirty="0" err="1" smtClean="0"/>
              <a:t>Housekeeper</a:t>
            </a:r>
            <a:r>
              <a:rPr lang="tr-TR" dirty="0" smtClean="0"/>
              <a:t> raporunu hazırlayıp ilgili birimlere sistem aracılığıyla bildirmiş olur.</a:t>
            </a:r>
          </a:p>
          <a:p>
            <a:pPr marL="0" indent="0">
              <a:buNone/>
            </a:pPr>
            <a:r>
              <a:rPr lang="tr-TR" dirty="0"/>
              <a:t>	</a:t>
            </a:r>
            <a:endParaRPr lang="tr-TR" dirty="0" smtClean="0"/>
          </a:p>
          <a:p>
            <a:pPr marL="0" indent="0">
              <a:buNone/>
            </a:pPr>
            <a:r>
              <a:rPr lang="tr-TR" dirty="0">
                <a:solidFill>
                  <a:srgbClr val="C00000"/>
                </a:solidFill>
              </a:rPr>
              <a:t>	</a:t>
            </a:r>
            <a:r>
              <a:rPr lang="tr-TR" u="sng" dirty="0" err="1" smtClean="0">
                <a:solidFill>
                  <a:srgbClr val="C00000"/>
                </a:solidFill>
              </a:rPr>
              <a:t>Housekeeper</a:t>
            </a:r>
            <a:r>
              <a:rPr lang="tr-TR" u="sng" dirty="0" smtClean="0">
                <a:solidFill>
                  <a:srgbClr val="C00000"/>
                </a:solidFill>
              </a:rPr>
              <a:t> raporu: </a:t>
            </a:r>
            <a:r>
              <a:rPr lang="tr-TR" dirty="0" smtClean="0"/>
              <a:t>Otelin belli bir tarihteki boş, dolu, arızalı, bagajsız, kirli, yatılmamış meşgul oda (</a:t>
            </a:r>
            <a:r>
              <a:rPr lang="tr-TR" dirty="0" err="1" smtClean="0"/>
              <a:t>sleep</a:t>
            </a:r>
            <a:r>
              <a:rPr lang="tr-TR" dirty="0" smtClean="0"/>
              <a:t> </a:t>
            </a:r>
            <a:r>
              <a:rPr lang="tr-TR" dirty="0" err="1" smtClean="0"/>
              <a:t>out</a:t>
            </a:r>
            <a:r>
              <a:rPr lang="tr-TR" dirty="0" smtClean="0"/>
              <a:t>) gibi oda durumlarını ve kullanan kişilerin sayısını göstermek amacıyla katlar bölüm müdürü (</a:t>
            </a:r>
            <a:r>
              <a:rPr lang="tr-TR" dirty="0" err="1" smtClean="0"/>
              <a:t>housekeeper</a:t>
            </a:r>
            <a:r>
              <a:rPr lang="tr-TR" dirty="0" smtClean="0"/>
              <a:t>) tarafından hazırlanan rapordur</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46995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fontScale="85000" lnSpcReduction="10000"/>
          </a:bodyPr>
          <a:lstStyle/>
          <a:p>
            <a:pPr marL="0" indent="0">
              <a:buNone/>
            </a:pPr>
            <a:r>
              <a:rPr lang="tr-TR" dirty="0" smtClean="0"/>
              <a:t>	Ön büro kendisine ulaşan bu rapora göre odalarda kalan kişi sayılarını ve arızalı odalar varsa elindeki bilgilerle kontrolünü yapar. </a:t>
            </a:r>
            <a:r>
              <a:rPr lang="tr-TR" dirty="0" err="1" smtClean="0"/>
              <a:t>Housekeeper</a:t>
            </a:r>
            <a:r>
              <a:rPr lang="tr-TR" dirty="0" smtClean="0"/>
              <a:t> raporu yine ilgili birimlerden muhasebeye de gönderilir.</a:t>
            </a:r>
          </a:p>
          <a:p>
            <a:pPr marL="0" indent="0">
              <a:buNone/>
            </a:pPr>
            <a:r>
              <a:rPr lang="tr-TR" dirty="0"/>
              <a:t>	</a:t>
            </a:r>
            <a:r>
              <a:rPr lang="tr-TR" dirty="0" smtClean="0"/>
              <a:t>Muhasebe bölümüne ulaşan oda durum raporu ve </a:t>
            </a:r>
            <a:r>
              <a:rPr lang="tr-TR" dirty="0" err="1" smtClean="0"/>
              <a:t>haousekeper</a:t>
            </a:r>
            <a:r>
              <a:rPr lang="tr-TR" dirty="0" smtClean="0"/>
              <a:t> raporu  arasında oda ve kişi sayılarında bir farklılık söz konusu ise bu duruma </a:t>
            </a:r>
            <a:r>
              <a:rPr lang="tr-TR" dirty="0" smtClean="0">
                <a:solidFill>
                  <a:srgbClr val="C00000"/>
                </a:solidFill>
              </a:rPr>
              <a:t>oda uyuşmazlığı </a:t>
            </a:r>
            <a:r>
              <a:rPr lang="tr-TR" dirty="0" smtClean="0"/>
              <a:t>adı verilir. Muhasebe her iki bölümün bilgilerini ilgili birimleri de haberdar ederek çözülmesini sağlar.  Çözümün sonucu oluşan rapora </a:t>
            </a:r>
            <a:r>
              <a:rPr lang="tr-TR" dirty="0" smtClean="0">
                <a:solidFill>
                  <a:srgbClr val="C00000"/>
                </a:solidFill>
              </a:rPr>
              <a:t>oda mutabakat raporu </a:t>
            </a:r>
            <a:r>
              <a:rPr lang="tr-TR" dirty="0" smtClean="0"/>
              <a:t>adı verilir. Eğer ilgili uyuşmazlık ilgili tarafların eksikliğinden kaynaklanıyorsa ilgili bölüm yöneticileri tarafından gerekli işlemler yapılır.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8475380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115616" y="980728"/>
            <a:ext cx="7344815"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187624" y="5013176"/>
            <a:ext cx="4032448" cy="369332"/>
          </a:xfrm>
          <a:prstGeom prst="rect">
            <a:avLst/>
          </a:prstGeom>
          <a:noFill/>
        </p:spPr>
        <p:txBody>
          <a:bodyPr wrap="square" rtlCol="0">
            <a:spAutoFit/>
          </a:bodyPr>
          <a:lstStyle/>
          <a:p>
            <a:r>
              <a:rPr lang="tr-TR" dirty="0" smtClean="0"/>
              <a:t>Şekil-1 </a:t>
            </a:r>
            <a:r>
              <a:rPr lang="tr-TR" dirty="0" err="1" smtClean="0"/>
              <a:t>Maid</a:t>
            </a:r>
            <a:r>
              <a:rPr lang="tr-TR" dirty="0" smtClean="0"/>
              <a:t> raporu	</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991396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1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76664"/>
          </a:xfrm>
        </p:spPr>
        <p:txBody>
          <a:bodyPr/>
          <a:lstStyle/>
          <a:p>
            <a:pPr marL="0" indent="0">
              <a:buNone/>
            </a:pPr>
            <a:endParaRPr lang="tr-T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620688"/>
            <a:ext cx="7776864" cy="46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683568" y="5259363"/>
            <a:ext cx="4176464" cy="369332"/>
          </a:xfrm>
          <a:prstGeom prst="rect">
            <a:avLst/>
          </a:prstGeom>
          <a:noFill/>
        </p:spPr>
        <p:txBody>
          <a:bodyPr wrap="square" rtlCol="0">
            <a:spAutoFit/>
          </a:bodyPr>
          <a:lstStyle/>
          <a:p>
            <a:r>
              <a:rPr lang="tr-TR" dirty="0" smtClean="0"/>
              <a:t>Şekil-2 Oda Durum Raporu</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350141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pPr marL="0" indent="0">
              <a:buNone/>
            </a:pPr>
            <a:endParaRPr lang="tr-TR" dirty="0"/>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04664"/>
            <a:ext cx="8136904"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39552" y="5373216"/>
            <a:ext cx="6624736" cy="369332"/>
          </a:xfrm>
          <a:prstGeom prst="rect">
            <a:avLst/>
          </a:prstGeom>
          <a:noFill/>
        </p:spPr>
        <p:txBody>
          <a:bodyPr wrap="square" rtlCol="0">
            <a:spAutoFit/>
          </a:bodyPr>
          <a:lstStyle/>
          <a:p>
            <a:r>
              <a:rPr lang="tr-TR" dirty="0" smtClean="0"/>
              <a:t>Şekil-3 Kat Hizmetleri (</a:t>
            </a:r>
            <a:r>
              <a:rPr lang="tr-TR" dirty="0" err="1" smtClean="0"/>
              <a:t>Housekeeping</a:t>
            </a:r>
            <a:r>
              <a:rPr lang="tr-TR" dirty="0" smtClean="0"/>
              <a: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834550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832648"/>
          </a:xfrm>
        </p:spPr>
        <p:txBody>
          <a:bodyPr>
            <a:normAutofit fontScale="77500" lnSpcReduction="20000"/>
          </a:bodyPr>
          <a:lstStyle/>
          <a:p>
            <a:pPr marL="0" indent="0">
              <a:buNone/>
            </a:pPr>
            <a:r>
              <a:rPr lang="tr-TR" dirty="0" smtClean="0"/>
              <a:t>	</a:t>
            </a:r>
            <a:r>
              <a:rPr lang="tr-TR" dirty="0" err="1" smtClean="0"/>
              <a:t>Housekeeping</a:t>
            </a:r>
            <a:r>
              <a:rPr lang="tr-TR" dirty="0" smtClean="0"/>
              <a:t> </a:t>
            </a:r>
            <a:r>
              <a:rPr lang="tr-TR" dirty="0" smtClean="0"/>
              <a:t>ekranına ilk girildiğinde günün tarihine ait rapor ekrana gelir, ekranda görünen  odalar ;</a:t>
            </a:r>
          </a:p>
          <a:p>
            <a:pPr marL="0" indent="0">
              <a:buNone/>
            </a:pPr>
            <a:r>
              <a:rPr lang="tr-TR" dirty="0" smtClean="0"/>
              <a:t>“Sarı Renk Odalar(VR)” ; Boş ve Temiz,</a:t>
            </a:r>
          </a:p>
          <a:p>
            <a:pPr marL="0" indent="0">
              <a:buNone/>
            </a:pPr>
            <a:r>
              <a:rPr lang="tr-TR" dirty="0" smtClean="0"/>
              <a:t>“Kırmızı Renk Odalar(OOO)” ; Arızalı,</a:t>
            </a:r>
          </a:p>
          <a:p>
            <a:pPr marL="0" indent="0">
              <a:buNone/>
            </a:pPr>
            <a:r>
              <a:rPr lang="tr-TR" dirty="0" smtClean="0"/>
              <a:t>“Koyu Yeşil Renk Odalar(VD)” ; Boş ve Kirli,</a:t>
            </a:r>
          </a:p>
          <a:p>
            <a:pPr marL="0" indent="0">
              <a:buNone/>
            </a:pPr>
            <a:r>
              <a:rPr lang="tr-TR" dirty="0" smtClean="0"/>
              <a:t>“Gri Renk Odalar(OR)” ; Dolu ve Temiz,</a:t>
            </a:r>
          </a:p>
          <a:p>
            <a:pPr marL="0" indent="0">
              <a:buNone/>
            </a:pPr>
            <a:r>
              <a:rPr lang="tr-TR" dirty="0" smtClean="0"/>
              <a:t>“Yeşil Renk Odalar(OD)” ; Dolu ve Kirli,</a:t>
            </a:r>
          </a:p>
          <a:p>
            <a:pPr marL="0" indent="0">
              <a:buNone/>
            </a:pPr>
            <a:r>
              <a:rPr lang="tr-TR" dirty="0" smtClean="0"/>
              <a:t>“Açık Mavi Renk Odalar(SO)” ; Dolu ve Kullanılmamış,</a:t>
            </a:r>
          </a:p>
          <a:p>
            <a:pPr marL="0" indent="0">
              <a:buNone/>
            </a:pPr>
            <a:r>
              <a:rPr lang="tr-TR" dirty="0" smtClean="0"/>
              <a:t>“Eflatun Renk Odalar(NB)” ; Bagaj Yok,</a:t>
            </a:r>
          </a:p>
          <a:p>
            <a:pPr marL="0" indent="0">
              <a:buNone/>
            </a:pPr>
            <a:r>
              <a:rPr lang="tr-TR" dirty="0" smtClean="0"/>
              <a:t>“Lacivert Renk Odalar(DND)” ; Rahatsız Etmeyin,</a:t>
            </a:r>
          </a:p>
          <a:p>
            <a:pPr marL="0" indent="0">
              <a:buNone/>
            </a:pPr>
            <a:r>
              <a:rPr lang="tr-TR" dirty="0" smtClean="0"/>
              <a:t>“Deniz Mavisi Renk Odalar(OCP. IN)” ; Müşteri İçeride anlamına gelir.</a:t>
            </a:r>
          </a:p>
          <a:p>
            <a:pPr marL="0" indent="0">
              <a:buNone/>
            </a:pPr>
            <a:r>
              <a:rPr lang="tr-TR" dirty="0" smtClean="0"/>
              <a:t>	Renkler düğmesi tıklanarak hangi rengin ne ifade ettiğini gösteren Renkler ekranına ulaşılır. İşlemi yapılacak oda için İşlem düğmesi tıklanarak oda ile ilgili detay bilgiler girilecek ekran açılır.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5799896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lstStyle/>
          <a:p>
            <a:pPr marL="0" indent="0">
              <a:buNone/>
            </a:pPr>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76672"/>
            <a:ext cx="8208911"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467544" y="5157192"/>
            <a:ext cx="4752528" cy="369332"/>
          </a:xfrm>
          <a:prstGeom prst="rect">
            <a:avLst/>
          </a:prstGeom>
          <a:noFill/>
        </p:spPr>
        <p:txBody>
          <a:bodyPr wrap="square" rtlCol="0">
            <a:spAutoFit/>
          </a:bodyPr>
          <a:lstStyle/>
          <a:p>
            <a:r>
              <a:rPr lang="tr-TR" dirty="0" smtClean="0"/>
              <a:t>Şekil-4 Kat Hizmetleri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909460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fontScale="85000" lnSpcReduction="20000"/>
          </a:bodyPr>
          <a:lstStyle/>
          <a:p>
            <a:pPr marL="0" indent="0">
              <a:buNone/>
            </a:pPr>
            <a:r>
              <a:rPr lang="tr-TR" dirty="0" smtClean="0"/>
              <a:t>	Durumu alanında seçim penceresi tıklanarak oda ile ilgili durum tanımlanır. (Dolu Kirli, Temiz vb.. gibi)</a:t>
            </a:r>
          </a:p>
          <a:p>
            <a:pPr marL="0" indent="0">
              <a:buNone/>
            </a:pPr>
            <a:r>
              <a:rPr lang="tr-TR" dirty="0" smtClean="0"/>
              <a:t>	Kişi Sayısı alanlarında bulunan kutucuklardan ilkine Büyük misafir, ikincisine Çocuk misafir, üçüncüsüne ise Bebek misafir sayısı yazılır. Açıklama  alanına Oda durumu ile ilgili genel bir açıklama yapılır. Yapılan tanımlamalar F5 tuşu yada Kayıt  düğmesi tıklanarak kayıt edilir.</a:t>
            </a:r>
          </a:p>
          <a:p>
            <a:pPr marL="0" indent="0">
              <a:buNone/>
            </a:pPr>
            <a:endParaRPr lang="tr-TR" dirty="0" smtClean="0"/>
          </a:p>
          <a:p>
            <a:pPr marL="0" indent="0">
              <a:buNone/>
            </a:pPr>
            <a:r>
              <a:rPr lang="tr-TR" dirty="0" smtClean="0"/>
              <a:t>	</a:t>
            </a:r>
            <a:r>
              <a:rPr lang="tr-TR" dirty="0" err="1" smtClean="0"/>
              <a:t>Housekeeping</a:t>
            </a:r>
            <a:r>
              <a:rPr lang="tr-TR" dirty="0" smtClean="0"/>
              <a:t> </a:t>
            </a:r>
            <a:r>
              <a:rPr lang="tr-TR" dirty="0" smtClean="0"/>
              <a:t>raporu Kontrol  düğmesi tıklanarak ekrana gelen " Nereye ? " penceresinden ekranda, yazıcıdan vb.. seçeneklerden biri seçilerek alınır.</a:t>
            </a:r>
          </a:p>
          <a:p>
            <a:pPr marL="0" indent="0">
              <a:buNone/>
            </a:pPr>
            <a:r>
              <a:rPr lang="tr-TR" dirty="0" smtClean="0"/>
              <a:t>	Mutabakatsızlar düğmesi tıklanarak; </a:t>
            </a:r>
            <a:r>
              <a:rPr lang="tr-TR" dirty="0" err="1" smtClean="0"/>
              <a:t>Housekeeping</a:t>
            </a:r>
            <a:r>
              <a:rPr lang="tr-TR" dirty="0" smtClean="0"/>
              <a:t> </a:t>
            </a:r>
            <a:r>
              <a:rPr lang="tr-TR" dirty="0" smtClean="0"/>
              <a:t>ile Ön büro arasındaki tutarsız bilgilerin raporu ekrana gelen " Nereye ? " penceresinden ekranda, yazıcıdan vb.. seçeneklerden biri  seçilerek alınır.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51624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27584" y="980728"/>
            <a:ext cx="756084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827584" y="4509120"/>
            <a:ext cx="7704856" cy="2308324"/>
          </a:xfrm>
          <a:prstGeom prst="rect">
            <a:avLst/>
          </a:prstGeom>
          <a:noFill/>
        </p:spPr>
        <p:txBody>
          <a:bodyPr wrap="square" rtlCol="0">
            <a:spAutoFit/>
          </a:bodyPr>
          <a:lstStyle/>
          <a:p>
            <a:r>
              <a:rPr lang="tr-TR" dirty="0" smtClean="0"/>
              <a:t>Şekil-5 </a:t>
            </a:r>
            <a:r>
              <a:rPr lang="tr-TR" dirty="0" err="1" smtClean="0"/>
              <a:t>Housekeeper</a:t>
            </a:r>
            <a:r>
              <a:rPr lang="tr-TR" dirty="0" smtClean="0"/>
              <a:t> raporu</a:t>
            </a:r>
          </a:p>
          <a:p>
            <a:endParaRPr lang="tr-TR" dirty="0"/>
          </a:p>
          <a:p>
            <a:r>
              <a:rPr lang="tr-TR" dirty="0"/>
              <a:t>Kaynakça;</a:t>
            </a:r>
          </a:p>
          <a:p>
            <a:r>
              <a:rPr lang="tr-TR" dirty="0"/>
              <a:t>(</a:t>
            </a:r>
            <a:r>
              <a:rPr lang="tr-TR" dirty="0" smtClean="0"/>
              <a:t>1)</a:t>
            </a:r>
            <a:r>
              <a:rPr lang="tr-TR" dirty="0" err="1" smtClean="0"/>
              <a:t>Prof.Dr.Meryem</a:t>
            </a:r>
            <a:r>
              <a:rPr lang="tr-TR" dirty="0" smtClean="0"/>
              <a:t> </a:t>
            </a:r>
            <a:r>
              <a:rPr lang="tr-TR" dirty="0"/>
              <a:t>AKOĞLAN KOZAK, Otel İşletmelerinde Kat Hizmetleri Yönetimi</a:t>
            </a:r>
          </a:p>
          <a:p>
            <a:r>
              <a:rPr lang="tr-TR" dirty="0"/>
              <a:t>(</a:t>
            </a:r>
            <a:r>
              <a:rPr lang="tr-TR" dirty="0" smtClean="0"/>
              <a:t>2)http</a:t>
            </a:r>
            <a:r>
              <a:rPr lang="tr-TR" dirty="0"/>
              <a:t>://www.hbo.gov.tr/E-BOOK/KAT_HIZMETLERI.pdf</a:t>
            </a:r>
          </a:p>
          <a:p>
            <a:r>
              <a:rPr lang="tr-TR" dirty="0"/>
              <a:t>(</a:t>
            </a:r>
            <a:r>
              <a:rPr lang="tr-TR" dirty="0" smtClean="0"/>
              <a:t>3)http</a:t>
            </a:r>
            <a:r>
              <a:rPr lang="tr-TR" dirty="0"/>
              <a:t>://www.sentez.com</a:t>
            </a:r>
            <a:r>
              <a:rPr lang="tr-TR" dirty="0" smtClean="0"/>
              <a:t>/</a:t>
            </a:r>
          </a:p>
          <a:p>
            <a:r>
              <a:rPr lang="tr-TR" dirty="0"/>
              <a:t>(4) http://www.sentez.com/upload/Books/SenDelux/content/TOC.htm</a:t>
            </a:r>
          </a:p>
          <a:p>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494163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57</Words>
  <Application>Microsoft Office PowerPoint</Application>
  <PresentationFormat>Ekran Gösterisi (4:3)</PresentationFormat>
  <Paragraphs>37</Paragraphs>
  <Slides>11</Slides>
  <Notes>0</Notes>
  <HiddenSlides>0</HiddenSlides>
  <MMClips>10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Ofis Teması</vt:lpstr>
      <vt:lpstr>ÖNBÜRODA ODA İŞLEMLERİ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ÖNBÜRODA ODA İŞLEMLERİ</dc:title>
  <dc:creator>ASUS</dc:creator>
  <cp:lastModifiedBy>ASUS</cp:lastModifiedBy>
  <cp:revision>11</cp:revision>
  <dcterms:created xsi:type="dcterms:W3CDTF">2021-02-25T16:01:06Z</dcterms:created>
  <dcterms:modified xsi:type="dcterms:W3CDTF">2021-02-27T13:25:44Z</dcterms:modified>
</cp:coreProperties>
</file>