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17.04.2021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17.04.2021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17.04.2021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17.04.2021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17.04.2021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17.04.2021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17.04.2021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17.04.2021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17.04.2021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17.04.2021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17.04.2021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17.04.2021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entez.com/upload/Books/SenDelux/content/rapor7.htm#mali5" TargetMode="External"/><Relationship Id="rId13" Type="http://schemas.openxmlformats.org/officeDocument/2006/relationships/hyperlink" Target="http://www.sentez.com/upload/Books/SenDelux/content/rapor8.htm#mali10" TargetMode="External"/><Relationship Id="rId18" Type="http://schemas.openxmlformats.org/officeDocument/2006/relationships/hyperlink" Target="http://www.sentez.com/upload/Books/SenDelux/content/rapor8.htm#mali15" TargetMode="External"/><Relationship Id="rId26" Type="http://schemas.openxmlformats.org/officeDocument/2006/relationships/hyperlink" Target="http://www.sentez.com/upload/Books/SenDelux/content/rapor9.htm#mali22" TargetMode="External"/><Relationship Id="rId3" Type="http://schemas.openxmlformats.org/officeDocument/2006/relationships/slideLayout" Target="../slideLayouts/slideLayout2.xml"/><Relationship Id="rId21" Type="http://schemas.openxmlformats.org/officeDocument/2006/relationships/hyperlink" Target="http://www.sentez.com/upload/Books/SenDelux/content/rapor9.htm#mali24" TargetMode="External"/><Relationship Id="rId7" Type="http://schemas.openxmlformats.org/officeDocument/2006/relationships/hyperlink" Target="http://www.sentez.com/upload/Books/SenDelux/content/rapor7.htm#mali4" TargetMode="External"/><Relationship Id="rId12" Type="http://schemas.openxmlformats.org/officeDocument/2006/relationships/hyperlink" Target="http://www.sentez.com/upload/Books/SenDelux/content/rapor8.htm#mali9" TargetMode="External"/><Relationship Id="rId17" Type="http://schemas.openxmlformats.org/officeDocument/2006/relationships/hyperlink" Target="http://www.sentez.com/upload/Books/SenDelux/content/rapor8.htm#mali14" TargetMode="External"/><Relationship Id="rId25" Type="http://schemas.openxmlformats.org/officeDocument/2006/relationships/hyperlink" Target="http://www.sentez.com/upload/Books/SenDelux/content/rapor9.htm#mali21" TargetMode="External"/><Relationship Id="rId2" Type="http://schemas.openxmlformats.org/officeDocument/2006/relationships/audio" Target="../media/media8.wav"/><Relationship Id="rId16" Type="http://schemas.openxmlformats.org/officeDocument/2006/relationships/hyperlink" Target="http://www.sentez.com/upload/Books/SenDelux/content/rapor8.htm#mali13" TargetMode="External"/><Relationship Id="rId20" Type="http://schemas.openxmlformats.org/officeDocument/2006/relationships/hyperlink" Target="http://www.sentez.com/upload/Books/SenDelux/content/rapor9.htm#mali17" TargetMode="External"/><Relationship Id="rId1" Type="http://schemas.microsoft.com/office/2007/relationships/media" Target="../media/media8.wav"/><Relationship Id="rId6" Type="http://schemas.openxmlformats.org/officeDocument/2006/relationships/hyperlink" Target="http://www.sentez.com/upload/Books/SenDelux/content/rapor7.htm#mali3" TargetMode="External"/><Relationship Id="rId11" Type="http://schemas.openxmlformats.org/officeDocument/2006/relationships/hyperlink" Target="http://www.sentez.com/upload/Books/SenDelux/content/rapor8.htm#mali8" TargetMode="External"/><Relationship Id="rId24" Type="http://schemas.openxmlformats.org/officeDocument/2006/relationships/hyperlink" Target="http://www.sentez.com/upload/Books/SenDelux/content/rapor9.htm#mali20" TargetMode="External"/><Relationship Id="rId5" Type="http://schemas.openxmlformats.org/officeDocument/2006/relationships/hyperlink" Target="http://www.sentez.com/upload/Books/SenDelux/content/rapor7.htm#mali2" TargetMode="External"/><Relationship Id="rId15" Type="http://schemas.openxmlformats.org/officeDocument/2006/relationships/hyperlink" Target="http://www.sentez.com/upload/Books/SenDelux/content/rapor8.htm#mali12" TargetMode="External"/><Relationship Id="rId23" Type="http://schemas.openxmlformats.org/officeDocument/2006/relationships/hyperlink" Target="http://www.sentez.com/upload/Books/SenDelux/content/rapor9.htm#mali19" TargetMode="External"/><Relationship Id="rId28" Type="http://schemas.openxmlformats.org/officeDocument/2006/relationships/image" Target="../media/image1.png"/><Relationship Id="rId10" Type="http://schemas.openxmlformats.org/officeDocument/2006/relationships/hyperlink" Target="http://www.sentez.com/upload/Books/SenDelux/content/rapor7.htm#mali7" TargetMode="External"/><Relationship Id="rId19" Type="http://schemas.openxmlformats.org/officeDocument/2006/relationships/hyperlink" Target="http://www.sentez.com/upload/Books/SenDelux/content/rapor9.htm#mali16" TargetMode="External"/><Relationship Id="rId4" Type="http://schemas.openxmlformats.org/officeDocument/2006/relationships/hyperlink" Target="http://www.sentez.com/upload/Books/SenDelux/content/rapor7.htm#mali1" TargetMode="External"/><Relationship Id="rId9" Type="http://schemas.openxmlformats.org/officeDocument/2006/relationships/hyperlink" Target="http://www.sentez.com/upload/Books/SenDelux/content/rapor7.htm#mali6" TargetMode="External"/><Relationship Id="rId14" Type="http://schemas.openxmlformats.org/officeDocument/2006/relationships/hyperlink" Target="http://www.sentez.com/upload/Books/SenDelux/content/rapor8.htm#mali11" TargetMode="External"/><Relationship Id="rId22" Type="http://schemas.openxmlformats.org/officeDocument/2006/relationships/hyperlink" Target="http://www.sentez.com/upload/Books/SenDelux/content/rapor9.htm#mali18" TargetMode="External"/><Relationship Id="rId27" Type="http://schemas.openxmlformats.org/officeDocument/2006/relationships/hyperlink" Target="http://www.sentez.com/upload/Books/SenDelux/content/rapor9.htm#mali23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entez.com/upload/Books/SenDelux/content/rapor10.htm#gr3" TargetMode="External"/><Relationship Id="rId3" Type="http://schemas.openxmlformats.org/officeDocument/2006/relationships/slideLayout" Target="../slideLayouts/slideLayout2.xml"/><Relationship Id="rId7" Type="http://schemas.openxmlformats.org/officeDocument/2006/relationships/hyperlink" Target="http://www.sentez.com/upload/Books/SenDelux/content/rapor10.htm#gr5" TargetMode="Externa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6" Type="http://schemas.openxmlformats.org/officeDocument/2006/relationships/hyperlink" Target="http://www.sentez.com/upload/Books/SenDelux/content/rapor10.htm#gr2" TargetMode="External"/><Relationship Id="rId11" Type="http://schemas.openxmlformats.org/officeDocument/2006/relationships/image" Target="../media/image1.png"/><Relationship Id="rId5" Type="http://schemas.openxmlformats.org/officeDocument/2006/relationships/hyperlink" Target="http://www.sentez.com/upload/Books/SenDelux/content/rapor10.htm#gr4" TargetMode="External"/><Relationship Id="rId10" Type="http://schemas.openxmlformats.org/officeDocument/2006/relationships/hyperlink" Target="http://www.sentez.com/upload/Books/SenDelux/content/rapor10.htm#gr7" TargetMode="External"/><Relationship Id="rId4" Type="http://schemas.openxmlformats.org/officeDocument/2006/relationships/hyperlink" Target="http://www.sentez.com/upload/Books/SenDelux/content/rapor10.htm#gr1" TargetMode="External"/><Relationship Id="rId9" Type="http://schemas.openxmlformats.org/officeDocument/2006/relationships/hyperlink" Target="http://www.sentez.com/upload/Books/SenDelux/content/rapor10.htm#gr6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entez.com/upload/Books/SenDelux/content/rapor.htm#oda5" TargetMode="External"/><Relationship Id="rId13" Type="http://schemas.openxmlformats.org/officeDocument/2006/relationships/hyperlink" Target="http://www.sentez.com/upload/Books/SenDelux/content/rapor1.htm#oda10" TargetMode="External"/><Relationship Id="rId18" Type="http://schemas.openxmlformats.org/officeDocument/2006/relationships/hyperlink" Target="http://www.sentez.com/upload/Books/SenDelux/content/rapor3.htm#ist2" TargetMode="External"/><Relationship Id="rId3" Type="http://schemas.openxmlformats.org/officeDocument/2006/relationships/slideLayout" Target="../slideLayouts/slideLayout2.xml"/><Relationship Id="rId7" Type="http://schemas.openxmlformats.org/officeDocument/2006/relationships/hyperlink" Target="http://www.sentez.com/upload/Books/SenDelux/content/rapor.htm#oda4" TargetMode="External"/><Relationship Id="rId12" Type="http://schemas.openxmlformats.org/officeDocument/2006/relationships/hyperlink" Target="http://www.sentez.com/upload/Books/SenDelux/content/rapor1.htm#oda9" TargetMode="External"/><Relationship Id="rId17" Type="http://schemas.openxmlformats.org/officeDocument/2006/relationships/hyperlink" Target="http://www.sentez.com/upload/Books/SenDelux/content/rapor3.htm#ist1" TargetMode="External"/><Relationship Id="rId2" Type="http://schemas.openxmlformats.org/officeDocument/2006/relationships/audio" Target="../media/media11.wav"/><Relationship Id="rId16" Type="http://schemas.openxmlformats.org/officeDocument/2006/relationships/hyperlink" Target="http://www.sentez.com/upload/Books/SenDelux/content/rapor1.htm#oda13" TargetMode="External"/><Relationship Id="rId20" Type="http://schemas.openxmlformats.org/officeDocument/2006/relationships/image" Target="../media/image1.png"/><Relationship Id="rId1" Type="http://schemas.microsoft.com/office/2007/relationships/media" Target="../media/media11.wav"/><Relationship Id="rId6" Type="http://schemas.openxmlformats.org/officeDocument/2006/relationships/hyperlink" Target="http://www.sentez.com/upload/Books/SenDelux/content/rapor.htm#oda3" TargetMode="External"/><Relationship Id="rId11" Type="http://schemas.openxmlformats.org/officeDocument/2006/relationships/hyperlink" Target="http://www.sentez.com/upload/Books/SenDelux/content/rapor1.htm#oda8" TargetMode="External"/><Relationship Id="rId5" Type="http://schemas.openxmlformats.org/officeDocument/2006/relationships/hyperlink" Target="http://www.sentez.com/upload/Books/SenDelux/content/rapor.htm#oda2" TargetMode="External"/><Relationship Id="rId15" Type="http://schemas.openxmlformats.org/officeDocument/2006/relationships/hyperlink" Target="http://www.sentez.com/upload/Books/SenDelux/content/rapor1.htm#oda12" TargetMode="External"/><Relationship Id="rId10" Type="http://schemas.openxmlformats.org/officeDocument/2006/relationships/hyperlink" Target="http://www.sentez.com/upload/Books/SenDelux/content/rapor1.htm#oda7" TargetMode="External"/><Relationship Id="rId19" Type="http://schemas.openxmlformats.org/officeDocument/2006/relationships/hyperlink" Target="http://www.sentez.com/upload/Books/SenDelux/content/rapor3.htm#ist3" TargetMode="External"/><Relationship Id="rId4" Type="http://schemas.openxmlformats.org/officeDocument/2006/relationships/hyperlink" Target="http://www.sentez.com/upload/Books/SenDelux/content/rapor.htm#oda1" TargetMode="External"/><Relationship Id="rId9" Type="http://schemas.openxmlformats.org/officeDocument/2006/relationships/hyperlink" Target="http://www.sentez.com/upload/Books/SenDelux/content/rapor.htm#oda6" TargetMode="External"/><Relationship Id="rId14" Type="http://schemas.openxmlformats.org/officeDocument/2006/relationships/hyperlink" Target="http://www.sentez.com/upload/Books/SenDelux/content/rapor1.htm#oda11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5" Type="http://schemas.openxmlformats.org/officeDocument/2006/relationships/image" Target="../media/image1.png"/><Relationship Id="rId4" Type="http://schemas.openxmlformats.org/officeDocument/2006/relationships/image" Target="../media/image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5" Type="http://schemas.openxmlformats.org/officeDocument/2006/relationships/image" Target="../media/image1.png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11560" y="260649"/>
            <a:ext cx="7772400" cy="1080120"/>
          </a:xfrm>
        </p:spPr>
        <p:txBody>
          <a:bodyPr>
            <a:normAutofit/>
          </a:bodyPr>
          <a:lstStyle/>
          <a:p>
            <a:r>
              <a:rPr lang="tr-TR" sz="2400" dirty="0">
                <a:solidFill>
                  <a:srgbClr val="FF0000"/>
                </a:solidFill>
              </a:rPr>
              <a:t>10.HAFTA</a:t>
            </a:r>
            <a:br>
              <a:rPr lang="tr-TR" sz="2400" dirty="0">
                <a:solidFill>
                  <a:srgbClr val="FF0000"/>
                </a:solidFill>
              </a:rPr>
            </a:br>
            <a:r>
              <a:rPr lang="tr-TR" sz="2400" dirty="0">
                <a:solidFill>
                  <a:srgbClr val="FF0000"/>
                </a:solidFill>
              </a:rPr>
              <a:t>Raporlar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251520" y="1484784"/>
            <a:ext cx="8424936" cy="4968552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tr-TR" u="sng" dirty="0">
                <a:solidFill>
                  <a:srgbClr val="C00000"/>
                </a:solidFill>
              </a:rPr>
              <a:t>GÜN SONU DEVİR SONRASI YAPILMASI GEREKEN KONTROLLER</a:t>
            </a:r>
          </a:p>
          <a:p>
            <a:pPr algn="l"/>
            <a:r>
              <a:rPr lang="tr-TR" dirty="0">
                <a:solidFill>
                  <a:schemeClr val="tx1"/>
                </a:solidFill>
              </a:rPr>
              <a:t>1-Otele gelecek konuklar listesi kontrolü</a:t>
            </a:r>
          </a:p>
          <a:p>
            <a:pPr algn="l"/>
            <a:r>
              <a:rPr lang="tr-TR" dirty="0">
                <a:solidFill>
                  <a:schemeClr val="tx1"/>
                </a:solidFill>
              </a:rPr>
              <a:t>-</a:t>
            </a:r>
            <a:r>
              <a:rPr lang="tr-TR" dirty="0" err="1">
                <a:solidFill>
                  <a:schemeClr val="tx1"/>
                </a:solidFill>
              </a:rPr>
              <a:t>Arrival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list</a:t>
            </a:r>
            <a:endParaRPr lang="tr-TR" dirty="0">
              <a:solidFill>
                <a:schemeClr val="tx1"/>
              </a:solidFill>
            </a:endParaRPr>
          </a:p>
          <a:p>
            <a:pPr algn="l"/>
            <a:r>
              <a:rPr lang="tr-TR" dirty="0">
                <a:solidFill>
                  <a:schemeClr val="tx1"/>
                </a:solidFill>
              </a:rPr>
              <a:t>2-Otelden ayrılacak konuklar listesi</a:t>
            </a:r>
          </a:p>
          <a:p>
            <a:pPr algn="l"/>
            <a:r>
              <a:rPr lang="tr-TR" dirty="0">
                <a:solidFill>
                  <a:schemeClr val="tx1"/>
                </a:solidFill>
              </a:rPr>
              <a:t>-</a:t>
            </a:r>
            <a:r>
              <a:rPr lang="tr-TR" dirty="0" err="1">
                <a:solidFill>
                  <a:schemeClr val="tx1"/>
                </a:solidFill>
              </a:rPr>
              <a:t>Departure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list</a:t>
            </a:r>
            <a:endParaRPr lang="tr-TR" dirty="0">
              <a:solidFill>
                <a:schemeClr val="tx1"/>
              </a:solidFill>
            </a:endParaRPr>
          </a:p>
          <a:p>
            <a:pPr algn="l"/>
            <a:r>
              <a:rPr lang="tr-TR" dirty="0">
                <a:solidFill>
                  <a:schemeClr val="tx1"/>
                </a:solidFill>
              </a:rPr>
              <a:t>3-Konuk Bölümlerinin kontrolü</a:t>
            </a:r>
          </a:p>
          <a:p>
            <a:pPr algn="l"/>
            <a:r>
              <a:rPr lang="tr-TR" dirty="0">
                <a:solidFill>
                  <a:schemeClr val="tx1"/>
                </a:solidFill>
              </a:rPr>
              <a:t>4-Resmi tahakkuk kontrolü</a:t>
            </a:r>
          </a:p>
          <a:p>
            <a:pPr algn="l"/>
            <a:r>
              <a:rPr lang="tr-TR" dirty="0">
                <a:solidFill>
                  <a:schemeClr val="tx1"/>
                </a:solidFill>
              </a:rPr>
              <a:t>-Günlük Müşteri listesi </a:t>
            </a:r>
          </a:p>
          <a:p>
            <a:pPr algn="l"/>
            <a:r>
              <a:rPr lang="tr-TR" dirty="0">
                <a:solidFill>
                  <a:schemeClr val="tx1"/>
                </a:solidFill>
              </a:rPr>
              <a:t>Türk Ticaret Kanunu ve Vergi </a:t>
            </a:r>
            <a:r>
              <a:rPr lang="tr-TR" dirty="0" smtClean="0">
                <a:solidFill>
                  <a:schemeClr val="tx1"/>
                </a:solidFill>
              </a:rPr>
              <a:t>Usul Kanununa </a:t>
            </a:r>
            <a:r>
              <a:rPr lang="tr-TR" dirty="0">
                <a:solidFill>
                  <a:schemeClr val="tx1"/>
                </a:solidFill>
              </a:rPr>
              <a:t>göre resmi olan belgeler saklanır.</a:t>
            </a:r>
          </a:p>
          <a:p>
            <a:pPr algn="l"/>
            <a:r>
              <a:rPr lang="tr-TR" dirty="0">
                <a:solidFill>
                  <a:schemeClr val="tx1"/>
                </a:solidFill>
              </a:rPr>
              <a:t>5-Ayrılacak gruplara ait hesapların kontrolü</a:t>
            </a:r>
          </a:p>
          <a:p>
            <a:pPr algn="l"/>
            <a:r>
              <a:rPr lang="tr-TR" dirty="0">
                <a:solidFill>
                  <a:schemeClr val="tx1"/>
                </a:solidFill>
              </a:rPr>
              <a:t>-Ana folyo, ekstra folyo, krediye kaldırma veya hesabın peşin alınması gibi.</a:t>
            </a:r>
          </a:p>
          <a:p>
            <a:pPr algn="l"/>
            <a:r>
              <a:rPr lang="tr-TR" dirty="0">
                <a:solidFill>
                  <a:schemeClr val="tx1"/>
                </a:solidFill>
              </a:rPr>
              <a:t>6-Uyandırma Listesi Kontrolü</a:t>
            </a:r>
          </a:p>
          <a:p>
            <a:pPr algn="l"/>
            <a:r>
              <a:rPr lang="tr-TR" dirty="0">
                <a:solidFill>
                  <a:schemeClr val="tx1"/>
                </a:solidFill>
              </a:rPr>
              <a:t>7-Ayrıntılı Faaliyet (Doluluk-Gelir) Raporunun Kontrolü</a:t>
            </a:r>
          </a:p>
          <a:p>
            <a:pPr algn="l"/>
            <a:endParaRPr lang="tr-TR" dirty="0">
              <a:solidFill>
                <a:schemeClr val="tx1"/>
              </a:solidFill>
            </a:endParaRPr>
          </a:p>
        </p:txBody>
      </p:sp>
      <p:pic>
        <p:nvPicPr>
          <p:cNvPr id="4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710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1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264696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tr-TR" dirty="0">
                <a:solidFill>
                  <a:srgbClr val="C00000"/>
                </a:solidFill>
              </a:rPr>
              <a:t>A-Günlük oda raporunun detayları</a:t>
            </a:r>
          </a:p>
          <a:p>
            <a:pPr marL="0" indent="0">
              <a:buNone/>
            </a:pPr>
            <a:r>
              <a:rPr lang="tr-TR" dirty="0"/>
              <a:t>-Odalar</a:t>
            </a:r>
          </a:p>
          <a:p>
            <a:pPr marL="0" indent="0">
              <a:buNone/>
            </a:pPr>
            <a:r>
              <a:rPr lang="tr-TR" dirty="0"/>
              <a:t>+Toplam  oda sayısı</a:t>
            </a:r>
          </a:p>
          <a:p>
            <a:pPr marL="0" indent="0">
              <a:buNone/>
            </a:pPr>
            <a:r>
              <a:rPr lang="tr-TR" dirty="0"/>
              <a:t>+Tamirde oda sayısı</a:t>
            </a:r>
          </a:p>
          <a:p>
            <a:pPr marL="0" indent="0">
              <a:buNone/>
            </a:pPr>
            <a:r>
              <a:rPr lang="tr-TR" dirty="0"/>
              <a:t>+Personel oda sayısı</a:t>
            </a:r>
          </a:p>
          <a:p>
            <a:pPr marL="0" indent="0">
              <a:buNone/>
            </a:pPr>
            <a:r>
              <a:rPr lang="tr-TR" dirty="0"/>
              <a:t>+Satışa hazır oda sayısı</a:t>
            </a:r>
          </a:p>
          <a:p>
            <a:pPr marL="0" indent="0">
              <a:buNone/>
            </a:pPr>
            <a:r>
              <a:rPr lang="tr-TR" dirty="0"/>
              <a:t>+</a:t>
            </a:r>
            <a:r>
              <a:rPr lang="tr-TR" dirty="0" err="1"/>
              <a:t>Free</a:t>
            </a:r>
            <a:r>
              <a:rPr lang="tr-TR" dirty="0"/>
              <a:t> oda sayısı (</a:t>
            </a:r>
            <a:r>
              <a:rPr lang="tr-TR" dirty="0" err="1"/>
              <a:t>Complimentary</a:t>
            </a:r>
            <a:r>
              <a:rPr lang="tr-TR" dirty="0"/>
              <a:t>, </a:t>
            </a:r>
            <a:r>
              <a:rPr lang="tr-TR" dirty="0" err="1"/>
              <a:t>free</a:t>
            </a:r>
            <a:r>
              <a:rPr lang="tr-TR" dirty="0"/>
              <a:t>)</a:t>
            </a:r>
          </a:p>
          <a:p>
            <a:pPr marL="0" indent="0">
              <a:buNone/>
            </a:pPr>
            <a:r>
              <a:rPr lang="tr-TR" dirty="0"/>
              <a:t>+Satılan oda sayısı</a:t>
            </a:r>
          </a:p>
          <a:p>
            <a:pPr marL="0" indent="0">
              <a:buNone/>
            </a:pPr>
            <a:r>
              <a:rPr lang="tr-TR" dirty="0"/>
              <a:t>+Boş oda sayısı</a:t>
            </a:r>
          </a:p>
          <a:p>
            <a:pPr marL="0" indent="0">
              <a:buNone/>
            </a:pPr>
            <a:r>
              <a:rPr lang="tr-TR" dirty="0"/>
              <a:t>-İstatistik</a:t>
            </a:r>
          </a:p>
          <a:p>
            <a:pPr marL="0" indent="0">
              <a:buNone/>
            </a:pPr>
            <a:r>
              <a:rPr lang="tr-TR" dirty="0"/>
              <a:t>+Oda hasılatı</a:t>
            </a:r>
          </a:p>
          <a:p>
            <a:pPr marL="0" indent="0">
              <a:buNone/>
            </a:pPr>
            <a:r>
              <a:rPr lang="tr-TR" dirty="0"/>
              <a:t>+Ortalama oda geliri</a:t>
            </a:r>
          </a:p>
          <a:p>
            <a:pPr marL="0" indent="0">
              <a:buNone/>
            </a:pPr>
            <a:r>
              <a:rPr lang="tr-TR" dirty="0"/>
              <a:t>+Ortalama kişi geliri</a:t>
            </a:r>
          </a:p>
          <a:p>
            <a:pPr marL="0" indent="0">
              <a:buNone/>
            </a:pPr>
            <a:r>
              <a:rPr lang="tr-TR" dirty="0"/>
              <a:t>+Oda doluş oranı</a:t>
            </a:r>
          </a:p>
          <a:p>
            <a:pPr marL="0" indent="0">
              <a:buNone/>
            </a:pPr>
            <a:r>
              <a:rPr lang="tr-TR" dirty="0"/>
              <a:t>-Satılan odalar</a:t>
            </a:r>
          </a:p>
          <a:p>
            <a:pPr marL="0" indent="0">
              <a:buNone/>
            </a:pPr>
            <a:r>
              <a:rPr lang="tr-TR" dirty="0"/>
              <a:t>+Tek kişilik</a:t>
            </a:r>
          </a:p>
          <a:p>
            <a:pPr marL="0" indent="0">
              <a:buNone/>
            </a:pPr>
            <a:r>
              <a:rPr lang="tr-TR" dirty="0"/>
              <a:t>+İki kişilik</a:t>
            </a:r>
          </a:p>
          <a:p>
            <a:pPr marL="0" indent="0">
              <a:buNone/>
            </a:pPr>
            <a:r>
              <a:rPr lang="tr-TR" dirty="0"/>
              <a:t>+Üç kişilik vb.</a:t>
            </a:r>
          </a:p>
          <a:p>
            <a:pPr marL="0" indent="0">
              <a:buNone/>
            </a:pPr>
            <a:r>
              <a:rPr lang="tr-TR" dirty="0"/>
              <a:t>-Rezervasyon</a:t>
            </a:r>
          </a:p>
          <a:p>
            <a:pPr marL="0" indent="0">
              <a:buNone/>
            </a:pPr>
            <a:r>
              <a:rPr lang="tr-TR" dirty="0"/>
              <a:t>+</a:t>
            </a:r>
            <a:r>
              <a:rPr lang="tr-TR" dirty="0" err="1"/>
              <a:t>Cancel</a:t>
            </a:r>
            <a:r>
              <a:rPr lang="tr-TR" dirty="0"/>
              <a:t> oda</a:t>
            </a:r>
          </a:p>
          <a:p>
            <a:pPr marL="0" indent="0">
              <a:buNone/>
            </a:pPr>
            <a:r>
              <a:rPr lang="tr-TR" dirty="0"/>
              <a:t>+No Show oda</a:t>
            </a:r>
          </a:p>
          <a:p>
            <a:pPr marL="0" indent="0">
              <a:buNone/>
            </a:pPr>
            <a:r>
              <a:rPr lang="tr-TR" dirty="0"/>
              <a:t>+</a:t>
            </a:r>
            <a:r>
              <a:rPr lang="tr-TR" dirty="0" err="1"/>
              <a:t>Walk</a:t>
            </a:r>
            <a:r>
              <a:rPr lang="tr-TR" dirty="0"/>
              <a:t>-in (</a:t>
            </a:r>
            <a:r>
              <a:rPr lang="tr-TR" dirty="0" err="1"/>
              <a:t>pasan</a:t>
            </a:r>
            <a:r>
              <a:rPr lang="tr-TR" dirty="0"/>
              <a:t>) oda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190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6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04867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tr-TR" dirty="0"/>
              <a:t>-Oda ve kişi durumu</a:t>
            </a:r>
          </a:p>
          <a:p>
            <a:pPr marL="0" indent="0">
              <a:buNone/>
            </a:pPr>
            <a:r>
              <a:rPr lang="tr-TR" dirty="0"/>
              <a:t>+Dün</a:t>
            </a:r>
          </a:p>
          <a:p>
            <a:pPr marL="0" indent="0">
              <a:buNone/>
            </a:pPr>
            <a:r>
              <a:rPr lang="tr-TR" dirty="0"/>
              <a:t>+Gelen</a:t>
            </a:r>
          </a:p>
          <a:p>
            <a:pPr marL="0" indent="0">
              <a:buNone/>
            </a:pPr>
            <a:r>
              <a:rPr lang="tr-TR" dirty="0"/>
              <a:t>+Giden</a:t>
            </a:r>
          </a:p>
          <a:p>
            <a:pPr marL="0" indent="0">
              <a:buNone/>
            </a:pPr>
            <a:r>
              <a:rPr lang="tr-TR" dirty="0"/>
              <a:t>+Bugün</a:t>
            </a:r>
          </a:p>
          <a:p>
            <a:pPr marL="0" indent="0">
              <a:buNone/>
            </a:pPr>
            <a:r>
              <a:rPr lang="tr-TR" dirty="0"/>
              <a:t>-Kişi ve oda</a:t>
            </a:r>
          </a:p>
          <a:p>
            <a:pPr marL="0" indent="0">
              <a:buNone/>
            </a:pPr>
            <a:r>
              <a:rPr lang="tr-TR" dirty="0"/>
              <a:t>+Kişi sayısı</a:t>
            </a:r>
          </a:p>
          <a:p>
            <a:pPr marL="0" indent="0">
              <a:buNone/>
            </a:pPr>
            <a:r>
              <a:rPr lang="tr-TR" dirty="0"/>
              <a:t>+Oda sayısı</a:t>
            </a:r>
          </a:p>
          <a:p>
            <a:pPr marL="0" indent="0">
              <a:buNone/>
            </a:pPr>
            <a:r>
              <a:rPr lang="tr-TR" dirty="0"/>
              <a:t>+Oda hasılatı</a:t>
            </a:r>
          </a:p>
          <a:p>
            <a:pPr marL="0" indent="0">
              <a:buNone/>
            </a:pPr>
            <a:r>
              <a:rPr lang="tr-TR" dirty="0"/>
              <a:t>+Ortalama kişi geliri</a:t>
            </a:r>
          </a:p>
          <a:p>
            <a:pPr marL="0" indent="0">
              <a:buNone/>
            </a:pPr>
            <a:r>
              <a:rPr lang="tr-TR" dirty="0"/>
              <a:t>+Ortalama oda geliri</a:t>
            </a:r>
          </a:p>
          <a:p>
            <a:pPr marL="0" indent="0">
              <a:buNone/>
            </a:pPr>
            <a:r>
              <a:rPr lang="tr-TR" dirty="0"/>
              <a:t>+Tesis dışı (tesiste belge dışı odalar var ve konaklayan misafirler olması durumunda kişi sayısı, oda sayısı, oda hasılatı, ortalama kişi ve oda geliri yazılmalıdır.</a:t>
            </a:r>
          </a:p>
          <a:p>
            <a:pPr marL="0" indent="0">
              <a:buNone/>
            </a:pPr>
            <a:r>
              <a:rPr lang="tr-TR" dirty="0"/>
              <a:t>+Geçen yıl aynı gün</a:t>
            </a:r>
          </a:p>
          <a:p>
            <a:pPr marL="0" indent="0">
              <a:buNone/>
            </a:pPr>
            <a:r>
              <a:rPr lang="tr-TR" dirty="0"/>
              <a:t>+Artma ve eksilme</a:t>
            </a:r>
          </a:p>
          <a:p>
            <a:pPr marL="0" indent="0">
              <a:buNone/>
            </a:pPr>
            <a:r>
              <a:rPr lang="tr-TR" dirty="0"/>
              <a:t>-Yataklar</a:t>
            </a:r>
          </a:p>
          <a:p>
            <a:pPr marL="0" indent="0">
              <a:buNone/>
            </a:pPr>
            <a:r>
              <a:rPr lang="tr-TR" dirty="0"/>
              <a:t>+Satışa hazır yatak</a:t>
            </a:r>
          </a:p>
          <a:p>
            <a:pPr marL="0" indent="0">
              <a:buNone/>
            </a:pPr>
            <a:r>
              <a:rPr lang="tr-TR" dirty="0"/>
              <a:t>+Bugün</a:t>
            </a:r>
          </a:p>
          <a:p>
            <a:pPr marL="0" indent="0">
              <a:buNone/>
            </a:pPr>
            <a:r>
              <a:rPr lang="tr-TR" dirty="0"/>
              <a:t>+Bu ay bugüne kadar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841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6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604867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tr-TR" dirty="0"/>
              <a:t>+Yılbaşından bugüne kadar</a:t>
            </a:r>
          </a:p>
          <a:p>
            <a:pPr marL="0" indent="0">
              <a:buNone/>
            </a:pPr>
            <a:r>
              <a:rPr lang="tr-TR" dirty="0"/>
              <a:t>+Geçen yıl bugüne kadar</a:t>
            </a:r>
          </a:p>
          <a:p>
            <a:pPr marL="0" indent="0">
              <a:buNone/>
            </a:pPr>
            <a:r>
              <a:rPr lang="tr-TR" dirty="0"/>
              <a:t>+Satılan yatak</a:t>
            </a:r>
          </a:p>
          <a:p>
            <a:pPr marL="0" indent="0">
              <a:buNone/>
            </a:pPr>
            <a:r>
              <a:rPr lang="tr-TR" dirty="0"/>
              <a:t>+Yatak işgal oranı (bugün, bu ay bugüne kadar, yılbaşından bugüne kadar, geçen yıl bugüne kadar)</a:t>
            </a:r>
          </a:p>
          <a:p>
            <a:pPr marL="0" indent="0">
              <a:buNone/>
            </a:pPr>
            <a:r>
              <a:rPr lang="tr-TR" dirty="0"/>
              <a:t>+Satışa hazır oda</a:t>
            </a:r>
          </a:p>
          <a:p>
            <a:pPr marL="0" indent="0">
              <a:buNone/>
            </a:pPr>
            <a:r>
              <a:rPr lang="tr-TR" dirty="0"/>
              <a:t>+Satılan oda</a:t>
            </a:r>
          </a:p>
          <a:p>
            <a:pPr marL="0" indent="0">
              <a:buNone/>
            </a:pPr>
            <a:r>
              <a:rPr lang="tr-TR" dirty="0"/>
              <a:t>+Oda doluş oranı (Bugün, Bu ay bugüne kadar, Yılbaşından bugüne kadar)</a:t>
            </a:r>
          </a:p>
          <a:p>
            <a:pPr marL="0" indent="0">
              <a:buNone/>
            </a:pPr>
            <a:r>
              <a:rPr lang="tr-TR" dirty="0"/>
              <a:t>+Oda hasılatı</a:t>
            </a:r>
          </a:p>
          <a:p>
            <a:pPr marL="0" indent="0">
              <a:buNone/>
            </a:pPr>
            <a:r>
              <a:rPr lang="tr-TR" dirty="0"/>
              <a:t>+Geceleme (Grup, münferit)</a:t>
            </a:r>
          </a:p>
          <a:p>
            <a:pPr marL="0" indent="0">
              <a:buNone/>
            </a:pPr>
            <a:r>
              <a:rPr lang="tr-TR" dirty="0"/>
              <a:t>-Tahmin</a:t>
            </a:r>
          </a:p>
          <a:p>
            <a:pPr marL="0" indent="0">
              <a:buNone/>
            </a:pPr>
            <a:r>
              <a:rPr lang="tr-TR" dirty="0"/>
              <a:t>+Gelecek oda</a:t>
            </a:r>
          </a:p>
          <a:p>
            <a:pPr marL="0" indent="0">
              <a:buNone/>
            </a:pPr>
            <a:r>
              <a:rPr lang="tr-TR" dirty="0"/>
              <a:t>+Gidecek oda</a:t>
            </a:r>
          </a:p>
          <a:p>
            <a:pPr marL="0" indent="0">
              <a:buNone/>
            </a:pPr>
            <a:r>
              <a:rPr lang="tr-TR" dirty="0"/>
              <a:t>-Gruplar</a:t>
            </a:r>
          </a:p>
          <a:p>
            <a:pPr marL="0" indent="0">
              <a:buNone/>
            </a:pPr>
            <a:r>
              <a:rPr lang="tr-TR" dirty="0"/>
              <a:t>-Personel odaları</a:t>
            </a:r>
          </a:p>
          <a:p>
            <a:pPr marL="0" indent="0">
              <a:buNone/>
            </a:pPr>
            <a:r>
              <a:rPr lang="tr-TR" dirty="0"/>
              <a:t>-</a:t>
            </a:r>
            <a:r>
              <a:rPr lang="tr-TR" dirty="0" err="1"/>
              <a:t>Free</a:t>
            </a:r>
            <a:r>
              <a:rPr lang="tr-TR" dirty="0"/>
              <a:t> odalar</a:t>
            </a:r>
          </a:p>
          <a:p>
            <a:pPr marL="0" indent="0">
              <a:buNone/>
            </a:pPr>
            <a:r>
              <a:rPr lang="tr-TR" dirty="0"/>
              <a:t>+Bu ay bugün oda işgali</a:t>
            </a:r>
          </a:p>
          <a:p>
            <a:pPr marL="0" indent="0">
              <a:buNone/>
            </a:pPr>
            <a:r>
              <a:rPr lang="tr-TR" dirty="0"/>
              <a:t>+Geçen yıl bu ay bugün oda işgali</a:t>
            </a:r>
          </a:p>
          <a:p>
            <a:pPr marL="0" indent="0">
              <a:buNone/>
            </a:pPr>
            <a:r>
              <a:rPr lang="tr-TR" dirty="0">
                <a:solidFill>
                  <a:srgbClr val="C00000"/>
                </a:solidFill>
              </a:rPr>
              <a:t>-GÜNLÜK ODA RAPORU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811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4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92688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Günlük yönetim özeti</a:t>
            </a:r>
          </a:p>
          <a:p>
            <a:pPr marL="0" indent="0">
              <a:buNone/>
            </a:pPr>
            <a:endParaRPr lang="tr-TR" dirty="0">
              <a:solidFill>
                <a:srgbClr val="C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836712"/>
            <a:ext cx="6840760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056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2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48680"/>
            <a:ext cx="7344816" cy="52365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384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1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6264696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tr-TR" dirty="0">
                <a:solidFill>
                  <a:srgbClr val="C00000"/>
                </a:solidFill>
              </a:rPr>
              <a:t>FİNANSAL RAPORLARI KONTROL ETME</a:t>
            </a:r>
          </a:p>
          <a:p>
            <a:pPr marL="0" indent="0">
              <a:buNone/>
            </a:pPr>
            <a:r>
              <a:rPr lang="tr-TR" dirty="0"/>
              <a:t>A-RAPORLAR</a:t>
            </a:r>
          </a:p>
          <a:p>
            <a:pPr marL="0" indent="0">
              <a:buNone/>
            </a:pPr>
            <a:r>
              <a:rPr lang="tr-TR" dirty="0"/>
              <a:t>1-GÜNLÜK, AYLIK, YILLIK ODA GELİR RAPORLARI</a:t>
            </a:r>
          </a:p>
          <a:p>
            <a:pPr marL="0" indent="0">
              <a:buNone/>
            </a:pPr>
            <a:r>
              <a:rPr lang="tr-TR" dirty="0"/>
              <a:t>-SEYAHAT ACENTELERİ ODA GELİR RAPORLARI</a:t>
            </a:r>
          </a:p>
          <a:p>
            <a:pPr marL="0" indent="0">
              <a:buNone/>
            </a:pPr>
            <a:r>
              <a:rPr lang="tr-TR" dirty="0"/>
              <a:t>-ŞİRKET ODA GELİR RAPORLARI</a:t>
            </a:r>
          </a:p>
          <a:p>
            <a:pPr marL="0" indent="0">
              <a:buNone/>
            </a:pPr>
            <a:r>
              <a:rPr lang="tr-TR" dirty="0"/>
              <a:t>-GRUP ODA GELİR RAPORLARI</a:t>
            </a:r>
          </a:p>
          <a:p>
            <a:pPr marL="0" indent="0">
              <a:buNone/>
            </a:pPr>
            <a:r>
              <a:rPr lang="tr-TR" dirty="0"/>
              <a:t>-MÜNFERİT ODA GELİR RAPORLARI</a:t>
            </a:r>
          </a:p>
          <a:p>
            <a:pPr marL="0" indent="0">
              <a:buNone/>
            </a:pPr>
            <a:r>
              <a:rPr lang="tr-TR" dirty="0"/>
              <a:t>-WALK-IN KONUK GELİR RAPORLARI</a:t>
            </a:r>
          </a:p>
          <a:p>
            <a:pPr marL="0" indent="0">
              <a:buNone/>
            </a:pPr>
            <a:r>
              <a:rPr lang="tr-TR" dirty="0"/>
              <a:t>2-GÜNLÜK, AYLIK, YILLIK DEPARTMAN GELİRLERİ</a:t>
            </a:r>
          </a:p>
          <a:p>
            <a:pPr marL="0" indent="0">
              <a:buNone/>
            </a:pPr>
            <a:r>
              <a:rPr lang="tr-TR" dirty="0"/>
              <a:t>-TELEFON GELİRLERİ</a:t>
            </a:r>
          </a:p>
          <a:p>
            <a:pPr marL="0" indent="0">
              <a:buNone/>
            </a:pPr>
            <a:r>
              <a:rPr lang="tr-TR" dirty="0"/>
              <a:t>-ÇAMAŞIRHANE</a:t>
            </a:r>
          </a:p>
          <a:p>
            <a:pPr marL="0" indent="0">
              <a:buNone/>
            </a:pPr>
            <a:r>
              <a:rPr lang="tr-TR" dirty="0"/>
              <a:t>3-ODA FİYATLARINI (ROOM RATE) KONTROL ETMEK</a:t>
            </a:r>
          </a:p>
          <a:p>
            <a:pPr marL="0" indent="0">
              <a:buNone/>
            </a:pPr>
            <a:r>
              <a:rPr lang="tr-TR" dirty="0"/>
              <a:t>-SEYAHAT ACENTELERİ ODA FİYATLARI</a:t>
            </a:r>
          </a:p>
          <a:p>
            <a:pPr marL="0" indent="0">
              <a:buNone/>
            </a:pPr>
            <a:r>
              <a:rPr lang="tr-TR" dirty="0"/>
              <a:t>-ŞİRKET ODA FİYATLARI</a:t>
            </a:r>
          </a:p>
          <a:p>
            <a:pPr marL="0" indent="0">
              <a:buNone/>
            </a:pPr>
            <a:r>
              <a:rPr lang="tr-TR" dirty="0"/>
              <a:t>-GRUP ODA FİYATLARI</a:t>
            </a:r>
          </a:p>
          <a:p>
            <a:pPr marL="0" indent="0">
              <a:buNone/>
            </a:pPr>
            <a:r>
              <a:rPr lang="tr-TR" dirty="0"/>
              <a:t>-MÜNFERİT ODA FİYATLARI</a:t>
            </a:r>
          </a:p>
          <a:p>
            <a:pPr marL="0" indent="0">
              <a:buNone/>
            </a:pPr>
            <a:r>
              <a:rPr lang="tr-TR" dirty="0"/>
              <a:t>-WALK IN KONUK ODA </a:t>
            </a:r>
            <a:r>
              <a:rPr lang="tr-TR" dirty="0" smtClean="0"/>
              <a:t>FİYATLARI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>
                <a:solidFill>
                  <a:srgbClr val="C00000"/>
                </a:solidFill>
              </a:rPr>
              <a:t>Tahsilat Bordrosu</a:t>
            </a:r>
            <a:r>
              <a:rPr lang="tr-TR" dirty="0"/>
              <a:t>: </a:t>
            </a:r>
            <a:r>
              <a:rPr lang="tr-TR" dirty="0" err="1"/>
              <a:t>Check</a:t>
            </a:r>
            <a:r>
              <a:rPr lang="tr-TR" dirty="0"/>
              <a:t> </a:t>
            </a:r>
            <a:r>
              <a:rPr lang="tr-TR" dirty="0" err="1"/>
              <a:t>out</a:t>
            </a:r>
            <a:r>
              <a:rPr lang="tr-TR" dirty="0"/>
              <a:t> yapan konuklardan hesapları tahsil edilenlerin kayıt edildiği formdur. Seri ve sıra numaralı iki nüsha düzenlenir.(Muhasebe, Resepsiyon)</a:t>
            </a:r>
          </a:p>
          <a:p>
            <a:pPr marL="0" indent="0">
              <a:buNone/>
            </a:pPr>
            <a:r>
              <a:rPr lang="tr-TR" dirty="0">
                <a:solidFill>
                  <a:srgbClr val="C00000"/>
                </a:solidFill>
              </a:rPr>
              <a:t>Kredili Faturalar bordrosu</a:t>
            </a:r>
            <a:r>
              <a:rPr lang="tr-TR" dirty="0"/>
              <a:t>: Krediye kaldırılan faturaların işlendiği seri ve sıra numaralı formdur. (Muhasebe, Resepsiyon)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067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4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8262846"/>
              </p:ext>
            </p:extLst>
          </p:nvPr>
        </p:nvGraphicFramePr>
        <p:xfrm>
          <a:off x="539553" y="836712"/>
          <a:ext cx="8064894" cy="4968556"/>
        </p:xfrm>
        <a:graphic>
          <a:graphicData uri="http://schemas.openxmlformats.org/drawingml/2006/table">
            <a:tbl>
              <a:tblPr firstRow="1" firstCol="1" bandRow="1"/>
              <a:tblGrid>
                <a:gridCol w="49168"/>
                <a:gridCol w="1260668"/>
                <a:gridCol w="65300"/>
                <a:gridCol w="1273727"/>
                <a:gridCol w="65300"/>
                <a:gridCol w="1232243"/>
                <a:gridCol w="984105"/>
                <a:gridCol w="3134383"/>
              </a:tblGrid>
              <a:tr h="457932">
                <a:tc gridSpan="7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b="1" u="sng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tr-TR" sz="1000" b="1" u="sng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</a:br>
                      <a:r>
                        <a:rPr lang="tr-TR" sz="1000" b="1" u="sng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Mali Raporları</a:t>
                      </a:r>
                      <a:endParaRPr lang="tr-T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78F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18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79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u="sng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  <a:hlinkClick r:id="rId4"/>
                        </a:rPr>
                        <a:t>Günlük Hasılat Hareketleri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u="sng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  <a:hlinkClick r:id="rId5"/>
                        </a:rPr>
                        <a:t>Departman Fişleri Listesi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u="sng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  <a:hlinkClick r:id="rId6"/>
                        </a:rPr>
                        <a:t>Günlük Kasa </a:t>
                      </a:r>
                      <a:br>
                        <a:rPr lang="tr-TR" sz="1000" u="sng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  <a:hlinkClick r:id="rId6"/>
                        </a:rPr>
                      </a:br>
                      <a:r>
                        <a:rPr lang="tr-TR" sz="1000" u="sng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  <a:hlinkClick r:id="rId6"/>
                        </a:rPr>
                        <a:t>Defteri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u="sng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  <a:hlinkClick r:id="rId7"/>
                        </a:rPr>
                        <a:t>Döviz Change </a:t>
                      </a:r>
                      <a:br>
                        <a:rPr lang="tr-TR" sz="1000" u="sng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  <a:hlinkClick r:id="rId7"/>
                        </a:rPr>
                      </a:br>
                      <a:r>
                        <a:rPr lang="tr-TR" sz="1000" u="sng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  <a:hlinkClick r:id="rId7"/>
                        </a:rPr>
                        <a:t>Defteri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18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79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u="sng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  <a:hlinkClick r:id="rId8"/>
                        </a:rPr>
                        <a:t>Folyo Listesi (detaylı)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u="sng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  <a:hlinkClick r:id="rId9"/>
                        </a:rPr>
                        <a:t>Folyo Listesi 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u="sng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  <a:hlinkClick r:id="rId10"/>
                        </a:rPr>
                        <a:t>Main Current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u="sng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  <a:hlinkClick r:id="rId11"/>
                        </a:rPr>
                        <a:t>Main Current (Özet)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18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18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u="sng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  <a:hlinkClick r:id="rId12"/>
                        </a:rPr>
                        <a:t>Balans Raporu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u="sng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  <a:hlinkClick r:id="rId13"/>
                        </a:rPr>
                        <a:t>Fatura Listesi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u="sng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  <a:hlinkClick r:id="rId14"/>
                        </a:rPr>
                        <a:t>KDV İcmali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u="sng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  <a:hlinkClick r:id="rId15"/>
                        </a:rPr>
                        <a:t>Fiş Transfer Listesi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18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79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u="sng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  <a:hlinkClick r:id="rId16"/>
                        </a:rPr>
                        <a:t>Departman Hasılat Raporu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u="sng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  <a:hlinkClick r:id="rId17"/>
                        </a:rPr>
                        <a:t>Kasiyer </a:t>
                      </a:r>
                      <a:br>
                        <a:rPr lang="tr-TR" sz="1000" u="sng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  <a:hlinkClick r:id="rId17"/>
                        </a:rPr>
                      </a:br>
                      <a:r>
                        <a:rPr lang="tr-TR" sz="1000" u="sng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  <a:hlinkClick r:id="rId17"/>
                        </a:rPr>
                        <a:t>İcmali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u="sng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  <a:hlinkClick r:id="rId18"/>
                        </a:rPr>
                        <a:t>Acenta Hasılat Listesi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u="sng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  <a:hlinkClick r:id="rId19"/>
                        </a:rPr>
                        <a:t>Günlük Oda Hasılat Listesi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18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868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u="sng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  <a:hlinkClick r:id="rId20"/>
                        </a:rPr>
                        <a:t>Günlük Krediye Kaldırılanlar Listesi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u="sng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  <a:hlinkClick r:id="rId21"/>
                        </a:rPr>
                        <a:t>Günlük Nakit İşlemleri Listesi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u="sng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  <a:hlinkClick r:id="rId22"/>
                        </a:rPr>
                        <a:t>Departman Bazında Ekstralar Listesi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u="sng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  <a:hlinkClick r:id="rId23"/>
                        </a:rPr>
                        <a:t>Günlük Yönetim</a:t>
                      </a:r>
                      <a:br>
                        <a:rPr lang="tr-TR" sz="1000" u="sng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  <a:hlinkClick r:id="rId23"/>
                        </a:rPr>
                      </a:br>
                      <a:r>
                        <a:rPr lang="tr-TR" sz="1000" u="sng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  <a:hlinkClick r:id="rId23"/>
                        </a:rPr>
                        <a:t>Özeti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18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868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u="sng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  <a:hlinkClick r:id="rId24"/>
                        </a:rPr>
                        <a:t>Oda Bakiye </a:t>
                      </a:r>
                      <a:br>
                        <a:rPr lang="tr-TR" sz="1000" u="sng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  <a:hlinkClick r:id="rId24"/>
                        </a:rPr>
                      </a:br>
                      <a:r>
                        <a:rPr lang="tr-TR" sz="1000" u="sng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  <a:hlinkClick r:id="rId24"/>
                        </a:rPr>
                        <a:t>Lİstesi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u="sng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  <a:hlinkClick r:id="rId25"/>
                        </a:rPr>
                        <a:t>Telefon Görüşmeleri Listesi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u="sng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  <a:hlinkClick r:id="rId26"/>
                        </a:rPr>
                        <a:t>Folyo Dökümü (Detaylı)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u="sng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  <a:hlinkClick r:id="rId27"/>
                        </a:rPr>
                        <a:t>Folyo Dökümü</a:t>
                      </a:r>
                      <a:br>
                        <a:rPr lang="tr-TR" sz="1000" u="sng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  <a:hlinkClick r:id="rId27"/>
                        </a:rPr>
                      </a:br>
                      <a:r>
                        <a:rPr lang="tr-TR" sz="1000" u="sng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  <a:hlinkClick r:id="rId27"/>
                        </a:rPr>
                        <a:t>(Özet)</a:t>
                      </a:r>
                      <a:endParaRPr lang="tr-T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053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1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4183231"/>
              </p:ext>
            </p:extLst>
          </p:nvPr>
        </p:nvGraphicFramePr>
        <p:xfrm>
          <a:off x="971601" y="2304098"/>
          <a:ext cx="6984774" cy="3141127"/>
        </p:xfrm>
        <a:graphic>
          <a:graphicData uri="http://schemas.openxmlformats.org/drawingml/2006/table">
            <a:tbl>
              <a:tblPr firstRow="1" firstCol="1" bandRow="1"/>
              <a:tblGrid>
                <a:gridCol w="79073"/>
                <a:gridCol w="1647352"/>
                <a:gridCol w="105431"/>
                <a:gridCol w="1647352"/>
                <a:gridCol w="105431"/>
                <a:gridCol w="1647352"/>
                <a:gridCol w="105431"/>
                <a:gridCol w="1647352"/>
              </a:tblGrid>
              <a:tr h="398957">
                <a:tc gridSpan="8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 </a:t>
                      </a:r>
                      <a:r>
                        <a:rPr lang="tr-TR" sz="10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Grafikler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78F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2691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92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solidFill>
                            <a:srgbClr val="6B49C8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78FBC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Gelir Bazında Grafikler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78F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  Acenta Bazında Grafikler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78F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2691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92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u="sng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  <a:hlinkClick r:id="rId4"/>
                        </a:rPr>
                        <a:t>Yıllık Departman Bazında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u="sng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  <a:hlinkClick r:id="rId5"/>
                        </a:rPr>
                        <a:t>Acenta Bazında Geceleme 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2691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92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u="sng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  <a:hlinkClick r:id="rId6"/>
                        </a:rPr>
                        <a:t>Departman Bazında Yıllık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u="sng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  <a:hlinkClick r:id="rId7"/>
                        </a:rPr>
                        <a:t>Acenta Bazında Kişi Sayıları 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2691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92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u="sng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  <a:hlinkClick r:id="rId8"/>
                        </a:rPr>
                        <a:t>Departman Bazında Aylık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u="sng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  <a:hlinkClick r:id="rId9"/>
                        </a:rPr>
                        <a:t>Acenta Bazında Gelirler 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2691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2792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u="sng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  <a:hlinkClick r:id="rId10"/>
                        </a:rPr>
                        <a:t>Acenta</a:t>
                      </a:r>
                      <a:r>
                        <a:rPr lang="tr-TR" sz="1000" u="sng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  <a:hlinkClick r:id="rId10"/>
                        </a:rPr>
                        <a:t> Bazında Ekstra Gelirler </a:t>
                      </a:r>
                      <a:endParaRPr lang="tr-T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971600" y="1484784"/>
            <a:ext cx="504440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8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B-İSTATİSTİK</a:t>
            </a: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1-GELİR BAZINDA GRAFİKLER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030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7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2068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dirty="0"/>
              <a:t>C-ANALİZ YAPMA</a:t>
            </a:r>
          </a:p>
          <a:p>
            <a:pPr marL="0" indent="0">
              <a:buNone/>
            </a:pPr>
            <a:r>
              <a:rPr lang="tr-TR" dirty="0"/>
              <a:t>D-ODA SATIŞ FİYAT POLİTİKASI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>
                <a:solidFill>
                  <a:srgbClr val="C00000"/>
                </a:solidFill>
              </a:rPr>
              <a:t>KALAN KONUK RAPORLAMA İŞLEMLERİNİ KONTROL ETME</a:t>
            </a:r>
          </a:p>
          <a:p>
            <a:pPr marL="0" indent="0">
              <a:buNone/>
            </a:pPr>
            <a:r>
              <a:rPr lang="tr-TR" dirty="0"/>
              <a:t>A-RAPORLAR</a:t>
            </a:r>
          </a:p>
          <a:p>
            <a:pPr marL="0" indent="0">
              <a:buNone/>
            </a:pPr>
            <a:r>
              <a:rPr lang="tr-TR" dirty="0"/>
              <a:t>KALAN KONUK RAPORLARINI KONTROL ETMEK</a:t>
            </a:r>
          </a:p>
          <a:p>
            <a:pPr marL="0" indent="0">
              <a:buNone/>
            </a:pPr>
            <a:r>
              <a:rPr lang="tr-TR" dirty="0"/>
              <a:t>-SEYAHAT ACENTELERİ KONUK RAPORLARI</a:t>
            </a:r>
          </a:p>
          <a:p>
            <a:pPr marL="0" indent="0">
              <a:buNone/>
            </a:pPr>
            <a:r>
              <a:rPr lang="tr-TR" dirty="0"/>
              <a:t>-ŞİRKET ODA KONUK RAPORLARI</a:t>
            </a:r>
          </a:p>
          <a:p>
            <a:pPr marL="0" indent="0">
              <a:buNone/>
            </a:pPr>
            <a:r>
              <a:rPr lang="tr-TR" dirty="0"/>
              <a:t>-GRUP ODA KONUK RAPORLARI</a:t>
            </a:r>
          </a:p>
          <a:p>
            <a:pPr marL="0" indent="0">
              <a:buNone/>
            </a:pPr>
            <a:r>
              <a:rPr lang="tr-TR" dirty="0"/>
              <a:t>-MÜNFERİT ODA KONUK RAPORLARI</a:t>
            </a:r>
          </a:p>
          <a:p>
            <a:pPr marL="0" indent="0">
              <a:buNone/>
            </a:pPr>
            <a:r>
              <a:rPr lang="tr-TR" dirty="0"/>
              <a:t>-WALK-IN KONUK </a:t>
            </a:r>
            <a:r>
              <a:rPr lang="tr-TR" dirty="0" smtClean="0"/>
              <a:t>RAPORLARI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VIP KONUK RAPORLARI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787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3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İçerik Yer Tutucus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06485"/>
              </p:ext>
            </p:extLst>
          </p:nvPr>
        </p:nvGraphicFramePr>
        <p:xfrm>
          <a:off x="971600" y="692696"/>
          <a:ext cx="6840761" cy="2520277"/>
        </p:xfrm>
        <a:graphic>
          <a:graphicData uri="http://schemas.openxmlformats.org/drawingml/2006/table">
            <a:tbl>
              <a:tblPr firstRow="1" firstCol="1" bandRow="1"/>
              <a:tblGrid>
                <a:gridCol w="2168392"/>
                <a:gridCol w="129071"/>
                <a:gridCol w="2168392"/>
                <a:gridCol w="129071"/>
                <a:gridCol w="2168392"/>
                <a:gridCol w="77443"/>
              </a:tblGrid>
              <a:tr h="325337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tr-TR" sz="12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Oda Raporları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78F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2194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4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u="sng" dirty="0" err="1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  <a:hlinkClick r:id="rId4"/>
                        </a:rPr>
                        <a:t>Check</a:t>
                      </a:r>
                      <a:r>
                        <a:rPr lang="tr-TR" sz="1000" u="sng" dirty="0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  <a:hlinkClick r:id="rId4"/>
                        </a:rPr>
                        <a:t>-in Raporu</a:t>
                      </a:r>
                      <a:endParaRPr lang="tr-T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u="sng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  <a:hlinkClick r:id="rId5"/>
                        </a:rPr>
                        <a:t>Check-out Raporu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u="sng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  <a:hlinkClick r:id="rId6"/>
                        </a:rPr>
                        <a:t>Room Rack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4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4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u="sng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  <a:hlinkClick r:id="rId7"/>
                        </a:rPr>
                        <a:t>Room Rack (Aylık)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u="sng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  <a:hlinkClick r:id="rId8"/>
                        </a:rPr>
                        <a:t>Oda Durum Listesi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u="sng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  <a:hlinkClick r:id="rId9"/>
                        </a:rPr>
                        <a:t>House Keeper Listesi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4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4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u="sng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  <a:hlinkClick r:id="rId10"/>
                        </a:rPr>
                        <a:t>Temizlik Listesi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u="sng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  <a:hlinkClick r:id="rId11"/>
                        </a:rPr>
                        <a:t>Misafir Listesi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u="sng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  <a:hlinkClick r:id="rId12"/>
                        </a:rPr>
                        <a:t>Misafir Listesi (Ücretli)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4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4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u="sng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  <a:hlinkClick r:id="rId13"/>
                        </a:rPr>
                        <a:t>Günlük Gelenler Listesi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u="sng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  <a:hlinkClick r:id="rId14"/>
                        </a:rPr>
                        <a:t>Room Change Listesi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u="sng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  <a:hlinkClick r:id="rId15"/>
                        </a:rPr>
                        <a:t>Milliyet Raporu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4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4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u="sng">
                          <a:solidFill>
                            <a:srgbClr val="0000FF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  <a:hlinkClick r:id="rId16"/>
                        </a:rPr>
                        <a:t>Boş Odalar Listesi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l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6332800"/>
              </p:ext>
            </p:extLst>
          </p:nvPr>
        </p:nvGraphicFramePr>
        <p:xfrm>
          <a:off x="827584" y="3861048"/>
          <a:ext cx="7416826" cy="1451719"/>
        </p:xfrm>
        <a:graphic>
          <a:graphicData uri="http://schemas.openxmlformats.org/drawingml/2006/table">
            <a:tbl>
              <a:tblPr firstRow="1" firstCol="1" bandRow="1"/>
              <a:tblGrid>
                <a:gridCol w="82716"/>
                <a:gridCol w="2316034"/>
                <a:gridCol w="137860"/>
                <a:gridCol w="2426322"/>
                <a:gridCol w="137860"/>
                <a:gridCol w="2316034"/>
              </a:tblGrid>
              <a:tr h="391991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 </a:t>
                      </a:r>
                      <a:r>
                        <a:rPr lang="tr-TR" sz="12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İstatistik Raporları</a:t>
                      </a:r>
                      <a:endParaRPr lang="tr-T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78F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3840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757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u="sng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  <a:hlinkClick r:id="rId17"/>
                        </a:rPr>
                        <a:t>Acenta Doluluk İstatistiği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u="sng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  <a:hlinkClick r:id="rId18"/>
                        </a:rPr>
                        <a:t>Acenta Rezervasyon Dağılımı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u="sng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  <a:hlinkClick r:id="rId19"/>
                        </a:rPr>
                        <a:t>Market İstatistiği</a:t>
                      </a:r>
                      <a:endParaRPr lang="tr-T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827584" y="3334435"/>
            <a:ext cx="424847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B-İSTATİSTİK</a:t>
            </a: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913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9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908720"/>
            <a:ext cx="6768751" cy="3831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630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08720"/>
            <a:ext cx="8208912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395536" y="4293096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/>
              <a:t>3-ANALİZ YAPMA</a:t>
            </a:r>
          </a:p>
          <a:p>
            <a:r>
              <a:rPr lang="tr-TR" dirty="0"/>
              <a:t>4-ODA SATIŞ POLİTİKASI</a:t>
            </a:r>
          </a:p>
          <a:p>
            <a:r>
              <a:rPr lang="tr-TR" dirty="0"/>
              <a:t>5-KİŞİ SAYISI</a:t>
            </a:r>
          </a:p>
          <a:p>
            <a:r>
              <a:rPr lang="tr-TR" dirty="0"/>
              <a:t>6-ODA SAYISI</a:t>
            </a:r>
          </a:p>
          <a:p>
            <a:r>
              <a:rPr lang="tr-TR" dirty="0"/>
              <a:t>7-ÖZEL İSTEKLER</a:t>
            </a:r>
          </a:p>
          <a:p>
            <a:r>
              <a:rPr lang="tr-TR" dirty="0"/>
              <a:t>8-ODALAMA LİSTESİ (ROOMING LIST)</a:t>
            </a:r>
          </a:p>
          <a:p>
            <a:r>
              <a:rPr lang="tr-TR" dirty="0"/>
              <a:t>9-VIP PROSEDÜRÜ</a:t>
            </a:r>
          </a:p>
        </p:txBody>
      </p:sp>
      <p:pic>
        <p:nvPicPr>
          <p:cNvPr id="2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57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1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683</Words>
  <Application>Microsoft Office PowerPoint</Application>
  <PresentationFormat>Ekran Gösterisi (4:3)</PresentationFormat>
  <Paragraphs>182</Paragraphs>
  <Slides>13</Slides>
  <Notes>0</Notes>
  <HiddenSlides>0</HiddenSlides>
  <MMClips>13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14" baseType="lpstr">
      <vt:lpstr>Ofis Teması</vt:lpstr>
      <vt:lpstr>10.HAFTA Raporlar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10.HAFTA Raporlar</dc:title>
  <dc:creator>ASUS</dc:creator>
  <cp:lastModifiedBy>ASUS</cp:lastModifiedBy>
  <cp:revision>6</cp:revision>
  <dcterms:created xsi:type="dcterms:W3CDTF">2021-04-15T15:18:22Z</dcterms:created>
  <dcterms:modified xsi:type="dcterms:W3CDTF">2021-04-17T14:01:15Z</dcterms:modified>
</cp:coreProperties>
</file>