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02.05.2021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02.05.2021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60649"/>
            <a:ext cx="7772400" cy="1008111"/>
          </a:xfrm>
        </p:spPr>
        <p:txBody>
          <a:bodyPr>
            <a:noAutofit/>
          </a:bodyPr>
          <a:lstStyle/>
          <a:p>
            <a:r>
              <a:rPr lang="tr-TR" sz="2400" dirty="0">
                <a:solidFill>
                  <a:srgbClr val="FF0000"/>
                </a:solidFill>
              </a:rPr>
              <a:t>11.HAFTA</a:t>
            </a:r>
            <a:br>
              <a:rPr lang="tr-TR" sz="2400" dirty="0">
                <a:solidFill>
                  <a:srgbClr val="FF0000"/>
                </a:solidFill>
              </a:rPr>
            </a:br>
            <a:r>
              <a:rPr lang="tr-TR" sz="2400" dirty="0">
                <a:solidFill>
                  <a:srgbClr val="FF0000"/>
                </a:solidFill>
              </a:rPr>
              <a:t>Konuğun tesis içerisinde karşılaşabileceği sorunlar ve çözümleri</a:t>
            </a:r>
          </a:p>
        </p:txBody>
      </p:sp>
      <p:sp>
        <p:nvSpPr>
          <p:cNvPr id="3" name="Alt Başlık 2"/>
          <p:cNvSpPr>
            <a:spLocks noGrp="1"/>
          </p:cNvSpPr>
          <p:nvPr>
            <p:ph type="subTitle" idx="1"/>
          </p:nvPr>
        </p:nvSpPr>
        <p:spPr>
          <a:xfrm>
            <a:off x="251520" y="1340768"/>
            <a:ext cx="8640960" cy="5256584"/>
          </a:xfrm>
        </p:spPr>
        <p:txBody>
          <a:bodyPr>
            <a:normAutofit/>
          </a:bodyPr>
          <a:lstStyle/>
          <a:p>
            <a:pPr algn="l"/>
            <a:r>
              <a:rPr lang="tr-TR" sz="1800" u="sng" dirty="0">
                <a:solidFill>
                  <a:srgbClr val="FF0000"/>
                </a:solidFill>
              </a:rPr>
              <a:t>KONUĞUN KONAKLAMA TESİSİ İÇERİSİNDE KARŞILAŞABİLECEĞİ OLAĞAN DIŞI DURUMLAR VE </a:t>
            </a:r>
            <a:r>
              <a:rPr lang="tr-TR" sz="1800" u="sng" dirty="0" smtClean="0">
                <a:solidFill>
                  <a:srgbClr val="FF0000"/>
                </a:solidFill>
              </a:rPr>
              <a:t>ÇÖZÜMLERİ</a:t>
            </a:r>
          </a:p>
          <a:p>
            <a:pPr algn="l"/>
            <a:r>
              <a:rPr lang="tr-TR" sz="1800" dirty="0">
                <a:solidFill>
                  <a:schemeClr val="tx1"/>
                </a:solidFill>
              </a:rPr>
              <a:t>1-Konuğun hastalanması durumunda yapılması gerekenler</a:t>
            </a:r>
          </a:p>
          <a:p>
            <a:pPr algn="l"/>
            <a:r>
              <a:rPr lang="tr-TR" sz="1800" dirty="0">
                <a:solidFill>
                  <a:schemeClr val="tx1"/>
                </a:solidFill>
              </a:rPr>
              <a:t>2-Konuğun zehirlenmesi durumunda yapılması gerekenler</a:t>
            </a:r>
          </a:p>
          <a:p>
            <a:pPr algn="l"/>
            <a:r>
              <a:rPr lang="tr-TR" sz="1800" dirty="0">
                <a:solidFill>
                  <a:schemeClr val="tx1"/>
                </a:solidFill>
              </a:rPr>
              <a:t>-Besin zehirlenmeleri, özellikle besin zehirlenmelerinde ilgili besinler 12 saat bekletilmelidir.</a:t>
            </a:r>
          </a:p>
          <a:p>
            <a:pPr algn="l"/>
            <a:r>
              <a:rPr lang="tr-TR" sz="1800" dirty="0">
                <a:solidFill>
                  <a:schemeClr val="tx1"/>
                </a:solidFill>
              </a:rPr>
              <a:t>-Alkol zehirlenmeleri</a:t>
            </a:r>
          </a:p>
          <a:p>
            <a:pPr algn="l"/>
            <a:r>
              <a:rPr lang="tr-TR" sz="1800" dirty="0">
                <a:solidFill>
                  <a:schemeClr val="tx1"/>
                </a:solidFill>
              </a:rPr>
              <a:t>-İlaç zehirlenmeleri, İlaçlar da birlikte hastaneye götürülmelidir.</a:t>
            </a:r>
          </a:p>
          <a:p>
            <a:pPr algn="l"/>
            <a:r>
              <a:rPr lang="tr-TR" sz="1800" dirty="0">
                <a:solidFill>
                  <a:schemeClr val="tx1"/>
                </a:solidFill>
              </a:rPr>
              <a:t>3-Alerjik durumlarda yapılması gerekenler</a:t>
            </a:r>
          </a:p>
          <a:p>
            <a:pPr algn="l"/>
            <a:r>
              <a:rPr lang="tr-TR" sz="1800" dirty="0">
                <a:solidFill>
                  <a:schemeClr val="tx1"/>
                </a:solidFill>
              </a:rPr>
              <a:t>-Polen alerjisi</a:t>
            </a:r>
          </a:p>
          <a:p>
            <a:pPr algn="l"/>
            <a:r>
              <a:rPr lang="tr-TR" sz="1800" dirty="0">
                <a:solidFill>
                  <a:schemeClr val="tx1"/>
                </a:solidFill>
              </a:rPr>
              <a:t>-Ev tozu alerjisi</a:t>
            </a:r>
          </a:p>
          <a:p>
            <a:pPr algn="l"/>
            <a:r>
              <a:rPr lang="tr-TR" sz="1800" dirty="0">
                <a:solidFill>
                  <a:schemeClr val="tx1"/>
                </a:solidFill>
              </a:rPr>
              <a:t>4-Konuğun boğulması veya olası deniz kazalarında yapılması gerekenler</a:t>
            </a:r>
          </a:p>
          <a:p>
            <a:pPr algn="l"/>
            <a:r>
              <a:rPr lang="tr-TR" sz="1800" dirty="0">
                <a:solidFill>
                  <a:schemeClr val="tx1"/>
                </a:solidFill>
              </a:rPr>
              <a:t>5-Konuğun düşmesi sonucu oluşabilecek ödem, kırık veya çıkık durumunda yapılması gerekenler</a:t>
            </a:r>
          </a:p>
          <a:p>
            <a:pPr algn="l"/>
            <a:r>
              <a:rPr lang="tr-TR" sz="1800" dirty="0">
                <a:solidFill>
                  <a:schemeClr val="tx1"/>
                </a:solidFill>
              </a:rPr>
              <a:t>6-Elektirk çarpması, yanık, kesik vb. kazalar durumunda yapılması gerekenler</a:t>
            </a:r>
          </a:p>
          <a:p>
            <a:pPr algn="l"/>
            <a:r>
              <a:rPr lang="tr-TR" sz="1800" dirty="0">
                <a:solidFill>
                  <a:schemeClr val="tx1"/>
                </a:solidFill>
              </a:rPr>
              <a:t>7-Konuğun intihar etmesi durumunda yapılması gerekenler</a:t>
            </a:r>
          </a:p>
          <a:p>
            <a:pPr algn="l"/>
            <a:endParaRPr lang="tr-TR" sz="1600"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74858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4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a:t>8-Cinayet işlenmesi durumunda yapılması gerekenler</a:t>
            </a:r>
          </a:p>
          <a:p>
            <a:pPr marL="0" indent="0">
              <a:buNone/>
            </a:pPr>
            <a:r>
              <a:rPr lang="tr-TR" dirty="0" smtClean="0"/>
              <a:t>9-Konuğun </a:t>
            </a:r>
            <a:r>
              <a:rPr lang="tr-TR" dirty="0"/>
              <a:t>ölmesi durumunda yapılması gerekenler</a:t>
            </a:r>
          </a:p>
          <a:p>
            <a:pPr marL="0" indent="0">
              <a:buNone/>
            </a:pPr>
            <a:r>
              <a:rPr lang="tr-TR" dirty="0"/>
              <a:t>10-Konaklama işletmesi çevresinde ve içinde şüpheli kişiler görülmesi halinde yapılması gerekenler</a:t>
            </a:r>
          </a:p>
          <a:p>
            <a:pPr marL="0" indent="0">
              <a:buNone/>
            </a:pPr>
            <a:r>
              <a:rPr lang="tr-TR" dirty="0" smtClean="0"/>
              <a:t>11-Hırsızlık </a:t>
            </a:r>
            <a:r>
              <a:rPr lang="tr-TR" dirty="0"/>
              <a:t>yapılması durumunda yapılması gerekenler</a:t>
            </a:r>
          </a:p>
          <a:p>
            <a:pPr marL="0" indent="0">
              <a:buNone/>
            </a:pPr>
            <a:r>
              <a:rPr lang="tr-TR" dirty="0"/>
              <a:t>12-Patlayıcı ihbarı yapılması durumunda yapılması gerekenler</a:t>
            </a:r>
          </a:p>
          <a:p>
            <a:pPr marL="0" indent="0">
              <a:buNone/>
            </a:pPr>
            <a:r>
              <a:rPr lang="tr-TR" dirty="0"/>
              <a:t>13-Şüpheli paketler görülmesi halinde yapılması gerekenler</a:t>
            </a:r>
          </a:p>
          <a:p>
            <a:pPr marL="0" indent="0">
              <a:buNone/>
            </a:pPr>
            <a:r>
              <a:rPr lang="tr-TR" dirty="0"/>
              <a:t>14-Konuk bagajlarında yaşanacak aksaklıklar durumunda yapılması gerekenler</a:t>
            </a:r>
          </a:p>
          <a:p>
            <a:pPr marL="0" indent="0">
              <a:buNone/>
            </a:pPr>
            <a:r>
              <a:rPr lang="tr-TR" dirty="0"/>
              <a:t>15-Yangın çıkması durumunda yapılması gerekenler</a:t>
            </a:r>
          </a:p>
          <a:p>
            <a:pPr marL="0" indent="0">
              <a:buNone/>
            </a:pPr>
            <a:r>
              <a:rPr lang="tr-TR" dirty="0"/>
              <a:t>16-Elektrik kesilmesi durumunda yapılması </a:t>
            </a:r>
            <a:r>
              <a:rPr lang="tr-TR" dirty="0" smtClean="0"/>
              <a:t>gerekenler</a:t>
            </a:r>
          </a:p>
          <a:p>
            <a:pPr marL="0" indent="0">
              <a:buNone/>
            </a:pPr>
            <a:r>
              <a:rPr lang="tr-TR" dirty="0">
                <a:solidFill>
                  <a:srgbClr val="FF0000"/>
                </a:solidFill>
              </a:rPr>
              <a:t>TURİZM TESİSLERİNİN NİTELİKLERİNE İLİŞKİN </a:t>
            </a:r>
            <a:r>
              <a:rPr lang="tr-TR" dirty="0" smtClean="0">
                <a:solidFill>
                  <a:srgbClr val="FF0000"/>
                </a:solidFill>
              </a:rPr>
              <a:t>YÖNETMELİK </a:t>
            </a:r>
          </a:p>
          <a:p>
            <a:pPr marL="0" indent="0">
              <a:buNone/>
            </a:pPr>
            <a:r>
              <a:rPr lang="tr-TR" dirty="0" smtClean="0">
                <a:solidFill>
                  <a:srgbClr val="FF0000"/>
                </a:solidFill>
              </a:rPr>
              <a:t>Madde 14’e göre;</a:t>
            </a:r>
            <a:endParaRPr lang="tr-TR" dirty="0">
              <a:solidFill>
                <a:srgbClr val="FF0000"/>
              </a:solidFill>
            </a:endParaRPr>
          </a:p>
          <a:p>
            <a:pPr marL="0" indent="0">
              <a:buNone/>
            </a:pPr>
            <a:r>
              <a:rPr lang="tr-TR" dirty="0" smtClean="0">
                <a:solidFill>
                  <a:srgbClr val="FF0000"/>
                </a:solidFill>
              </a:rPr>
              <a:t>(</a:t>
            </a:r>
            <a:r>
              <a:rPr lang="tr-TR" dirty="0">
                <a:solidFill>
                  <a:srgbClr val="FF0000"/>
                </a:solidFill>
              </a:rPr>
              <a:t>4) Kapasitesi yüz kişinin veya yatağın üzerinde olan tesislerde jeneratör bulundurulur.</a:t>
            </a:r>
          </a:p>
          <a:p>
            <a:pPr marL="0" indent="0">
              <a:buNone/>
            </a:pPr>
            <a:r>
              <a:rPr lang="tr-TR" dirty="0" smtClean="0"/>
              <a:t>17-Konuklar </a:t>
            </a:r>
            <a:r>
              <a:rPr lang="tr-TR" dirty="0"/>
              <a:t>arasında kavga çıkması durumunda yapılması gerekenler</a:t>
            </a:r>
          </a:p>
          <a:p>
            <a:pPr marL="0" indent="0">
              <a:buNone/>
            </a:pPr>
            <a:r>
              <a:rPr lang="tr-TR" dirty="0"/>
              <a:t>18-Asansör arızası olması durumunda yapılması gerekenler</a:t>
            </a:r>
          </a:p>
          <a:p>
            <a:pPr marL="0" indent="0">
              <a:buNone/>
            </a:pPr>
            <a:r>
              <a:rPr lang="tr-TR" dirty="0"/>
              <a:t>19-Konuk, kaldığı odaya veya işletmeye ait bir eşya götürmüşse</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345270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2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a:t>MÜDAHALE EDİLMESİ MÜMKÜN OLMAYAN DURUMLAR</a:t>
            </a:r>
          </a:p>
          <a:p>
            <a:pPr marL="0" indent="0">
              <a:buNone/>
            </a:pPr>
            <a:r>
              <a:rPr lang="tr-TR" dirty="0"/>
              <a:t>A) Doğal afetler</a:t>
            </a:r>
          </a:p>
          <a:p>
            <a:pPr marL="0" indent="0">
              <a:buNone/>
            </a:pPr>
            <a:r>
              <a:rPr lang="tr-TR" dirty="0"/>
              <a:t>-Deprem</a:t>
            </a:r>
          </a:p>
          <a:p>
            <a:pPr marL="0" indent="0">
              <a:buNone/>
            </a:pPr>
            <a:r>
              <a:rPr lang="tr-TR" dirty="0"/>
              <a:t>-Sel vb.</a:t>
            </a:r>
          </a:p>
          <a:p>
            <a:pPr marL="0" indent="0">
              <a:buNone/>
            </a:pPr>
            <a:r>
              <a:rPr lang="tr-TR" dirty="0"/>
              <a:t>B) Terör eylemleri durumunda yapılması gerekenler</a:t>
            </a:r>
          </a:p>
          <a:p>
            <a:pPr marL="0" indent="0">
              <a:buNone/>
            </a:pPr>
            <a:r>
              <a:rPr lang="tr-TR" dirty="0"/>
              <a:t>C) Uçak seferlerinin iptal veya aksaması durumunda yapılması gerekenler</a:t>
            </a:r>
          </a:p>
          <a:p>
            <a:pPr marL="0" indent="0">
              <a:buNone/>
            </a:pPr>
            <a:r>
              <a:rPr lang="tr-TR" dirty="0"/>
              <a:t>-Sefer iptal edildiğinde veya rötar olduğunda havayolu şirketleri anlaştıkları işletmelerde yolcularını konaklatabilirler.</a:t>
            </a:r>
          </a:p>
          <a:p>
            <a:pPr marL="0" indent="0">
              <a:buNone/>
            </a:pPr>
            <a:r>
              <a:rPr lang="tr-TR" dirty="0"/>
              <a:t>D) Trafik kazası durumunda yapılması gerekenler</a:t>
            </a:r>
          </a:p>
          <a:p>
            <a:pPr marL="0" indent="0">
              <a:buNone/>
            </a:pPr>
            <a:r>
              <a:rPr lang="tr-TR" dirty="0"/>
              <a:t>E) Genel grev ve lokavt olması durumunda yapılması gerekenler</a:t>
            </a:r>
          </a:p>
          <a:p>
            <a:pPr marL="0" indent="0">
              <a:buNone/>
            </a:pPr>
            <a:endParaRPr lang="tr-TR" dirty="0" smtClean="0"/>
          </a:p>
          <a:p>
            <a:pPr marL="0" indent="0">
              <a:buNone/>
            </a:pPr>
            <a:r>
              <a:rPr lang="tr-TR" dirty="0" smtClean="0"/>
              <a:t>TOPLU </a:t>
            </a:r>
            <a:r>
              <a:rPr lang="tr-TR" dirty="0"/>
              <a:t>İŞ SÖZLEŞMESİ, GREV VE LOKAVT KANUNU </a:t>
            </a:r>
          </a:p>
          <a:p>
            <a:pPr marL="0" indent="0">
              <a:buNone/>
            </a:pPr>
            <a:r>
              <a:rPr lang="tr-TR" dirty="0"/>
              <a:t> Kanun Numarası : 2822</a:t>
            </a:r>
          </a:p>
          <a:p>
            <a:pPr marL="0" indent="0">
              <a:buNone/>
            </a:pPr>
            <a:r>
              <a:rPr lang="tr-TR" dirty="0"/>
              <a:t> Kabul Tarihi : 5/5/1983</a:t>
            </a:r>
          </a:p>
          <a:p>
            <a:pPr marL="0" indent="0">
              <a:buNone/>
            </a:pPr>
            <a:r>
              <a:rPr lang="tr-TR" dirty="0"/>
              <a:t> Yayımlandığı </a:t>
            </a:r>
            <a:r>
              <a:rPr lang="tr-TR" dirty="0" err="1"/>
              <a:t>R.Gazete</a:t>
            </a:r>
            <a:r>
              <a:rPr lang="tr-TR" dirty="0"/>
              <a:t> : Tarih : 7/5/1983 Sayı : 18040</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869808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4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77500" lnSpcReduction="20000"/>
          </a:bodyPr>
          <a:lstStyle/>
          <a:p>
            <a:pPr marL="0" indent="0">
              <a:buNone/>
            </a:pPr>
            <a:r>
              <a:rPr lang="tr-TR" dirty="0"/>
              <a:t>Grevin tanımı:</a:t>
            </a:r>
          </a:p>
          <a:p>
            <a:pPr marL="0" indent="0">
              <a:buNone/>
            </a:pPr>
            <a:r>
              <a:rPr lang="tr-TR" dirty="0"/>
              <a:t> Madde 25 – İşçilerin, topluca çalışmamak suretiyle işyerinde faaliyeti durdurmak veya işin niteliğine göre önemli ölçüde aksatmak amacıyla aralarında anlaşarak veyahut bir kuruluşun aynı amaçla topluca çalışmamaları için verdiği karara uyarak işi bırakmalarına grev denilir.</a:t>
            </a:r>
          </a:p>
          <a:p>
            <a:pPr marL="0" indent="0">
              <a:buNone/>
            </a:pPr>
            <a:r>
              <a:rPr lang="tr-TR" dirty="0"/>
              <a:t> </a:t>
            </a:r>
            <a:r>
              <a:rPr lang="tr-TR" dirty="0" smtClean="0"/>
              <a:t>	Toplu </a:t>
            </a:r>
            <a:r>
              <a:rPr lang="tr-TR" dirty="0"/>
              <a:t>iş sözleşmesinin yapılması sırasında uyuşmazlık çıkması halinde işçilerin iktisadi ve sosyal durumlarıyla çalışma şartlarını korumak veya düzeltmek amacıyla bu Kanun hükümlerine uygun olarak yapılan greve kanuni grev denilir.</a:t>
            </a:r>
          </a:p>
          <a:p>
            <a:pPr marL="0" indent="0">
              <a:buNone/>
            </a:pPr>
            <a:r>
              <a:rPr lang="tr-TR" dirty="0" smtClean="0"/>
              <a:t>	Kanuni </a:t>
            </a:r>
            <a:r>
              <a:rPr lang="tr-TR" dirty="0"/>
              <a:t>grev için aranan şartlar gerçekleşmeden yapılan greve kanun dışı grev denilir. Siyasi amaçlı grev, genel grev ve dayanışma grevi kanun dışı grevdir. İşyeri işgali, işi yavaşlatma, verimi düşürme ve diğer direnişler hakkında kanun dışı grevin müeyyideleri uygulanır.</a:t>
            </a:r>
          </a:p>
          <a:p>
            <a:pPr marL="0" indent="0">
              <a:buNone/>
            </a:pPr>
            <a:r>
              <a:rPr lang="tr-TR" dirty="0"/>
              <a:t> </a:t>
            </a:r>
            <a:r>
              <a:rPr lang="tr-TR" dirty="0" smtClean="0"/>
              <a:t>	Devletin </a:t>
            </a:r>
            <a:r>
              <a:rPr lang="tr-TR" dirty="0"/>
              <a:t>ülkesi ve milletiyle bölünmez bütünlüğüne, milli egemenliğe, Cumhuriyete, milli güvenliğe aykırı amaçla grev yapılamaz</a:t>
            </a:r>
            <a:r>
              <a:rPr lang="tr-TR" dirty="0" smtClean="0"/>
              <a:t>.</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24405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20000"/>
          </a:bodyPr>
          <a:lstStyle/>
          <a:p>
            <a:pPr marL="0" indent="0">
              <a:buNone/>
            </a:pPr>
            <a:r>
              <a:rPr lang="tr-TR" dirty="0"/>
              <a:t>Lokavtın tanımı:</a:t>
            </a:r>
          </a:p>
          <a:p>
            <a:pPr marL="0" indent="0">
              <a:buNone/>
            </a:pPr>
            <a:r>
              <a:rPr lang="tr-TR" dirty="0"/>
              <a:t>Madde 26 – İşyerinde faaliyetin tamamen durmasına sebep olacak tarzda, işveren veya işveren vekili tarafından kendi teşebbüsü ile veya bir işveren kuruluşunun verdiği karara uyarak işçilerin topluca işten uzaklaştırılmasına lokavt denilir.</a:t>
            </a:r>
          </a:p>
          <a:p>
            <a:pPr marL="0" indent="0">
              <a:buNone/>
            </a:pPr>
            <a:r>
              <a:rPr lang="tr-TR" dirty="0"/>
              <a:t> </a:t>
            </a:r>
            <a:r>
              <a:rPr lang="tr-TR" dirty="0" smtClean="0"/>
              <a:t>	Toplu </a:t>
            </a:r>
            <a:r>
              <a:rPr lang="tr-TR" dirty="0"/>
              <a:t>iş sözleşmesinin yapılması sırasında uyuşmazlık çıkması ve işçi sendikası tarafından grev kararı alınması halinde bu Kanun hükümlerine uygun olarak yapılan lokavta kanuni lokavt denilir.</a:t>
            </a:r>
          </a:p>
          <a:p>
            <a:pPr marL="0" indent="0">
              <a:buNone/>
            </a:pPr>
            <a:r>
              <a:rPr lang="tr-TR" dirty="0" smtClean="0"/>
              <a:t>	 </a:t>
            </a:r>
            <a:r>
              <a:rPr lang="tr-TR" dirty="0"/>
              <a:t>Kanuni lokavt için aranan şartlar gerçekleşmeden yapılan lokavta kanun dışı lokavt denilir. Siyasi amaçlı lokavt, genel lokavt ve dayanışma lokavtı kanun dışı lokavttır.</a:t>
            </a:r>
          </a:p>
          <a:p>
            <a:pPr marL="0" indent="0">
              <a:buNone/>
            </a:pPr>
            <a:r>
              <a:rPr lang="tr-TR" dirty="0" smtClean="0"/>
              <a:t>	 </a:t>
            </a:r>
            <a:r>
              <a:rPr lang="tr-TR" dirty="0"/>
              <a:t>Devletin ülkesi ve milletiyle bölünmez bütünlüğüne, milli egemenliğe, Cumhuriyete, milli güvenliğe aykırı amaçla lokavt yapılamaz.</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45716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Not</a:t>
            </a:r>
            <a:r>
              <a:rPr lang="tr-TR" dirty="0"/>
              <a:t>: İzlenebilir videolar,</a:t>
            </a:r>
          </a:p>
          <a:p>
            <a:pPr marL="0" indent="0">
              <a:buNone/>
            </a:pPr>
            <a:r>
              <a:rPr lang="tr-TR" dirty="0"/>
              <a:t>Deprem anında yapılması gerekenler</a:t>
            </a:r>
          </a:p>
          <a:p>
            <a:pPr marL="0" indent="0">
              <a:buNone/>
            </a:pPr>
            <a:r>
              <a:rPr lang="tr-TR" dirty="0"/>
              <a:t>Yangın, yanık halinde yapılması gerekenler</a:t>
            </a:r>
          </a:p>
          <a:p>
            <a:pPr marL="0" indent="0">
              <a:buNone/>
            </a:pPr>
            <a:r>
              <a:rPr lang="tr-TR" dirty="0"/>
              <a:t>Boğulma anında yapılması gerekenler</a:t>
            </a:r>
          </a:p>
          <a:p>
            <a:pPr marL="0" indent="0">
              <a:buNone/>
            </a:pPr>
            <a:r>
              <a:rPr lang="tr-TR" dirty="0"/>
              <a:t>İlkyardım, suni teneffüs, kalp masajı vb.</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334290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1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395</Words>
  <Application>Microsoft Office PowerPoint</Application>
  <PresentationFormat>Ekran Gösterisi (4:3)</PresentationFormat>
  <Paragraphs>62</Paragraphs>
  <Slides>6</Slides>
  <Notes>0</Notes>
  <HiddenSlides>0</HiddenSlides>
  <MMClips>6</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Ofis Teması</vt:lpstr>
      <vt:lpstr>11.HAFTA Konuğun tesis içerisinde karşılaşabileceği sorunlar ve çözümleri</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11.HAFTA Konuğun tesis içerisinde karşılaşabileceği sorunlar ve çözümleri</dc:title>
  <dc:creator>ASUS</dc:creator>
  <cp:lastModifiedBy>ASUS</cp:lastModifiedBy>
  <cp:revision>5</cp:revision>
  <dcterms:created xsi:type="dcterms:W3CDTF">2021-05-01T15:16:37Z</dcterms:created>
  <dcterms:modified xsi:type="dcterms:W3CDTF">2021-05-02T11:26:53Z</dcterms:modified>
</cp:coreProperties>
</file>