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62" r:id="rId6"/>
    <p:sldId id="261" r:id="rId7"/>
    <p:sldId id="259" r:id="rId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09.05.2021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332657"/>
            <a:ext cx="7772400" cy="1152127"/>
          </a:xfrm>
        </p:spPr>
        <p:txBody>
          <a:bodyPr>
            <a:normAutofit/>
          </a:bodyPr>
          <a:lstStyle/>
          <a:p>
            <a:r>
              <a:rPr lang="tr-TR" sz="2400" dirty="0">
                <a:solidFill>
                  <a:srgbClr val="FF0000"/>
                </a:solidFill>
              </a:rPr>
              <a:t>12.HAFTA</a:t>
            </a:r>
            <a:br>
              <a:rPr lang="tr-TR" sz="2400" dirty="0">
                <a:solidFill>
                  <a:srgbClr val="FF0000"/>
                </a:solidFill>
              </a:rPr>
            </a:br>
            <a:r>
              <a:rPr lang="tr-TR" sz="2400" dirty="0">
                <a:solidFill>
                  <a:srgbClr val="FF0000"/>
                </a:solidFill>
              </a:rPr>
              <a:t>	Konuk beklentileri ve tipleri</a:t>
            </a:r>
          </a:p>
        </p:txBody>
      </p:sp>
      <p:sp>
        <p:nvSpPr>
          <p:cNvPr id="3" name="Alt Başlık 2"/>
          <p:cNvSpPr>
            <a:spLocks noGrp="1"/>
          </p:cNvSpPr>
          <p:nvPr>
            <p:ph type="subTitle" idx="1"/>
          </p:nvPr>
        </p:nvSpPr>
        <p:spPr>
          <a:xfrm>
            <a:off x="395536" y="1556792"/>
            <a:ext cx="8352928" cy="4896544"/>
          </a:xfrm>
        </p:spPr>
        <p:txBody>
          <a:bodyPr>
            <a:normAutofit fontScale="55000" lnSpcReduction="20000"/>
          </a:bodyPr>
          <a:lstStyle/>
          <a:p>
            <a:pPr algn="l"/>
            <a:r>
              <a:rPr lang="tr-TR" dirty="0">
                <a:solidFill>
                  <a:srgbClr val="C00000"/>
                </a:solidFill>
              </a:rPr>
              <a:t>KONUK </a:t>
            </a:r>
            <a:r>
              <a:rPr lang="tr-TR" dirty="0" smtClean="0">
                <a:solidFill>
                  <a:srgbClr val="C00000"/>
                </a:solidFill>
              </a:rPr>
              <a:t>BEKLENTİLERİ </a:t>
            </a:r>
            <a:r>
              <a:rPr lang="tr-TR" dirty="0">
                <a:solidFill>
                  <a:srgbClr val="C00000"/>
                </a:solidFill>
              </a:rPr>
              <a:t>VE TİPLERİ</a:t>
            </a:r>
          </a:p>
          <a:p>
            <a:pPr algn="l"/>
            <a:r>
              <a:rPr lang="tr-TR" dirty="0">
                <a:solidFill>
                  <a:schemeClr val="tx1"/>
                </a:solidFill>
              </a:rPr>
              <a:t>	Otel işletmeleri konuklarını çeşitli biçimlerde gruplandırabilirler. Konukların kişisel özellikleri , alışkanlıkları, milliyetleri, hayat tarzları, gelir durumları, meslekleri, eğitim-öğretim durumları, sosyal statüleri,  yaşları , cinsiyetleri vb.</a:t>
            </a:r>
          </a:p>
          <a:p>
            <a:pPr algn="l"/>
            <a:r>
              <a:rPr lang="tr-TR" dirty="0">
                <a:solidFill>
                  <a:schemeClr val="tx1"/>
                </a:solidFill>
              </a:rPr>
              <a:t>	</a:t>
            </a:r>
            <a:endParaRPr lang="tr-TR" dirty="0" smtClean="0">
              <a:solidFill>
                <a:schemeClr val="tx1"/>
              </a:solidFill>
            </a:endParaRPr>
          </a:p>
          <a:p>
            <a:pPr algn="l"/>
            <a:r>
              <a:rPr lang="tr-TR" dirty="0" smtClean="0">
                <a:solidFill>
                  <a:srgbClr val="C00000"/>
                </a:solidFill>
              </a:rPr>
              <a:t>Seyahat </a:t>
            </a:r>
            <a:r>
              <a:rPr lang="tr-TR" dirty="0">
                <a:solidFill>
                  <a:srgbClr val="C00000"/>
                </a:solidFill>
              </a:rPr>
              <a:t>eden kişi tipleri ve genel özellikleri:</a:t>
            </a:r>
          </a:p>
          <a:p>
            <a:pPr algn="l"/>
            <a:r>
              <a:rPr lang="tr-TR" dirty="0">
                <a:solidFill>
                  <a:schemeClr val="tx1"/>
                </a:solidFill>
              </a:rPr>
              <a:t>1-Yüksek gelirliler</a:t>
            </a:r>
          </a:p>
          <a:p>
            <a:pPr algn="l"/>
            <a:r>
              <a:rPr lang="tr-TR" dirty="0">
                <a:solidFill>
                  <a:schemeClr val="tx1"/>
                </a:solidFill>
              </a:rPr>
              <a:t>2-Konfor ve lüks düşkünleri</a:t>
            </a:r>
          </a:p>
          <a:p>
            <a:pPr algn="l"/>
            <a:r>
              <a:rPr lang="tr-TR" dirty="0">
                <a:solidFill>
                  <a:schemeClr val="tx1"/>
                </a:solidFill>
              </a:rPr>
              <a:t>3-Yenilik arayanlar</a:t>
            </a:r>
          </a:p>
          <a:p>
            <a:pPr algn="l"/>
            <a:r>
              <a:rPr lang="tr-TR" dirty="0">
                <a:solidFill>
                  <a:schemeClr val="tx1"/>
                </a:solidFill>
              </a:rPr>
              <a:t>4-Maceraperestler</a:t>
            </a:r>
          </a:p>
          <a:p>
            <a:pPr algn="l"/>
            <a:r>
              <a:rPr lang="tr-TR" dirty="0">
                <a:solidFill>
                  <a:schemeClr val="tx1"/>
                </a:solidFill>
              </a:rPr>
              <a:t>5-Lider ruhlular</a:t>
            </a:r>
          </a:p>
          <a:p>
            <a:pPr algn="l"/>
            <a:r>
              <a:rPr lang="tr-TR" dirty="0">
                <a:solidFill>
                  <a:schemeClr val="tx1"/>
                </a:solidFill>
              </a:rPr>
              <a:t>6-Meraklılar</a:t>
            </a:r>
          </a:p>
          <a:p>
            <a:pPr algn="l"/>
            <a:r>
              <a:rPr lang="tr-TR" dirty="0">
                <a:solidFill>
                  <a:schemeClr val="tx1"/>
                </a:solidFill>
              </a:rPr>
              <a:t>7-Hareketliler</a:t>
            </a:r>
          </a:p>
          <a:p>
            <a:pPr algn="l"/>
            <a:r>
              <a:rPr lang="tr-TR" dirty="0">
                <a:solidFill>
                  <a:schemeClr val="tx1"/>
                </a:solidFill>
              </a:rPr>
              <a:t>8-Açık alan düşkünleri</a:t>
            </a:r>
          </a:p>
          <a:p>
            <a:pPr algn="l"/>
            <a:r>
              <a:rPr lang="tr-TR" dirty="0">
                <a:solidFill>
                  <a:schemeClr val="tx1"/>
                </a:solidFill>
              </a:rPr>
              <a:t>9-Dinlenmeyenler</a:t>
            </a:r>
          </a:p>
          <a:p>
            <a:pPr algn="l"/>
            <a:r>
              <a:rPr lang="tr-TR" dirty="0">
                <a:solidFill>
                  <a:schemeClr val="tx1"/>
                </a:solidFill>
              </a:rPr>
              <a:t>10-Cimriler</a:t>
            </a: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257019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4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559350309"/>
              </p:ext>
            </p:extLst>
          </p:nvPr>
        </p:nvGraphicFramePr>
        <p:xfrm>
          <a:off x="323528" y="980728"/>
          <a:ext cx="8640960" cy="4348632"/>
        </p:xfrm>
        <a:graphic>
          <a:graphicData uri="http://schemas.openxmlformats.org/drawingml/2006/table">
            <a:tbl>
              <a:tblPr firstRow="1" bandRow="1">
                <a:tableStyleId>{5940675A-B579-460E-94D1-54222C63F5DA}</a:tableStyleId>
              </a:tblPr>
              <a:tblGrid>
                <a:gridCol w="2088232"/>
                <a:gridCol w="6552728"/>
              </a:tblGrid>
              <a:tr h="370853">
                <a:tc>
                  <a:txBody>
                    <a:bodyPr/>
                    <a:lstStyle/>
                    <a:p>
                      <a:r>
                        <a:rPr lang="tr-TR" u="sng" dirty="0" smtClean="0">
                          <a:solidFill>
                            <a:srgbClr val="FF0000"/>
                          </a:solidFill>
                        </a:rPr>
                        <a:t>KİŞİ TİPLERİ</a:t>
                      </a:r>
                      <a:endParaRPr lang="tr-TR" u="sng" dirty="0">
                        <a:solidFill>
                          <a:srgbClr val="FF0000"/>
                        </a:solidFill>
                      </a:endParaRPr>
                    </a:p>
                  </a:txBody>
                  <a:tcPr/>
                </a:tc>
                <a:tc>
                  <a:txBody>
                    <a:bodyPr/>
                    <a:lstStyle/>
                    <a:p>
                      <a:r>
                        <a:rPr lang="tr-TR" u="none" dirty="0" smtClean="0">
                          <a:solidFill>
                            <a:srgbClr val="FF0000"/>
                          </a:solidFill>
                        </a:rPr>
                        <a:t>SEYAHAT AMAÇLARI</a:t>
                      </a:r>
                      <a:endParaRPr lang="tr-TR" u="none" dirty="0">
                        <a:solidFill>
                          <a:srgbClr val="FF0000"/>
                        </a:solidFill>
                      </a:endParaRPr>
                    </a:p>
                  </a:txBody>
                  <a:tcPr/>
                </a:tc>
              </a:tr>
              <a:tr h="370853">
                <a:tc>
                  <a:txBody>
                    <a:bodyPr/>
                    <a:lstStyle/>
                    <a:p>
                      <a:r>
                        <a:rPr lang="tr-TR" dirty="0" smtClean="0">
                          <a:solidFill>
                            <a:schemeClr val="tx1"/>
                          </a:solidFill>
                        </a:rPr>
                        <a:t>Yüksek gelirliler</a:t>
                      </a:r>
                      <a:endParaRPr lang="tr-TR" dirty="0">
                        <a:solidFill>
                          <a:schemeClr val="tx1"/>
                        </a:solidFill>
                      </a:endParaRPr>
                    </a:p>
                  </a:txBody>
                  <a:tcPr/>
                </a:tc>
                <a:tc>
                  <a:txBody>
                    <a:bodyPr/>
                    <a:lstStyle/>
                    <a:p>
                      <a:r>
                        <a:rPr lang="tr-TR" dirty="0" smtClean="0"/>
                        <a:t>Tenis ve golf oynarlar, aileleri ile seyahat ederler.</a:t>
                      </a:r>
                      <a:endParaRPr lang="tr-TR" dirty="0"/>
                    </a:p>
                  </a:txBody>
                  <a:tcPr/>
                </a:tc>
              </a:tr>
              <a:tr h="370853">
                <a:tc>
                  <a:txBody>
                    <a:bodyPr/>
                    <a:lstStyle/>
                    <a:p>
                      <a:r>
                        <a:rPr lang="tr-TR" dirty="0" smtClean="0"/>
                        <a:t>Konfor düşkünleri</a:t>
                      </a:r>
                      <a:endParaRPr lang="tr-TR" dirty="0"/>
                    </a:p>
                  </a:txBody>
                  <a:tcPr/>
                </a:tc>
                <a:tc>
                  <a:txBody>
                    <a:bodyPr/>
                    <a:lstStyle/>
                    <a:p>
                      <a:r>
                        <a:rPr lang="tr-TR" dirty="0" smtClean="0"/>
                        <a:t>Önerilen işletmeleri ve düzenli turları tercih ederler.</a:t>
                      </a:r>
                      <a:endParaRPr lang="tr-TR" dirty="0"/>
                    </a:p>
                  </a:txBody>
                  <a:tcPr/>
                </a:tc>
              </a:tr>
              <a:tr h="370853">
                <a:tc>
                  <a:txBody>
                    <a:bodyPr/>
                    <a:lstStyle/>
                    <a:p>
                      <a:r>
                        <a:rPr lang="tr-TR" dirty="0" smtClean="0"/>
                        <a:t>Yenilik arayanlar</a:t>
                      </a:r>
                      <a:endParaRPr lang="tr-TR" dirty="0"/>
                    </a:p>
                  </a:txBody>
                  <a:tcPr/>
                </a:tc>
                <a:tc>
                  <a:txBody>
                    <a:bodyPr/>
                    <a:lstStyle/>
                    <a:p>
                      <a:r>
                        <a:rPr lang="tr-TR" dirty="0" smtClean="0"/>
                        <a:t>Yeni ve farklı olanı ararlar, bireysel seyahati tercih ederler.</a:t>
                      </a:r>
                      <a:endParaRPr lang="tr-TR" dirty="0"/>
                    </a:p>
                  </a:txBody>
                  <a:tcPr/>
                </a:tc>
              </a:tr>
              <a:tr h="370853">
                <a:tc>
                  <a:txBody>
                    <a:bodyPr/>
                    <a:lstStyle/>
                    <a:p>
                      <a:r>
                        <a:rPr lang="tr-TR" dirty="0" smtClean="0"/>
                        <a:t>Maceraperestler</a:t>
                      </a:r>
                      <a:endParaRPr lang="tr-TR" dirty="0"/>
                    </a:p>
                  </a:txBody>
                  <a:tcPr/>
                </a:tc>
                <a:tc>
                  <a:txBody>
                    <a:bodyPr/>
                    <a:lstStyle/>
                    <a:p>
                      <a:r>
                        <a:rPr lang="tr-TR" dirty="0" smtClean="0"/>
                        <a:t>Tehlike ve riski severler, bilinmeyeni ararlar.</a:t>
                      </a:r>
                      <a:endParaRPr lang="tr-TR" dirty="0"/>
                    </a:p>
                  </a:txBody>
                  <a:tcPr/>
                </a:tc>
              </a:tr>
              <a:tr h="370853">
                <a:tc>
                  <a:txBody>
                    <a:bodyPr/>
                    <a:lstStyle/>
                    <a:p>
                      <a:r>
                        <a:rPr lang="tr-TR" dirty="0" smtClean="0"/>
                        <a:t>Lider ruhlular</a:t>
                      </a:r>
                      <a:endParaRPr lang="tr-TR" dirty="0"/>
                    </a:p>
                  </a:txBody>
                  <a:tcPr/>
                </a:tc>
                <a:tc>
                  <a:txBody>
                    <a:bodyPr/>
                    <a:lstStyle/>
                    <a:p>
                      <a:r>
                        <a:rPr lang="tr-TR" dirty="0" smtClean="0"/>
                        <a:t>Gittikleri yöreyi popüler hale getirirler.</a:t>
                      </a:r>
                      <a:endParaRPr lang="tr-TR" dirty="0"/>
                    </a:p>
                  </a:txBody>
                  <a:tcPr/>
                </a:tc>
              </a:tr>
              <a:tr h="370853">
                <a:tc>
                  <a:txBody>
                    <a:bodyPr/>
                    <a:lstStyle/>
                    <a:p>
                      <a:r>
                        <a:rPr lang="tr-TR" dirty="0" smtClean="0"/>
                        <a:t>Meraklılar</a:t>
                      </a:r>
                      <a:endParaRPr lang="tr-TR" dirty="0"/>
                    </a:p>
                  </a:txBody>
                  <a:tcPr/>
                </a:tc>
                <a:tc>
                  <a:txBody>
                    <a:bodyPr/>
                    <a:lstStyle/>
                    <a:p>
                      <a:r>
                        <a:rPr lang="tr-TR" dirty="0" smtClean="0"/>
                        <a:t>Özel zevk ve merakları için seyahate çıkarlar.</a:t>
                      </a:r>
                      <a:endParaRPr lang="tr-TR" dirty="0"/>
                    </a:p>
                  </a:txBody>
                  <a:tcPr/>
                </a:tc>
              </a:tr>
              <a:tr h="370853">
                <a:tc>
                  <a:txBody>
                    <a:bodyPr/>
                    <a:lstStyle/>
                    <a:p>
                      <a:r>
                        <a:rPr lang="tr-TR" dirty="0" smtClean="0"/>
                        <a:t>Hareketliler</a:t>
                      </a:r>
                      <a:endParaRPr lang="tr-TR" dirty="0"/>
                    </a:p>
                  </a:txBody>
                  <a:tcPr/>
                </a:tc>
                <a:tc>
                  <a:txBody>
                    <a:bodyPr/>
                    <a:lstStyle/>
                    <a:p>
                      <a:r>
                        <a:rPr lang="tr-TR" dirty="0" smtClean="0"/>
                        <a:t>Güneşlenmek yerine sürekli aktif olmayı tercih ederler.</a:t>
                      </a:r>
                      <a:endParaRPr lang="tr-TR" dirty="0"/>
                    </a:p>
                  </a:txBody>
                  <a:tcPr/>
                </a:tc>
              </a:tr>
              <a:tr h="370853">
                <a:tc>
                  <a:txBody>
                    <a:bodyPr/>
                    <a:lstStyle/>
                    <a:p>
                      <a:r>
                        <a:rPr lang="tr-TR" dirty="0" smtClean="0"/>
                        <a:t>Açık alan düşkünleri</a:t>
                      </a:r>
                      <a:endParaRPr lang="tr-TR" dirty="0"/>
                    </a:p>
                  </a:txBody>
                  <a:tcPr/>
                </a:tc>
                <a:tc>
                  <a:txBody>
                    <a:bodyPr/>
                    <a:lstStyle/>
                    <a:p>
                      <a:r>
                        <a:rPr lang="tr-TR" dirty="0" smtClean="0"/>
                        <a:t>Kamp, yürüyüş, doğa sporları ilgi alanlarıdır.</a:t>
                      </a:r>
                      <a:endParaRPr lang="tr-TR" dirty="0"/>
                    </a:p>
                  </a:txBody>
                  <a:tcPr/>
                </a:tc>
              </a:tr>
              <a:tr h="370853">
                <a:tc>
                  <a:txBody>
                    <a:bodyPr/>
                    <a:lstStyle/>
                    <a:p>
                      <a:r>
                        <a:rPr lang="tr-TR" dirty="0" smtClean="0"/>
                        <a:t>Dinlenmeyenler</a:t>
                      </a:r>
                      <a:endParaRPr lang="tr-TR" dirty="0"/>
                    </a:p>
                  </a:txBody>
                  <a:tcPr/>
                </a:tc>
                <a:tc>
                  <a:txBody>
                    <a:bodyPr/>
                    <a:lstStyle/>
                    <a:p>
                      <a:r>
                        <a:rPr lang="tr-TR" dirty="0" smtClean="0"/>
                        <a:t>Yılın her döneminde seyahat eden belli yaş üstü bireyler.</a:t>
                      </a:r>
                      <a:endParaRPr lang="tr-TR" dirty="0"/>
                    </a:p>
                  </a:txBody>
                  <a:tcPr/>
                </a:tc>
              </a:tr>
              <a:tr h="640102">
                <a:tc>
                  <a:txBody>
                    <a:bodyPr/>
                    <a:lstStyle/>
                    <a:p>
                      <a:r>
                        <a:rPr lang="tr-TR" dirty="0" smtClean="0"/>
                        <a:t>Cimriler</a:t>
                      </a:r>
                      <a:endParaRPr lang="tr-TR" dirty="0"/>
                    </a:p>
                  </a:txBody>
                  <a:tcPr/>
                </a:tc>
                <a:tc>
                  <a:txBody>
                    <a:bodyPr/>
                    <a:lstStyle/>
                    <a:p>
                      <a:r>
                        <a:rPr lang="tr-TR" dirty="0" smtClean="0"/>
                        <a:t>Tatil için belli bütçeye sahip olup fakat yine de uygun fiyat arayanlar.</a:t>
                      </a:r>
                      <a:endParaRPr lang="tr-TR" dirty="0"/>
                    </a:p>
                  </a:txBody>
                  <a:tcPr/>
                </a:tc>
              </a:tr>
            </a:tbl>
          </a:graphicData>
        </a:graphic>
      </p:graphicFrame>
      <p:pic>
        <p:nvPicPr>
          <p:cNvPr id="5"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45066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30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55000" lnSpcReduction="20000"/>
          </a:bodyPr>
          <a:lstStyle/>
          <a:p>
            <a:pPr marL="0" indent="0">
              <a:buNone/>
            </a:pPr>
            <a:r>
              <a:rPr lang="tr-TR" dirty="0">
                <a:solidFill>
                  <a:srgbClr val="C00000"/>
                </a:solidFill>
              </a:rPr>
              <a:t>Konuk tipleri</a:t>
            </a:r>
          </a:p>
          <a:p>
            <a:pPr marL="0" indent="0">
              <a:buNone/>
            </a:pPr>
            <a:r>
              <a:rPr lang="tr-TR" dirty="0"/>
              <a:t>1-Dışa dönük konuk</a:t>
            </a:r>
          </a:p>
          <a:p>
            <a:pPr marL="0" indent="0">
              <a:buNone/>
            </a:pPr>
            <a:r>
              <a:rPr lang="tr-TR" dirty="0"/>
              <a:t>2-İçe dönük konuk</a:t>
            </a:r>
          </a:p>
          <a:p>
            <a:pPr marL="0" indent="0">
              <a:buNone/>
            </a:pPr>
            <a:r>
              <a:rPr lang="tr-TR" dirty="0"/>
              <a:t>3-İyimser konuk</a:t>
            </a:r>
          </a:p>
          <a:p>
            <a:pPr marL="0" indent="0">
              <a:buNone/>
            </a:pPr>
            <a:r>
              <a:rPr lang="tr-TR" dirty="0"/>
              <a:t>4-Kötümser konuk</a:t>
            </a:r>
          </a:p>
          <a:p>
            <a:pPr marL="0" indent="0">
              <a:buNone/>
            </a:pPr>
            <a:r>
              <a:rPr lang="tr-TR" dirty="0"/>
              <a:t>5-Şüpheci konuk</a:t>
            </a:r>
          </a:p>
          <a:p>
            <a:pPr marL="0" indent="0">
              <a:buNone/>
            </a:pPr>
            <a:r>
              <a:rPr lang="tr-TR" dirty="0"/>
              <a:t>6-Dalgın ve unutkan konuk</a:t>
            </a:r>
          </a:p>
          <a:p>
            <a:pPr marL="0" indent="0">
              <a:buNone/>
            </a:pPr>
            <a:r>
              <a:rPr lang="tr-TR" dirty="0"/>
              <a:t>7-Titiz konuk</a:t>
            </a:r>
          </a:p>
          <a:p>
            <a:pPr marL="0" indent="0">
              <a:buNone/>
            </a:pPr>
            <a:r>
              <a:rPr lang="tr-TR" dirty="0"/>
              <a:t>8-İnatçı ve kendini beğenmiş konuk</a:t>
            </a:r>
          </a:p>
          <a:p>
            <a:pPr marL="0" indent="0">
              <a:buNone/>
            </a:pPr>
            <a:r>
              <a:rPr lang="tr-TR" dirty="0"/>
              <a:t>9-Alçak gönüllü konuk</a:t>
            </a:r>
          </a:p>
          <a:p>
            <a:pPr marL="0" indent="0">
              <a:buNone/>
            </a:pPr>
            <a:r>
              <a:rPr lang="tr-TR" dirty="0"/>
              <a:t>10-Öfkeli konuk</a:t>
            </a:r>
          </a:p>
          <a:p>
            <a:pPr marL="0" indent="0">
              <a:buNone/>
            </a:pPr>
            <a:r>
              <a:rPr lang="tr-TR" dirty="0"/>
              <a:t>11-Soğukkanlı konuk</a:t>
            </a:r>
          </a:p>
          <a:p>
            <a:pPr marL="0" indent="0">
              <a:buNone/>
            </a:pPr>
            <a:r>
              <a:rPr lang="tr-TR" dirty="0"/>
              <a:t>12-Kaba ve görgüsüz konuk</a:t>
            </a:r>
          </a:p>
          <a:p>
            <a:pPr marL="0" indent="0">
              <a:buNone/>
            </a:pPr>
            <a:r>
              <a:rPr lang="tr-TR" dirty="0"/>
              <a:t>13-Telaşlı konuk</a:t>
            </a:r>
          </a:p>
          <a:p>
            <a:pPr marL="0" indent="0">
              <a:buNone/>
            </a:pPr>
            <a:r>
              <a:rPr lang="tr-TR" dirty="0"/>
              <a:t>14-Sorumsuz konuk</a:t>
            </a:r>
          </a:p>
          <a:p>
            <a:pPr marL="0" indent="0">
              <a:buNone/>
            </a:pPr>
            <a:r>
              <a:rPr lang="tr-TR" dirty="0"/>
              <a:t>15-Dürüst konuk</a:t>
            </a:r>
          </a:p>
          <a:p>
            <a:pPr marL="0" indent="0">
              <a:buNone/>
            </a:pPr>
            <a:r>
              <a:rPr lang="tr-TR" dirty="0"/>
              <a:t>16-Muhafazakar konuk</a:t>
            </a:r>
          </a:p>
          <a:p>
            <a:pPr marL="0" indent="0">
              <a:buNone/>
            </a:pPr>
            <a:r>
              <a:rPr lang="tr-TR" dirty="0"/>
              <a:t>17-Modern </a:t>
            </a:r>
            <a:r>
              <a:rPr lang="tr-TR" dirty="0" smtClean="0"/>
              <a:t>konuk</a:t>
            </a:r>
          </a:p>
          <a:p>
            <a:pPr marL="0" indent="0">
              <a:buNone/>
            </a:pPr>
            <a:r>
              <a:rPr lang="tr-TR" dirty="0" smtClean="0"/>
              <a:t>	Konuk </a:t>
            </a:r>
            <a:r>
              <a:rPr lang="tr-TR" dirty="0"/>
              <a:t>tiplerinin birden fazlası bazen bir kişide olabildiği gibi tek tip özellikte olabilir. Konuk tiplerine profesyonelce hizmet anlayışına göre hizmet etmek, iyi bir iletişim becerisi kurmak, sorun çözücü olmak gibi değerlerle karşılık vermek her zaman başarıyı artıracaktır.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442079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1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120680"/>
          </a:xfrm>
        </p:spPr>
        <p:txBody>
          <a:bodyPr>
            <a:normAutofit fontScale="55000" lnSpcReduction="20000"/>
          </a:bodyPr>
          <a:lstStyle/>
          <a:p>
            <a:pPr marL="0" indent="0">
              <a:buNone/>
            </a:pPr>
            <a:r>
              <a:rPr lang="tr-TR" dirty="0">
                <a:solidFill>
                  <a:srgbClr val="C00000"/>
                </a:solidFill>
              </a:rPr>
              <a:t>Konukların otellere geliş amaçları ve beklentileri</a:t>
            </a:r>
          </a:p>
          <a:p>
            <a:pPr marL="0" indent="0">
              <a:buNone/>
            </a:pPr>
            <a:r>
              <a:rPr lang="tr-TR" dirty="0"/>
              <a:t>1-Yeni yerler görme ve merak duygusu ile gelenler</a:t>
            </a:r>
          </a:p>
          <a:p>
            <a:pPr marL="0" indent="0">
              <a:buNone/>
            </a:pPr>
            <a:r>
              <a:rPr lang="tr-TR" dirty="0"/>
              <a:t>2-Dinlenme ve eğlenme isteği ile gelenler</a:t>
            </a:r>
          </a:p>
          <a:p>
            <a:pPr marL="0" indent="0">
              <a:buNone/>
            </a:pPr>
            <a:r>
              <a:rPr lang="tr-TR" dirty="0"/>
              <a:t>3-Dini amaçla gelenler</a:t>
            </a:r>
          </a:p>
          <a:p>
            <a:pPr marL="0" indent="0">
              <a:buNone/>
            </a:pPr>
            <a:r>
              <a:rPr lang="tr-TR" dirty="0"/>
              <a:t>4-Kültür ve eğitim öğretim isteği ile gelenler</a:t>
            </a:r>
          </a:p>
          <a:p>
            <a:pPr marL="0" indent="0">
              <a:buNone/>
            </a:pPr>
            <a:r>
              <a:rPr lang="tr-TR" dirty="0"/>
              <a:t>5-Macera arama için gelenler</a:t>
            </a:r>
          </a:p>
          <a:p>
            <a:pPr marL="0" indent="0">
              <a:buNone/>
            </a:pPr>
            <a:r>
              <a:rPr lang="tr-TR" dirty="0"/>
              <a:t>6-Uzun süreli kalmak için gelenler</a:t>
            </a:r>
          </a:p>
          <a:p>
            <a:pPr marL="0" indent="0">
              <a:buNone/>
            </a:pPr>
            <a:r>
              <a:rPr lang="tr-TR" dirty="0"/>
              <a:t>7-Sağlık ve spor sebepleriyle gelenler</a:t>
            </a:r>
          </a:p>
          <a:p>
            <a:pPr marL="0" indent="0">
              <a:buNone/>
            </a:pPr>
            <a:r>
              <a:rPr lang="tr-TR" dirty="0"/>
              <a:t>8-Taklit ve gösteriş amacıyla gelenler (</a:t>
            </a:r>
            <a:r>
              <a:rPr lang="tr-TR" dirty="0" err="1"/>
              <a:t>Snobikler</a:t>
            </a:r>
            <a:r>
              <a:rPr lang="tr-TR" dirty="0"/>
              <a:t>)</a:t>
            </a:r>
          </a:p>
          <a:p>
            <a:pPr marL="0" indent="0">
              <a:buNone/>
            </a:pPr>
            <a:r>
              <a:rPr lang="tr-TR" dirty="0"/>
              <a:t>9-İş seyahati </a:t>
            </a:r>
            <a:r>
              <a:rPr lang="tr-TR" dirty="0" smtClean="0"/>
              <a:t>edenler</a:t>
            </a:r>
          </a:p>
          <a:p>
            <a:pPr marL="0" indent="0">
              <a:buNone/>
            </a:pPr>
            <a:endParaRPr lang="tr-TR" dirty="0"/>
          </a:p>
          <a:p>
            <a:pPr marL="0" indent="0">
              <a:buNone/>
            </a:pPr>
            <a:r>
              <a:rPr lang="tr-TR" dirty="0" smtClean="0">
                <a:solidFill>
                  <a:srgbClr val="C00000"/>
                </a:solidFill>
              </a:rPr>
              <a:t>Konuk beklentilerindeki değişmeler</a:t>
            </a:r>
          </a:p>
          <a:p>
            <a:pPr marL="0" indent="0">
              <a:buNone/>
            </a:pPr>
            <a:r>
              <a:rPr lang="tr-TR" dirty="0" smtClean="0"/>
              <a:t>*İleri teknoloji ve iletişim olanakları</a:t>
            </a:r>
          </a:p>
          <a:p>
            <a:pPr marL="0" indent="0">
              <a:buNone/>
            </a:pPr>
            <a:r>
              <a:rPr lang="tr-TR" dirty="0" smtClean="0"/>
              <a:t>*Güvenli ve sağlıklı bir yer</a:t>
            </a:r>
          </a:p>
          <a:p>
            <a:pPr marL="0" indent="0">
              <a:buNone/>
            </a:pPr>
            <a:r>
              <a:rPr lang="tr-TR" dirty="0" smtClean="0"/>
              <a:t>*Sigara içilmeyen odalar </a:t>
            </a:r>
          </a:p>
          <a:p>
            <a:pPr marL="0" indent="0">
              <a:buNone/>
            </a:pPr>
            <a:r>
              <a:rPr lang="tr-TR" dirty="0" smtClean="0"/>
              <a:t>*Yüksek güvenlik standartları</a:t>
            </a:r>
          </a:p>
          <a:p>
            <a:pPr marL="0" indent="0">
              <a:buNone/>
            </a:pPr>
            <a:r>
              <a:rPr lang="tr-TR" dirty="0" smtClean="0"/>
              <a:t>*Yüksek hızla çalışan bir mesaj hizmeti</a:t>
            </a:r>
          </a:p>
          <a:p>
            <a:pPr marL="0" indent="0">
              <a:buNone/>
            </a:pPr>
            <a:r>
              <a:rPr lang="tr-TR" dirty="0" smtClean="0"/>
              <a:t>*Gürültüsüz ortam</a:t>
            </a:r>
          </a:p>
          <a:p>
            <a:pPr marL="0" indent="0">
              <a:buNone/>
            </a:pPr>
            <a:r>
              <a:rPr lang="tr-TR" dirty="0" smtClean="0"/>
              <a:t>*Ulaşım kolaylığı</a:t>
            </a:r>
          </a:p>
          <a:p>
            <a:pPr marL="0" indent="0">
              <a:buNone/>
            </a:pPr>
            <a:r>
              <a:rPr lang="tr-TR" dirty="0" smtClean="0"/>
              <a:t>*Standartlara uygun kusursuz temizlik</a:t>
            </a:r>
          </a:p>
          <a:p>
            <a:pPr marL="0" indent="0">
              <a:buNone/>
            </a:pPr>
            <a:r>
              <a:rPr lang="tr-TR" dirty="0" smtClean="0"/>
              <a:t>*Sıcaklık ve nemin kontrol edilme özelliği</a:t>
            </a:r>
          </a:p>
          <a:p>
            <a:pPr marL="0" indent="0">
              <a:buNone/>
            </a:pPr>
            <a:r>
              <a:rPr lang="tr-TR" dirty="0" smtClean="0"/>
              <a:t>*Çevre dostu işletme</a:t>
            </a:r>
            <a:endParaRPr lang="tr-TR" dirty="0"/>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083444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8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85000" lnSpcReduction="20000"/>
          </a:bodyPr>
          <a:lstStyle/>
          <a:p>
            <a:pPr marL="0" indent="0">
              <a:buNone/>
            </a:pPr>
            <a:r>
              <a:rPr lang="tr-TR" dirty="0" smtClean="0">
                <a:solidFill>
                  <a:srgbClr val="C00000"/>
                </a:solidFill>
              </a:rPr>
              <a:t>Güvenli Turizm Sertifikasyonu</a:t>
            </a:r>
            <a:endParaRPr lang="tr-TR" dirty="0">
              <a:solidFill>
                <a:srgbClr val="C00000"/>
              </a:solidFill>
            </a:endParaRPr>
          </a:p>
          <a:p>
            <a:pPr marL="0" indent="0">
              <a:buNone/>
            </a:pPr>
            <a:r>
              <a:rPr lang="tr-TR" dirty="0" smtClean="0"/>
              <a:t>	Türkiye’nin </a:t>
            </a:r>
            <a:r>
              <a:rPr lang="tr-TR" dirty="0"/>
              <a:t>Güvenli Turizm Sertifikasyon Programı, tatilini Türkiye’de geçirecek tüm Türk vatandaşlara ve yabancı ziyaretçilere ulaşımdan konaklamaya, tesis çalışanlarından yolcuların kendi sağlık durumuna uzanan geniş bir yelpazede alınması önerilen bir dizi tedbirleri tanımlıyor. 01.01.2021 tarihinden itibaren oda sayısı 30 ve üzeri olan konaklama tesisleri için zorunlu, oda sayısı 30’dan az olan konaklama tesisleri ve diğer alanlar için isteğe bağlı olup, sertifikayı almak isteyen tesis işletmeleri yetkili uluslararası akreditasyon kuruluşlarına başvuruda bulunabilecektir.</a:t>
            </a:r>
          </a:p>
          <a:p>
            <a:pPr marL="0" indent="0">
              <a:buNone/>
            </a:pPr>
            <a:r>
              <a:rPr lang="tr-TR" dirty="0" smtClean="0"/>
              <a:t>	Dünyadaki </a:t>
            </a:r>
            <a:r>
              <a:rPr lang="tr-TR" dirty="0"/>
              <a:t>ilk örneklerinden biri olan “Güvenli Turizm Sertifikasyon Programı”, Kültür ve Turizm Bakanlığı’nın öncülüğünde, Sağlık, Ulaştırma, İçişleri ve Dışişleri Bakanlıklarının katkıları ve tüm sektör paydaşlarının iş birliğiyle hazırlanmıştır</a:t>
            </a:r>
            <a:r>
              <a:rPr lang="tr-TR" dirty="0" smtClean="0"/>
              <a:t>.</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007596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indent="0">
              <a:buNone/>
            </a:pPr>
            <a:r>
              <a:rPr lang="tr-TR" dirty="0">
                <a:solidFill>
                  <a:srgbClr val="C00000"/>
                </a:solidFill>
              </a:rPr>
              <a:t>Diğer özelliklerine göre gelenler</a:t>
            </a:r>
          </a:p>
          <a:p>
            <a:pPr marL="0" indent="0">
              <a:buNone/>
            </a:pPr>
            <a:r>
              <a:rPr lang="tr-TR" dirty="0"/>
              <a:t>1-Ülke dışından gelenler-yabancılar</a:t>
            </a:r>
          </a:p>
          <a:p>
            <a:pPr marL="0" indent="0">
              <a:buNone/>
            </a:pPr>
            <a:r>
              <a:rPr lang="tr-TR" dirty="0"/>
              <a:t>2-Çocuklu aileler</a:t>
            </a:r>
          </a:p>
          <a:p>
            <a:pPr marL="0" indent="0">
              <a:buNone/>
            </a:pPr>
            <a:r>
              <a:rPr lang="tr-TR" dirty="0"/>
              <a:t>3-Yaşlı ve bakıma muhtaç konuklar</a:t>
            </a:r>
          </a:p>
          <a:p>
            <a:pPr marL="0" indent="0">
              <a:buNone/>
            </a:pPr>
            <a:r>
              <a:rPr lang="tr-TR" dirty="0"/>
              <a:t>4-Gençler</a:t>
            </a:r>
          </a:p>
          <a:p>
            <a:pPr marL="0" indent="0">
              <a:buNone/>
            </a:pPr>
            <a:r>
              <a:rPr lang="tr-TR" dirty="0"/>
              <a:t>5-Gelir durumu iyi konuklar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869177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7500" lnSpcReduction="20000"/>
          </a:bodyPr>
          <a:lstStyle/>
          <a:p>
            <a:pPr marL="0" indent="0">
              <a:buNone/>
            </a:pPr>
            <a:r>
              <a:rPr lang="tr-TR" dirty="0">
                <a:solidFill>
                  <a:srgbClr val="C00000"/>
                </a:solidFill>
              </a:rPr>
              <a:t>Konukların otel işletmesinden beklentileri</a:t>
            </a:r>
          </a:p>
          <a:p>
            <a:pPr marL="0" indent="0">
              <a:buNone/>
            </a:pPr>
            <a:r>
              <a:rPr lang="tr-TR" dirty="0"/>
              <a:t>A-Konuklar işletmeye geldikleri anda beklentileri</a:t>
            </a:r>
          </a:p>
          <a:p>
            <a:pPr marL="0" indent="0">
              <a:buNone/>
            </a:pPr>
            <a:r>
              <a:rPr lang="tr-TR" dirty="0"/>
              <a:t>B-Konukların konakladıkları süre içerisinde beklentileri</a:t>
            </a:r>
          </a:p>
          <a:p>
            <a:pPr marL="0" indent="0">
              <a:buNone/>
            </a:pPr>
            <a:r>
              <a:rPr lang="tr-TR" dirty="0"/>
              <a:t>C-Konukların otelden ayrılışları esnasında beklentileri</a:t>
            </a:r>
          </a:p>
          <a:p>
            <a:pPr marL="0" indent="0">
              <a:buNone/>
            </a:pPr>
            <a:r>
              <a:rPr lang="tr-TR" dirty="0"/>
              <a:t>	Konuklarla iletişim</a:t>
            </a:r>
          </a:p>
          <a:p>
            <a:pPr marL="0" indent="0">
              <a:buNone/>
            </a:pPr>
            <a:r>
              <a:rPr lang="tr-TR" dirty="0"/>
              <a:t>	Konuk şikayetleri ve çözümleri</a:t>
            </a:r>
          </a:p>
          <a:p>
            <a:pPr marL="0" indent="0">
              <a:buNone/>
            </a:pPr>
            <a:r>
              <a:rPr lang="tr-TR"/>
              <a:t>	</a:t>
            </a:r>
            <a:endParaRPr lang="tr-TR" smtClean="0"/>
          </a:p>
          <a:p>
            <a:pPr marL="0" indent="0">
              <a:buNone/>
            </a:pPr>
            <a:r>
              <a:rPr lang="tr-TR" smtClean="0">
                <a:solidFill>
                  <a:srgbClr val="C00000"/>
                </a:solidFill>
              </a:rPr>
              <a:t>Konukları </a:t>
            </a:r>
            <a:r>
              <a:rPr lang="tr-TR" dirty="0">
                <a:solidFill>
                  <a:srgbClr val="C00000"/>
                </a:solidFill>
              </a:rPr>
              <a:t>genelde tatmin ve memnun edici genel kalite kavramları;</a:t>
            </a:r>
          </a:p>
          <a:p>
            <a:pPr marL="0" indent="0">
              <a:buNone/>
            </a:pPr>
            <a:r>
              <a:rPr lang="tr-TR" dirty="0"/>
              <a:t>1-Güvenilirlilik</a:t>
            </a:r>
          </a:p>
          <a:p>
            <a:pPr marL="0" indent="0">
              <a:buNone/>
            </a:pPr>
            <a:r>
              <a:rPr lang="tr-TR" dirty="0"/>
              <a:t>2-Heveslilik</a:t>
            </a:r>
          </a:p>
          <a:p>
            <a:pPr marL="0" indent="0">
              <a:buNone/>
            </a:pPr>
            <a:r>
              <a:rPr lang="tr-TR" dirty="0"/>
              <a:t>3-Empati</a:t>
            </a:r>
          </a:p>
          <a:p>
            <a:pPr marL="0" indent="0">
              <a:buNone/>
            </a:pPr>
            <a:r>
              <a:rPr lang="tr-TR" dirty="0"/>
              <a:t>4-Güven</a:t>
            </a:r>
          </a:p>
          <a:p>
            <a:pPr marL="0" indent="0">
              <a:buNone/>
            </a:pPr>
            <a:r>
              <a:rPr lang="tr-TR" dirty="0"/>
              <a:t>5-Somutluklar</a:t>
            </a:r>
          </a:p>
          <a:p>
            <a:pPr marL="0" indent="0">
              <a:buNone/>
            </a:pPr>
            <a:r>
              <a:rPr lang="tr-TR" dirty="0"/>
              <a:t>	Ayrıca işletmenin kalite politikası konukları direkt etkileyen unsurlardandır.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422390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310</Words>
  <Application>Microsoft Office PowerPoint</Application>
  <PresentationFormat>Ekran Gösterisi (4:3)</PresentationFormat>
  <Paragraphs>101</Paragraphs>
  <Slides>7</Slides>
  <Notes>0</Notes>
  <HiddenSlides>0</HiddenSlides>
  <MMClips>7</MMClips>
  <ScaleCrop>false</ScaleCrop>
  <HeadingPairs>
    <vt:vector size="4" baseType="variant">
      <vt:variant>
        <vt:lpstr>Tema</vt:lpstr>
      </vt:variant>
      <vt:variant>
        <vt:i4>1</vt:i4>
      </vt:variant>
      <vt:variant>
        <vt:lpstr>Slayt Başlıkları</vt:lpstr>
      </vt:variant>
      <vt:variant>
        <vt:i4>7</vt:i4>
      </vt:variant>
    </vt:vector>
  </HeadingPairs>
  <TitlesOfParts>
    <vt:vector size="8" baseType="lpstr">
      <vt:lpstr>Ofis Teması</vt:lpstr>
      <vt:lpstr>12.HAFTA  Konuk beklentileri ve tipleri</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12.HAFTA  Konuk beklentileri ve tipleri</dc:title>
  <dc:creator>ASUS</dc:creator>
  <cp:lastModifiedBy>ASUS</cp:lastModifiedBy>
  <cp:revision>7</cp:revision>
  <dcterms:created xsi:type="dcterms:W3CDTF">2021-05-02T11:36:10Z</dcterms:created>
  <dcterms:modified xsi:type="dcterms:W3CDTF">2021-05-09T10:35:05Z</dcterms:modified>
</cp:coreProperties>
</file>