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138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22.05.2021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22.05.2021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22.05.2021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22.05.2021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22.05.2021</a:t>
            </a:fld>
            <a:endParaRPr lang="tr-TR"/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22.05.2021</a:t>
            </a:fld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22.05.2021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22.05.2021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22.05.2021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22.05.2021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22.05.2021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 Yer Tutucusu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3720DD-5B6D-40BF-8493-A6B52D484E6B}" type="datetimeFigureOut">
              <a:rPr lang="tr-TR" smtClean="0"/>
              <a:t>22.05.2021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wav"/><Relationship Id="rId1" Type="http://schemas.microsoft.com/office/2007/relationships/media" Target="../media/media2.wav"/><Relationship Id="rId4" Type="http://schemas.openxmlformats.org/officeDocument/2006/relationships/image" Target="../media/image2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wav"/><Relationship Id="rId1" Type="http://schemas.microsoft.com/office/2007/relationships/media" Target="../media/media3.wav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.wav"/><Relationship Id="rId1" Type="http://schemas.microsoft.com/office/2007/relationships/media" Target="../media/media4.wav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5.wav"/><Relationship Id="rId1" Type="http://schemas.microsoft.com/office/2007/relationships/media" Target="../media/media5.wav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6.wav"/><Relationship Id="rId1" Type="http://schemas.microsoft.com/office/2007/relationships/media" Target="../media/media6.wav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7.wav"/><Relationship Id="rId1" Type="http://schemas.microsoft.com/office/2007/relationships/media" Target="../media/media7.wav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685800" y="404665"/>
            <a:ext cx="7772400" cy="1008111"/>
          </a:xfrm>
        </p:spPr>
        <p:txBody>
          <a:bodyPr>
            <a:normAutofit/>
          </a:bodyPr>
          <a:lstStyle/>
          <a:p>
            <a:r>
              <a:rPr lang="tr-TR" sz="2400" dirty="0">
                <a:solidFill>
                  <a:srgbClr val="FF0000"/>
                </a:solidFill>
              </a:rPr>
              <a:t>13.HAFTA</a:t>
            </a:r>
            <a:br>
              <a:rPr lang="tr-TR" sz="2400" dirty="0">
                <a:solidFill>
                  <a:srgbClr val="FF0000"/>
                </a:solidFill>
              </a:rPr>
            </a:br>
            <a:r>
              <a:rPr lang="tr-TR" sz="2400" dirty="0">
                <a:solidFill>
                  <a:srgbClr val="FF0000"/>
                </a:solidFill>
              </a:rPr>
              <a:t>Oteldeki Doluluk </a:t>
            </a:r>
            <a:r>
              <a:rPr lang="tr-TR" sz="2400" dirty="0" smtClean="0">
                <a:solidFill>
                  <a:srgbClr val="FF0000"/>
                </a:solidFill>
              </a:rPr>
              <a:t>Oranı, Gelir Yönetimi</a:t>
            </a:r>
            <a:endParaRPr lang="tr-TR" sz="24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Alt Başlık 2"/>
              <p:cNvSpPr>
                <a:spLocks noGrp="1"/>
              </p:cNvSpPr>
              <p:nvPr>
                <p:ph type="subTitle" idx="1"/>
              </p:nvPr>
            </p:nvSpPr>
            <p:spPr>
              <a:xfrm>
                <a:off x="323528" y="1340768"/>
                <a:ext cx="8568952" cy="5040560"/>
              </a:xfrm>
            </p:spPr>
            <p:txBody>
              <a:bodyPr>
                <a:normAutofit fontScale="62500" lnSpcReduction="20000"/>
              </a:bodyPr>
              <a:lstStyle/>
              <a:p>
                <a:pPr algn="l">
                  <a:spcAft>
                    <a:spcPts val="0"/>
                  </a:spcAft>
                </a:pPr>
                <a:r>
                  <a:rPr lang="tr-TR" b="1" dirty="0" smtClean="0">
                    <a:solidFill>
                      <a:schemeClr val="tx1"/>
                    </a:solidFill>
                    <a:ea typeface="Calibri"/>
                    <a:cs typeface="Times New Roman"/>
                  </a:rPr>
                  <a:t>DOLUŞ ORANLARI</a:t>
                </a:r>
                <a:endParaRPr lang="tr-TR" sz="2800" dirty="0">
                  <a:solidFill>
                    <a:schemeClr val="tx1"/>
                  </a:solidFill>
                  <a:ea typeface="Calibri"/>
                  <a:cs typeface="Times New Roman"/>
                </a:endParaRPr>
              </a:p>
              <a:p>
                <a:pPr algn="l">
                  <a:spcAft>
                    <a:spcPts val="0"/>
                  </a:spcAft>
                </a:pPr>
                <a:r>
                  <a:rPr lang="tr-TR" dirty="0">
                    <a:solidFill>
                      <a:schemeClr val="tx1"/>
                    </a:solidFill>
                    <a:ea typeface="Calibri"/>
                    <a:cs typeface="Times New Roman"/>
                  </a:rPr>
                  <a:t> </a:t>
                </a:r>
                <a:endParaRPr lang="tr-TR" sz="2800" dirty="0">
                  <a:solidFill>
                    <a:schemeClr val="tx1"/>
                  </a:solidFill>
                  <a:ea typeface="Calibri"/>
                  <a:cs typeface="Times New Roman"/>
                </a:endParaRPr>
              </a:p>
              <a:p>
                <a:pPr algn="l">
                  <a:spcAft>
                    <a:spcPts val="0"/>
                  </a:spcAft>
                </a:pPr>
                <a:r>
                  <a:rPr lang="tr-TR" b="1" dirty="0">
                    <a:solidFill>
                      <a:schemeClr val="tx1"/>
                    </a:solidFill>
                    <a:ea typeface="Calibri"/>
                    <a:cs typeface="Times New Roman"/>
                  </a:rPr>
                  <a:t>A-Oda</a:t>
                </a:r>
                <a:endParaRPr lang="tr-TR" sz="2800" dirty="0">
                  <a:solidFill>
                    <a:schemeClr val="tx1"/>
                  </a:solidFill>
                  <a:ea typeface="Calibri"/>
                  <a:cs typeface="Times New Roman"/>
                </a:endParaRPr>
              </a:p>
              <a:p>
                <a:pPr algn="l">
                  <a:spcAft>
                    <a:spcPts val="0"/>
                  </a:spcAft>
                </a:pPr>
                <a:r>
                  <a:rPr lang="tr-TR" dirty="0">
                    <a:solidFill>
                      <a:schemeClr val="tx1"/>
                    </a:solidFill>
                    <a:ea typeface="Calibri"/>
                    <a:cs typeface="Times New Roman"/>
                  </a:rPr>
                  <a:t>Oda doluluk oranı=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tr-TR" i="1">
                            <a:solidFill>
                              <a:schemeClr val="tx1"/>
                            </a:solidFill>
                            <a:effectLst/>
                            <a:latin typeface="Cambria Math"/>
                            <a:ea typeface="Calibri"/>
                            <a:cs typeface="Times New Roman"/>
                          </a:rPr>
                        </m:ctrlPr>
                      </m:fPr>
                      <m:num>
                        <m:r>
                          <m:rPr>
                            <m:sty m:val="p"/>
                          </m:rPr>
                          <a:rPr lang="tr-TR">
                            <a:solidFill>
                              <a:schemeClr val="tx1"/>
                            </a:solidFill>
                            <a:effectLst/>
                            <a:latin typeface="Cambria Math"/>
                            <a:ea typeface="Calibri"/>
                            <a:cs typeface="Cambria Math"/>
                          </a:rPr>
                          <m:t>Dolu</m:t>
                        </m:r>
                        <m:r>
                          <a:rPr lang="tr-TR">
                            <a:solidFill>
                              <a:schemeClr val="tx1"/>
                            </a:solidFill>
                            <a:effectLst/>
                            <a:latin typeface="Cambria Math"/>
                            <a:ea typeface="Calibri"/>
                            <a:cs typeface="Cambria Math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tr-TR">
                            <a:solidFill>
                              <a:schemeClr val="tx1"/>
                            </a:solidFill>
                            <a:effectLst/>
                            <a:latin typeface="Cambria Math"/>
                            <a:ea typeface="Calibri"/>
                            <a:cs typeface="Cambria Math"/>
                          </a:rPr>
                          <m:t>oda</m:t>
                        </m:r>
                        <m:r>
                          <a:rPr lang="tr-TR">
                            <a:solidFill>
                              <a:schemeClr val="tx1"/>
                            </a:solidFill>
                            <a:effectLst/>
                            <a:latin typeface="Cambria Math"/>
                            <a:ea typeface="Calibri"/>
                            <a:cs typeface="Cambria Math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tr-TR">
                            <a:solidFill>
                              <a:schemeClr val="tx1"/>
                            </a:solidFill>
                            <a:effectLst/>
                            <a:latin typeface="Cambria Math"/>
                            <a:ea typeface="Calibri"/>
                            <a:cs typeface="Cambria Math"/>
                          </a:rPr>
                          <m:t>say</m:t>
                        </m:r>
                        <m:r>
                          <a:rPr lang="tr-TR">
                            <a:solidFill>
                              <a:schemeClr val="tx1"/>
                            </a:solidFill>
                            <a:effectLst/>
                            <a:latin typeface="Cambria Math"/>
                            <a:ea typeface="Calibri"/>
                            <a:cs typeface="Cambria Math"/>
                          </a:rPr>
                          <m:t>ı</m:t>
                        </m:r>
                        <m:r>
                          <m:rPr>
                            <m:sty m:val="p"/>
                          </m:rPr>
                          <a:rPr lang="tr-TR">
                            <a:solidFill>
                              <a:schemeClr val="tx1"/>
                            </a:solidFill>
                            <a:effectLst/>
                            <a:latin typeface="Cambria Math"/>
                            <a:ea typeface="Calibri"/>
                            <a:cs typeface="Cambria Math"/>
                          </a:rPr>
                          <m:t>s</m:t>
                        </m:r>
                        <m:r>
                          <a:rPr lang="tr-TR">
                            <a:solidFill>
                              <a:schemeClr val="tx1"/>
                            </a:solidFill>
                            <a:effectLst/>
                            <a:latin typeface="Cambria Math"/>
                            <a:ea typeface="Calibri"/>
                            <a:cs typeface="Cambria Math"/>
                          </a:rPr>
                          <m:t>ı</m:t>
                        </m:r>
                        <m:r>
                          <m:rPr>
                            <m:sty m:val="p"/>
                          </m:rPr>
                          <a:rPr lang="tr-TR">
                            <a:solidFill>
                              <a:schemeClr val="tx1"/>
                            </a:solidFill>
                            <a:effectLst/>
                            <a:latin typeface="Cambria Math"/>
                            <a:ea typeface="Calibri"/>
                            <a:cs typeface="Cambria Math"/>
                          </a:rPr>
                          <m:t>x</m:t>
                        </m:r>
                        <m:r>
                          <a:rPr lang="tr-TR">
                            <a:solidFill>
                              <a:schemeClr val="tx1"/>
                            </a:solidFill>
                            <a:effectLst/>
                            <a:latin typeface="Cambria Math"/>
                            <a:ea typeface="Calibri"/>
                            <a:cs typeface="Cambria Math"/>
                          </a:rPr>
                          <m:t>100</m:t>
                        </m:r>
                      </m:num>
                      <m:den>
                        <m:r>
                          <m:rPr>
                            <m:sty m:val="p"/>
                          </m:rPr>
                          <a:rPr lang="tr-TR">
                            <a:solidFill>
                              <a:schemeClr val="tx1"/>
                            </a:solidFill>
                            <a:effectLst/>
                            <a:latin typeface="Cambria Math"/>
                            <a:ea typeface="Calibri"/>
                            <a:cs typeface="Cambria Math"/>
                          </a:rPr>
                          <m:t>Mevcut</m:t>
                        </m:r>
                        <m:r>
                          <a:rPr lang="tr-TR">
                            <a:solidFill>
                              <a:schemeClr val="tx1"/>
                            </a:solidFill>
                            <a:effectLst/>
                            <a:latin typeface="Cambria Math"/>
                            <a:ea typeface="Calibri"/>
                            <a:cs typeface="Cambria Math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tr-TR">
                            <a:solidFill>
                              <a:schemeClr val="tx1"/>
                            </a:solidFill>
                            <a:effectLst/>
                            <a:latin typeface="Cambria Math"/>
                            <a:ea typeface="Calibri"/>
                            <a:cs typeface="Cambria Math"/>
                          </a:rPr>
                          <m:t>oda</m:t>
                        </m:r>
                        <m:r>
                          <a:rPr lang="tr-TR">
                            <a:solidFill>
                              <a:schemeClr val="tx1"/>
                            </a:solidFill>
                            <a:effectLst/>
                            <a:latin typeface="Cambria Math"/>
                            <a:ea typeface="Calibri"/>
                            <a:cs typeface="Cambria Math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tr-TR">
                            <a:solidFill>
                              <a:schemeClr val="tx1"/>
                            </a:solidFill>
                            <a:effectLst/>
                            <a:latin typeface="Cambria Math"/>
                            <a:ea typeface="Calibri"/>
                            <a:cs typeface="Cambria Math"/>
                          </a:rPr>
                          <m:t>say</m:t>
                        </m:r>
                        <m:r>
                          <a:rPr lang="tr-TR">
                            <a:solidFill>
                              <a:schemeClr val="tx1"/>
                            </a:solidFill>
                            <a:effectLst/>
                            <a:latin typeface="Cambria Math"/>
                            <a:ea typeface="Calibri"/>
                            <a:cs typeface="Cambria Math"/>
                          </a:rPr>
                          <m:t>ı</m:t>
                        </m:r>
                        <m:r>
                          <m:rPr>
                            <m:sty m:val="p"/>
                          </m:rPr>
                          <a:rPr lang="tr-TR">
                            <a:solidFill>
                              <a:schemeClr val="tx1"/>
                            </a:solidFill>
                            <a:effectLst/>
                            <a:latin typeface="Cambria Math"/>
                            <a:ea typeface="Calibri"/>
                            <a:cs typeface="Cambria Math"/>
                          </a:rPr>
                          <m:t>s</m:t>
                        </m:r>
                        <m:r>
                          <a:rPr lang="tr-TR">
                            <a:solidFill>
                              <a:schemeClr val="tx1"/>
                            </a:solidFill>
                            <a:effectLst/>
                            <a:latin typeface="Cambria Math"/>
                            <a:ea typeface="Calibri"/>
                            <a:cs typeface="Cambria Math"/>
                          </a:rPr>
                          <m:t>ı</m:t>
                        </m:r>
                      </m:den>
                    </m:f>
                  </m:oMath>
                </a14:m>
                <a:endParaRPr lang="tr-TR" sz="2800" dirty="0">
                  <a:solidFill>
                    <a:schemeClr val="tx1"/>
                  </a:solidFill>
                  <a:ea typeface="Calibri"/>
                  <a:cs typeface="Times New Roman"/>
                </a:endParaRPr>
              </a:p>
              <a:p>
                <a:pPr algn="l">
                  <a:spcAft>
                    <a:spcPts val="0"/>
                  </a:spcAft>
                </a:pPr>
                <a:r>
                  <a:rPr lang="tr-TR" dirty="0">
                    <a:solidFill>
                      <a:schemeClr val="tx1"/>
                    </a:solidFill>
                    <a:ea typeface="Calibri"/>
                    <a:cs typeface="Times New Roman"/>
                  </a:rPr>
                  <a:t> </a:t>
                </a:r>
                <a:endParaRPr lang="tr-TR" sz="2800" dirty="0">
                  <a:solidFill>
                    <a:schemeClr val="tx1"/>
                  </a:solidFill>
                  <a:ea typeface="Calibri"/>
                  <a:cs typeface="Times New Roman"/>
                </a:endParaRPr>
              </a:p>
              <a:p>
                <a:pPr algn="l">
                  <a:lnSpc>
                    <a:spcPct val="115000"/>
                  </a:lnSpc>
                  <a:spcAft>
                    <a:spcPts val="1000"/>
                  </a:spcAft>
                </a:pPr>
                <a:r>
                  <a:rPr lang="tr-TR" dirty="0">
                    <a:solidFill>
                      <a:schemeClr val="tx1"/>
                    </a:solidFill>
                    <a:ea typeface="Calibri"/>
                    <a:cs typeface="Times New Roman"/>
                  </a:rPr>
                  <a:t>   Oda doluluk oranı=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tr-TR" i="1">
                            <a:solidFill>
                              <a:schemeClr val="tx1"/>
                            </a:solidFill>
                            <a:effectLst/>
                            <a:latin typeface="Cambria Math"/>
                            <a:ea typeface="Calibri"/>
                            <a:cs typeface="Times New Roman"/>
                          </a:rPr>
                        </m:ctrlPr>
                      </m:fPr>
                      <m:num>
                        <m:r>
                          <m:rPr>
                            <m:sty m:val="p"/>
                          </m:rPr>
                          <a:rPr lang="tr-TR">
                            <a:solidFill>
                              <a:schemeClr val="tx1"/>
                            </a:solidFill>
                            <a:effectLst/>
                            <a:latin typeface="Cambria Math"/>
                            <a:ea typeface="Calibri"/>
                            <a:cs typeface="Cambria Math"/>
                          </a:rPr>
                          <m:t>Dolu</m:t>
                        </m:r>
                        <m:r>
                          <a:rPr lang="tr-TR">
                            <a:solidFill>
                              <a:schemeClr val="tx1"/>
                            </a:solidFill>
                            <a:effectLst/>
                            <a:latin typeface="Cambria Math"/>
                            <a:ea typeface="Calibri"/>
                            <a:cs typeface="Cambria Math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tr-TR">
                            <a:solidFill>
                              <a:schemeClr val="tx1"/>
                            </a:solidFill>
                            <a:effectLst/>
                            <a:latin typeface="Cambria Math"/>
                            <a:ea typeface="Calibri"/>
                            <a:cs typeface="Cambria Math"/>
                          </a:rPr>
                          <m:t>oda</m:t>
                        </m:r>
                        <m:r>
                          <a:rPr lang="tr-TR">
                            <a:solidFill>
                              <a:schemeClr val="tx1"/>
                            </a:solidFill>
                            <a:effectLst/>
                            <a:latin typeface="Cambria Math"/>
                            <a:ea typeface="Calibri"/>
                            <a:cs typeface="Cambria Math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tr-TR">
                            <a:solidFill>
                              <a:schemeClr val="tx1"/>
                            </a:solidFill>
                            <a:effectLst/>
                            <a:latin typeface="Cambria Math"/>
                            <a:ea typeface="Calibri"/>
                            <a:cs typeface="Cambria Math"/>
                          </a:rPr>
                          <m:t>say</m:t>
                        </m:r>
                        <m:r>
                          <a:rPr lang="tr-TR">
                            <a:solidFill>
                              <a:schemeClr val="tx1"/>
                            </a:solidFill>
                            <a:effectLst/>
                            <a:latin typeface="Cambria Math"/>
                            <a:ea typeface="Calibri"/>
                            <a:cs typeface="Cambria Math"/>
                          </a:rPr>
                          <m:t>ı</m:t>
                        </m:r>
                        <m:r>
                          <m:rPr>
                            <m:sty m:val="p"/>
                          </m:rPr>
                          <a:rPr lang="tr-TR">
                            <a:solidFill>
                              <a:schemeClr val="tx1"/>
                            </a:solidFill>
                            <a:effectLst/>
                            <a:latin typeface="Cambria Math"/>
                            <a:ea typeface="Calibri"/>
                            <a:cs typeface="Cambria Math"/>
                          </a:rPr>
                          <m:t>s</m:t>
                        </m:r>
                        <m:r>
                          <a:rPr lang="tr-TR">
                            <a:solidFill>
                              <a:schemeClr val="tx1"/>
                            </a:solidFill>
                            <a:effectLst/>
                            <a:latin typeface="Cambria Math"/>
                            <a:ea typeface="Calibri"/>
                            <a:cs typeface="Cambria Math"/>
                          </a:rPr>
                          <m:t>ı</m:t>
                        </m:r>
                        <m:r>
                          <m:rPr>
                            <m:sty m:val="p"/>
                          </m:rPr>
                          <a:rPr lang="tr-TR">
                            <a:solidFill>
                              <a:schemeClr val="tx1"/>
                            </a:solidFill>
                            <a:effectLst/>
                            <a:latin typeface="Cambria Math"/>
                            <a:ea typeface="Calibri"/>
                            <a:cs typeface="Cambria Math"/>
                          </a:rPr>
                          <m:t>x</m:t>
                        </m:r>
                        <m:r>
                          <a:rPr lang="tr-TR">
                            <a:solidFill>
                              <a:schemeClr val="tx1"/>
                            </a:solidFill>
                            <a:effectLst/>
                            <a:latin typeface="Cambria Math"/>
                            <a:ea typeface="Calibri"/>
                            <a:cs typeface="Cambria Math"/>
                          </a:rPr>
                          <m:t>100</m:t>
                        </m:r>
                      </m:num>
                      <m:den>
                        <m:r>
                          <m:rPr>
                            <m:sty m:val="p"/>
                          </m:rPr>
                          <a:rPr lang="tr-TR">
                            <a:solidFill>
                              <a:schemeClr val="tx1"/>
                            </a:solidFill>
                            <a:effectLst/>
                            <a:latin typeface="Cambria Math"/>
                            <a:ea typeface="Calibri"/>
                            <a:cs typeface="Cambria Math"/>
                          </a:rPr>
                          <m:t>Sat</m:t>
                        </m:r>
                        <m:r>
                          <a:rPr lang="tr-TR">
                            <a:solidFill>
                              <a:schemeClr val="tx1"/>
                            </a:solidFill>
                            <a:effectLst/>
                            <a:latin typeface="Cambria Math"/>
                            <a:ea typeface="Calibri"/>
                            <a:cs typeface="Cambria Math"/>
                          </a:rPr>
                          <m:t>ış</m:t>
                        </m:r>
                        <m:r>
                          <m:rPr>
                            <m:sty m:val="p"/>
                          </m:rPr>
                          <a:rPr lang="tr-TR">
                            <a:solidFill>
                              <a:schemeClr val="tx1"/>
                            </a:solidFill>
                            <a:effectLst/>
                            <a:latin typeface="Cambria Math"/>
                            <a:ea typeface="Calibri"/>
                            <a:cs typeface="Cambria Math"/>
                          </a:rPr>
                          <m:t>a</m:t>
                        </m:r>
                        <m:r>
                          <a:rPr lang="tr-TR">
                            <a:solidFill>
                              <a:schemeClr val="tx1"/>
                            </a:solidFill>
                            <a:effectLst/>
                            <a:latin typeface="Cambria Math"/>
                            <a:ea typeface="Calibri"/>
                            <a:cs typeface="Cambria Math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tr-TR">
                            <a:solidFill>
                              <a:schemeClr val="tx1"/>
                            </a:solidFill>
                            <a:effectLst/>
                            <a:latin typeface="Cambria Math"/>
                            <a:ea typeface="Calibri"/>
                            <a:cs typeface="Cambria Math"/>
                          </a:rPr>
                          <m:t>haz</m:t>
                        </m:r>
                        <m:r>
                          <a:rPr lang="tr-TR">
                            <a:solidFill>
                              <a:schemeClr val="tx1"/>
                            </a:solidFill>
                            <a:effectLst/>
                            <a:latin typeface="Cambria Math"/>
                            <a:ea typeface="Calibri"/>
                            <a:cs typeface="Cambria Math"/>
                          </a:rPr>
                          <m:t>ı</m:t>
                        </m:r>
                        <m:r>
                          <m:rPr>
                            <m:sty m:val="p"/>
                          </m:rPr>
                          <a:rPr lang="tr-TR">
                            <a:solidFill>
                              <a:schemeClr val="tx1"/>
                            </a:solidFill>
                            <a:effectLst/>
                            <a:latin typeface="Cambria Math"/>
                            <a:ea typeface="Calibri"/>
                            <a:cs typeface="Cambria Math"/>
                          </a:rPr>
                          <m:t>r</m:t>
                        </m:r>
                        <m:r>
                          <a:rPr lang="tr-TR">
                            <a:solidFill>
                              <a:schemeClr val="tx1"/>
                            </a:solidFill>
                            <a:effectLst/>
                            <a:latin typeface="Cambria Math"/>
                            <a:ea typeface="Calibri"/>
                            <a:cs typeface="Cambria Math"/>
                          </a:rPr>
                          <m:t>  </m:t>
                        </m:r>
                        <m:r>
                          <m:rPr>
                            <m:sty m:val="p"/>
                          </m:rPr>
                          <a:rPr lang="tr-TR">
                            <a:solidFill>
                              <a:schemeClr val="tx1"/>
                            </a:solidFill>
                            <a:effectLst/>
                            <a:latin typeface="Cambria Math"/>
                            <a:ea typeface="Calibri"/>
                            <a:cs typeface="Cambria Math"/>
                          </a:rPr>
                          <m:t>oda</m:t>
                        </m:r>
                        <m:r>
                          <a:rPr lang="tr-TR">
                            <a:solidFill>
                              <a:schemeClr val="tx1"/>
                            </a:solidFill>
                            <a:effectLst/>
                            <a:latin typeface="Cambria Math"/>
                            <a:ea typeface="Calibri"/>
                            <a:cs typeface="Cambria Math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tr-TR">
                            <a:solidFill>
                              <a:schemeClr val="tx1"/>
                            </a:solidFill>
                            <a:effectLst/>
                            <a:latin typeface="Cambria Math"/>
                            <a:ea typeface="Calibri"/>
                            <a:cs typeface="Cambria Math"/>
                          </a:rPr>
                          <m:t>say</m:t>
                        </m:r>
                        <m:r>
                          <a:rPr lang="tr-TR">
                            <a:solidFill>
                              <a:schemeClr val="tx1"/>
                            </a:solidFill>
                            <a:effectLst/>
                            <a:latin typeface="Cambria Math"/>
                            <a:ea typeface="Calibri"/>
                            <a:cs typeface="Cambria Math"/>
                          </a:rPr>
                          <m:t>ı</m:t>
                        </m:r>
                        <m:r>
                          <m:rPr>
                            <m:sty m:val="p"/>
                          </m:rPr>
                          <a:rPr lang="tr-TR">
                            <a:solidFill>
                              <a:schemeClr val="tx1"/>
                            </a:solidFill>
                            <a:effectLst/>
                            <a:latin typeface="Cambria Math"/>
                            <a:ea typeface="Calibri"/>
                            <a:cs typeface="Cambria Math"/>
                          </a:rPr>
                          <m:t>s</m:t>
                        </m:r>
                        <m:r>
                          <a:rPr lang="tr-TR">
                            <a:solidFill>
                              <a:schemeClr val="tx1"/>
                            </a:solidFill>
                            <a:effectLst/>
                            <a:latin typeface="Cambria Math"/>
                            <a:ea typeface="Calibri"/>
                            <a:cs typeface="Cambria Math"/>
                          </a:rPr>
                          <m:t>ı</m:t>
                        </m:r>
                      </m:den>
                    </m:f>
                  </m:oMath>
                </a14:m>
                <a:endParaRPr lang="tr-TR" sz="2800" dirty="0">
                  <a:solidFill>
                    <a:schemeClr val="tx1"/>
                  </a:solidFill>
                  <a:ea typeface="Calibri"/>
                  <a:cs typeface="Times New Roman"/>
                </a:endParaRPr>
              </a:p>
              <a:p>
                <a:pPr algn="l">
                  <a:lnSpc>
                    <a:spcPct val="115000"/>
                  </a:lnSpc>
                  <a:spcAft>
                    <a:spcPts val="1000"/>
                  </a:spcAft>
                </a:pPr>
                <a:r>
                  <a:rPr lang="tr-TR" dirty="0">
                    <a:solidFill>
                      <a:schemeClr val="tx1"/>
                    </a:solidFill>
                    <a:ea typeface="Times New Roman"/>
                    <a:cs typeface="Times New Roman"/>
                  </a:rPr>
                  <a:t>Satışa hazır oda sayısı=Mevcut oda sayısı-(Arızalı </a:t>
                </a:r>
                <a:r>
                  <a:rPr lang="tr-TR" dirty="0" err="1">
                    <a:solidFill>
                      <a:schemeClr val="tx1"/>
                    </a:solidFill>
                    <a:ea typeface="Times New Roman"/>
                    <a:cs typeface="Times New Roman"/>
                  </a:rPr>
                  <a:t>odalar+House</a:t>
                </a:r>
                <a:r>
                  <a:rPr lang="tr-TR" dirty="0">
                    <a:solidFill>
                      <a:schemeClr val="tx1"/>
                    </a:solidFill>
                    <a:ea typeface="Times New Roman"/>
                    <a:cs typeface="Times New Roman"/>
                  </a:rPr>
                  <a:t> </a:t>
                </a:r>
                <a:r>
                  <a:rPr lang="tr-TR" dirty="0" err="1">
                    <a:solidFill>
                      <a:schemeClr val="tx1"/>
                    </a:solidFill>
                    <a:ea typeface="Times New Roman"/>
                    <a:cs typeface="Times New Roman"/>
                  </a:rPr>
                  <a:t>use</a:t>
                </a:r>
                <a:r>
                  <a:rPr lang="tr-TR" dirty="0">
                    <a:solidFill>
                      <a:schemeClr val="tx1"/>
                    </a:solidFill>
                    <a:ea typeface="Times New Roman"/>
                    <a:cs typeface="Times New Roman"/>
                  </a:rPr>
                  <a:t> odalar)</a:t>
                </a:r>
                <a:endParaRPr lang="tr-TR" sz="2800" dirty="0">
                  <a:solidFill>
                    <a:schemeClr val="tx1"/>
                  </a:solidFill>
                  <a:ea typeface="Calibri"/>
                  <a:cs typeface="Times New Roman"/>
                </a:endParaRPr>
              </a:p>
              <a:p>
                <a:pPr algn="l">
                  <a:lnSpc>
                    <a:spcPct val="115000"/>
                  </a:lnSpc>
                  <a:spcAft>
                    <a:spcPts val="1000"/>
                  </a:spcAft>
                </a:pPr>
                <a:r>
                  <a:rPr lang="tr-TR" dirty="0">
                    <a:solidFill>
                      <a:schemeClr val="tx1"/>
                    </a:solidFill>
                    <a:ea typeface="Times New Roman"/>
                    <a:cs typeface="Times New Roman"/>
                  </a:rPr>
                  <a:t>Tek kişilik oda=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tr-TR" i="1">
                            <a:solidFill>
                              <a:schemeClr val="tx1"/>
                            </a:solidFill>
                            <a:effectLst/>
                            <a:latin typeface="Cambria Math"/>
                            <a:ea typeface="Calibri"/>
                            <a:cs typeface="Times New Roman"/>
                          </a:rPr>
                        </m:ctrlPr>
                      </m:fPr>
                      <m:num>
                        <m:r>
                          <m:rPr>
                            <m:sty m:val="p"/>
                          </m:rPr>
                          <a:rPr lang="tr-TR">
                            <a:solidFill>
                              <a:schemeClr val="tx1"/>
                            </a:solidFill>
                            <a:effectLst/>
                            <a:latin typeface="Cambria Math"/>
                            <a:ea typeface="Calibri"/>
                            <a:cs typeface="Cambria Math"/>
                          </a:rPr>
                          <m:t>Tekli</m:t>
                        </m:r>
                        <m:r>
                          <a:rPr lang="tr-TR">
                            <a:solidFill>
                              <a:schemeClr val="tx1"/>
                            </a:solidFill>
                            <a:effectLst/>
                            <a:latin typeface="Cambria Math"/>
                            <a:ea typeface="Calibri"/>
                            <a:cs typeface="Cambria Math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tr-TR">
                            <a:solidFill>
                              <a:schemeClr val="tx1"/>
                            </a:solidFill>
                            <a:effectLst/>
                            <a:latin typeface="Cambria Math"/>
                            <a:ea typeface="Calibri"/>
                            <a:cs typeface="Cambria Math"/>
                          </a:rPr>
                          <m:t>sat</m:t>
                        </m:r>
                        <m:r>
                          <a:rPr lang="tr-TR">
                            <a:solidFill>
                              <a:schemeClr val="tx1"/>
                            </a:solidFill>
                            <a:effectLst/>
                            <a:latin typeface="Cambria Math"/>
                            <a:ea typeface="Calibri"/>
                            <a:cs typeface="Cambria Math"/>
                          </a:rPr>
                          <m:t>ı</m:t>
                        </m:r>
                        <m:r>
                          <m:rPr>
                            <m:sty m:val="p"/>
                          </m:rPr>
                          <a:rPr lang="tr-TR">
                            <a:solidFill>
                              <a:schemeClr val="tx1"/>
                            </a:solidFill>
                            <a:effectLst/>
                            <a:latin typeface="Cambria Math"/>
                            <a:ea typeface="Calibri"/>
                            <a:cs typeface="Cambria Math"/>
                          </a:rPr>
                          <m:t>lan</m:t>
                        </m:r>
                        <m:r>
                          <a:rPr lang="tr-TR">
                            <a:solidFill>
                              <a:schemeClr val="tx1"/>
                            </a:solidFill>
                            <a:effectLst/>
                            <a:latin typeface="Cambria Math"/>
                            <a:ea typeface="Calibri"/>
                            <a:cs typeface="Cambria Math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tr-TR">
                            <a:solidFill>
                              <a:schemeClr val="tx1"/>
                            </a:solidFill>
                            <a:effectLst/>
                            <a:latin typeface="Cambria Math"/>
                            <a:ea typeface="Calibri"/>
                            <a:cs typeface="Cambria Math"/>
                          </a:rPr>
                          <m:t>oda</m:t>
                        </m:r>
                        <m:r>
                          <a:rPr lang="tr-TR">
                            <a:solidFill>
                              <a:schemeClr val="tx1"/>
                            </a:solidFill>
                            <a:effectLst/>
                            <a:latin typeface="Cambria Math"/>
                            <a:ea typeface="Calibri"/>
                            <a:cs typeface="Cambria Math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tr-TR">
                            <a:solidFill>
                              <a:schemeClr val="tx1"/>
                            </a:solidFill>
                            <a:effectLst/>
                            <a:latin typeface="Cambria Math"/>
                            <a:ea typeface="Calibri"/>
                            <a:cs typeface="Cambria Math"/>
                          </a:rPr>
                          <m:t>say</m:t>
                        </m:r>
                        <m:r>
                          <a:rPr lang="tr-TR">
                            <a:solidFill>
                              <a:schemeClr val="tx1"/>
                            </a:solidFill>
                            <a:effectLst/>
                            <a:latin typeface="Cambria Math"/>
                            <a:ea typeface="Calibri"/>
                            <a:cs typeface="Cambria Math"/>
                          </a:rPr>
                          <m:t>ı</m:t>
                        </m:r>
                        <m:r>
                          <m:rPr>
                            <m:sty m:val="p"/>
                          </m:rPr>
                          <a:rPr lang="tr-TR">
                            <a:solidFill>
                              <a:schemeClr val="tx1"/>
                            </a:solidFill>
                            <a:effectLst/>
                            <a:latin typeface="Cambria Math"/>
                            <a:ea typeface="Calibri"/>
                            <a:cs typeface="Cambria Math"/>
                          </a:rPr>
                          <m:t>s</m:t>
                        </m:r>
                        <m:r>
                          <a:rPr lang="tr-TR">
                            <a:solidFill>
                              <a:schemeClr val="tx1"/>
                            </a:solidFill>
                            <a:effectLst/>
                            <a:latin typeface="Cambria Math"/>
                            <a:ea typeface="Calibri"/>
                            <a:cs typeface="Cambria Math"/>
                          </a:rPr>
                          <m:t>ı</m:t>
                        </m:r>
                        <m:r>
                          <m:rPr>
                            <m:sty m:val="p"/>
                          </m:rPr>
                          <a:rPr lang="tr-TR">
                            <a:solidFill>
                              <a:schemeClr val="tx1"/>
                            </a:solidFill>
                            <a:effectLst/>
                            <a:latin typeface="Cambria Math"/>
                            <a:ea typeface="Calibri"/>
                            <a:cs typeface="Cambria Math"/>
                          </a:rPr>
                          <m:t>x</m:t>
                        </m:r>
                        <m:r>
                          <a:rPr lang="tr-TR">
                            <a:solidFill>
                              <a:schemeClr val="tx1"/>
                            </a:solidFill>
                            <a:effectLst/>
                            <a:latin typeface="Cambria Math"/>
                            <a:ea typeface="Calibri"/>
                            <a:cs typeface="Cambria Math"/>
                          </a:rPr>
                          <m:t>100</m:t>
                        </m:r>
                      </m:num>
                      <m:den>
                        <m:r>
                          <m:rPr>
                            <m:sty m:val="p"/>
                          </m:rPr>
                          <a:rPr lang="tr-TR">
                            <a:solidFill>
                              <a:schemeClr val="tx1"/>
                            </a:solidFill>
                            <a:effectLst/>
                            <a:latin typeface="Cambria Math"/>
                            <a:ea typeface="Calibri"/>
                            <a:cs typeface="Cambria Math"/>
                          </a:rPr>
                          <m:t>Sat</m:t>
                        </m:r>
                        <m:r>
                          <a:rPr lang="tr-TR">
                            <a:solidFill>
                              <a:schemeClr val="tx1"/>
                            </a:solidFill>
                            <a:effectLst/>
                            <a:latin typeface="Cambria Math"/>
                            <a:ea typeface="Calibri"/>
                            <a:cs typeface="Cambria Math"/>
                          </a:rPr>
                          <m:t>ı</m:t>
                        </m:r>
                        <m:r>
                          <m:rPr>
                            <m:sty m:val="p"/>
                          </m:rPr>
                          <a:rPr lang="tr-TR">
                            <a:solidFill>
                              <a:schemeClr val="tx1"/>
                            </a:solidFill>
                            <a:effectLst/>
                            <a:latin typeface="Cambria Math"/>
                            <a:ea typeface="Calibri"/>
                            <a:cs typeface="Cambria Math"/>
                          </a:rPr>
                          <m:t>lan</m:t>
                        </m:r>
                        <m:r>
                          <a:rPr lang="tr-TR">
                            <a:solidFill>
                              <a:schemeClr val="tx1"/>
                            </a:solidFill>
                            <a:effectLst/>
                            <a:latin typeface="Cambria Math"/>
                            <a:ea typeface="Calibri"/>
                            <a:cs typeface="Cambria Math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tr-TR">
                            <a:solidFill>
                              <a:schemeClr val="tx1"/>
                            </a:solidFill>
                            <a:effectLst/>
                            <a:latin typeface="Cambria Math"/>
                            <a:ea typeface="Calibri"/>
                            <a:cs typeface="Cambria Math"/>
                          </a:rPr>
                          <m:t>oda</m:t>
                        </m:r>
                        <m:r>
                          <a:rPr lang="tr-TR">
                            <a:solidFill>
                              <a:schemeClr val="tx1"/>
                            </a:solidFill>
                            <a:effectLst/>
                            <a:latin typeface="Cambria Math"/>
                            <a:ea typeface="Calibri"/>
                            <a:cs typeface="Cambria Math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tr-TR">
                            <a:solidFill>
                              <a:schemeClr val="tx1"/>
                            </a:solidFill>
                            <a:effectLst/>
                            <a:latin typeface="Cambria Math"/>
                            <a:ea typeface="Calibri"/>
                            <a:cs typeface="Cambria Math"/>
                          </a:rPr>
                          <m:t>say</m:t>
                        </m:r>
                        <m:r>
                          <a:rPr lang="tr-TR">
                            <a:solidFill>
                              <a:schemeClr val="tx1"/>
                            </a:solidFill>
                            <a:effectLst/>
                            <a:latin typeface="Cambria Math"/>
                            <a:ea typeface="Calibri"/>
                            <a:cs typeface="Cambria Math"/>
                          </a:rPr>
                          <m:t>ı</m:t>
                        </m:r>
                        <m:r>
                          <m:rPr>
                            <m:sty m:val="p"/>
                          </m:rPr>
                          <a:rPr lang="tr-TR">
                            <a:solidFill>
                              <a:schemeClr val="tx1"/>
                            </a:solidFill>
                            <a:effectLst/>
                            <a:latin typeface="Cambria Math"/>
                            <a:ea typeface="Calibri"/>
                            <a:cs typeface="Cambria Math"/>
                          </a:rPr>
                          <m:t>s</m:t>
                        </m:r>
                        <m:r>
                          <a:rPr lang="tr-TR">
                            <a:solidFill>
                              <a:schemeClr val="tx1"/>
                            </a:solidFill>
                            <a:effectLst/>
                            <a:latin typeface="Cambria Math"/>
                            <a:ea typeface="Calibri"/>
                            <a:cs typeface="Cambria Math"/>
                          </a:rPr>
                          <m:t>ı</m:t>
                        </m:r>
                      </m:den>
                    </m:f>
                  </m:oMath>
                </a14:m>
                <a:endParaRPr lang="tr-TR" sz="2800" dirty="0">
                  <a:solidFill>
                    <a:schemeClr val="tx1"/>
                  </a:solidFill>
                  <a:ea typeface="Calibri"/>
                  <a:cs typeface="Times New Roman"/>
                </a:endParaRPr>
              </a:p>
              <a:p>
                <a:pPr algn="l">
                  <a:lnSpc>
                    <a:spcPct val="115000"/>
                  </a:lnSpc>
                  <a:spcAft>
                    <a:spcPts val="1000"/>
                  </a:spcAft>
                </a:pPr>
                <a:r>
                  <a:rPr lang="tr-TR" dirty="0">
                    <a:solidFill>
                      <a:schemeClr val="tx1"/>
                    </a:solidFill>
                    <a:ea typeface="Times New Roman"/>
                    <a:cs typeface="Times New Roman"/>
                  </a:rPr>
                  <a:t>İki kişilik oda=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tr-TR" i="1">
                            <a:solidFill>
                              <a:schemeClr val="tx1"/>
                            </a:solidFill>
                            <a:effectLst/>
                            <a:latin typeface="Cambria Math"/>
                            <a:ea typeface="Calibri"/>
                            <a:cs typeface="Times New Roman"/>
                          </a:rPr>
                        </m:ctrlPr>
                      </m:fPr>
                      <m:num>
                        <m:r>
                          <a:rPr lang="tr-TR">
                            <a:solidFill>
                              <a:schemeClr val="tx1"/>
                            </a:solidFill>
                            <a:effectLst/>
                            <a:latin typeface="Cambria Math"/>
                            <a:ea typeface="Calibri"/>
                            <a:cs typeface="Cambria Math"/>
                          </a:rPr>
                          <m:t>İ</m:t>
                        </m:r>
                        <m:r>
                          <m:rPr>
                            <m:sty m:val="p"/>
                          </m:rPr>
                          <a:rPr lang="tr-TR">
                            <a:solidFill>
                              <a:schemeClr val="tx1"/>
                            </a:solidFill>
                            <a:effectLst/>
                            <a:latin typeface="Cambria Math"/>
                            <a:ea typeface="Calibri"/>
                            <a:cs typeface="Cambria Math"/>
                          </a:rPr>
                          <m:t>kili</m:t>
                        </m:r>
                        <m:r>
                          <a:rPr lang="tr-TR">
                            <a:solidFill>
                              <a:schemeClr val="tx1"/>
                            </a:solidFill>
                            <a:effectLst/>
                            <a:latin typeface="Cambria Math"/>
                            <a:ea typeface="Calibri"/>
                            <a:cs typeface="Cambria Math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tr-TR">
                            <a:solidFill>
                              <a:schemeClr val="tx1"/>
                            </a:solidFill>
                            <a:effectLst/>
                            <a:latin typeface="Cambria Math"/>
                            <a:ea typeface="Calibri"/>
                            <a:cs typeface="Cambria Math"/>
                          </a:rPr>
                          <m:t>sat</m:t>
                        </m:r>
                        <m:r>
                          <a:rPr lang="tr-TR">
                            <a:solidFill>
                              <a:schemeClr val="tx1"/>
                            </a:solidFill>
                            <a:effectLst/>
                            <a:latin typeface="Cambria Math"/>
                            <a:ea typeface="Calibri"/>
                            <a:cs typeface="Cambria Math"/>
                          </a:rPr>
                          <m:t>ı</m:t>
                        </m:r>
                        <m:r>
                          <m:rPr>
                            <m:sty m:val="p"/>
                          </m:rPr>
                          <a:rPr lang="tr-TR">
                            <a:solidFill>
                              <a:schemeClr val="tx1"/>
                            </a:solidFill>
                            <a:effectLst/>
                            <a:latin typeface="Cambria Math"/>
                            <a:ea typeface="Calibri"/>
                            <a:cs typeface="Cambria Math"/>
                          </a:rPr>
                          <m:t>lan</m:t>
                        </m:r>
                        <m:r>
                          <a:rPr lang="tr-TR">
                            <a:solidFill>
                              <a:schemeClr val="tx1"/>
                            </a:solidFill>
                            <a:effectLst/>
                            <a:latin typeface="Cambria Math"/>
                            <a:ea typeface="Calibri"/>
                            <a:cs typeface="Cambria Math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tr-TR">
                            <a:solidFill>
                              <a:schemeClr val="tx1"/>
                            </a:solidFill>
                            <a:effectLst/>
                            <a:latin typeface="Cambria Math"/>
                            <a:ea typeface="Calibri"/>
                            <a:cs typeface="Cambria Math"/>
                          </a:rPr>
                          <m:t>oda</m:t>
                        </m:r>
                        <m:r>
                          <a:rPr lang="tr-TR">
                            <a:solidFill>
                              <a:schemeClr val="tx1"/>
                            </a:solidFill>
                            <a:effectLst/>
                            <a:latin typeface="Cambria Math"/>
                            <a:ea typeface="Calibri"/>
                            <a:cs typeface="Cambria Math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tr-TR">
                            <a:solidFill>
                              <a:schemeClr val="tx1"/>
                            </a:solidFill>
                            <a:effectLst/>
                            <a:latin typeface="Cambria Math"/>
                            <a:ea typeface="Calibri"/>
                            <a:cs typeface="Cambria Math"/>
                          </a:rPr>
                          <m:t>say</m:t>
                        </m:r>
                        <m:r>
                          <a:rPr lang="tr-TR">
                            <a:solidFill>
                              <a:schemeClr val="tx1"/>
                            </a:solidFill>
                            <a:effectLst/>
                            <a:latin typeface="Cambria Math"/>
                            <a:ea typeface="Calibri"/>
                            <a:cs typeface="Cambria Math"/>
                          </a:rPr>
                          <m:t>ı</m:t>
                        </m:r>
                        <m:r>
                          <m:rPr>
                            <m:sty m:val="p"/>
                          </m:rPr>
                          <a:rPr lang="tr-TR">
                            <a:solidFill>
                              <a:schemeClr val="tx1"/>
                            </a:solidFill>
                            <a:effectLst/>
                            <a:latin typeface="Cambria Math"/>
                            <a:ea typeface="Calibri"/>
                            <a:cs typeface="Cambria Math"/>
                          </a:rPr>
                          <m:t>s</m:t>
                        </m:r>
                        <m:r>
                          <a:rPr lang="tr-TR">
                            <a:solidFill>
                              <a:schemeClr val="tx1"/>
                            </a:solidFill>
                            <a:effectLst/>
                            <a:latin typeface="Cambria Math"/>
                            <a:ea typeface="Calibri"/>
                            <a:cs typeface="Cambria Math"/>
                          </a:rPr>
                          <m:t>ı</m:t>
                        </m:r>
                        <m:r>
                          <m:rPr>
                            <m:sty m:val="p"/>
                          </m:rPr>
                          <a:rPr lang="tr-TR">
                            <a:solidFill>
                              <a:schemeClr val="tx1"/>
                            </a:solidFill>
                            <a:effectLst/>
                            <a:latin typeface="Cambria Math"/>
                            <a:ea typeface="Calibri"/>
                            <a:cs typeface="Cambria Math"/>
                          </a:rPr>
                          <m:t>x</m:t>
                        </m:r>
                        <m:r>
                          <a:rPr lang="tr-TR">
                            <a:solidFill>
                              <a:schemeClr val="tx1"/>
                            </a:solidFill>
                            <a:effectLst/>
                            <a:latin typeface="Cambria Math"/>
                            <a:ea typeface="Calibri"/>
                            <a:cs typeface="Cambria Math"/>
                          </a:rPr>
                          <m:t>100</m:t>
                        </m:r>
                      </m:num>
                      <m:den>
                        <m:r>
                          <m:rPr>
                            <m:sty m:val="p"/>
                          </m:rPr>
                          <a:rPr lang="tr-TR">
                            <a:solidFill>
                              <a:schemeClr val="tx1"/>
                            </a:solidFill>
                            <a:effectLst/>
                            <a:latin typeface="Cambria Math"/>
                            <a:ea typeface="Calibri"/>
                            <a:cs typeface="Cambria Math"/>
                          </a:rPr>
                          <m:t>Sat</m:t>
                        </m:r>
                        <m:r>
                          <a:rPr lang="tr-TR">
                            <a:solidFill>
                              <a:schemeClr val="tx1"/>
                            </a:solidFill>
                            <a:effectLst/>
                            <a:latin typeface="Cambria Math"/>
                            <a:ea typeface="Calibri"/>
                            <a:cs typeface="Cambria Math"/>
                          </a:rPr>
                          <m:t>ı</m:t>
                        </m:r>
                        <m:r>
                          <m:rPr>
                            <m:sty m:val="p"/>
                          </m:rPr>
                          <a:rPr lang="tr-TR">
                            <a:solidFill>
                              <a:schemeClr val="tx1"/>
                            </a:solidFill>
                            <a:effectLst/>
                            <a:latin typeface="Cambria Math"/>
                            <a:ea typeface="Calibri"/>
                            <a:cs typeface="Cambria Math"/>
                          </a:rPr>
                          <m:t>lan</m:t>
                        </m:r>
                        <m:r>
                          <a:rPr lang="tr-TR">
                            <a:solidFill>
                              <a:schemeClr val="tx1"/>
                            </a:solidFill>
                            <a:effectLst/>
                            <a:latin typeface="Cambria Math"/>
                            <a:ea typeface="Calibri"/>
                            <a:cs typeface="Cambria Math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tr-TR">
                            <a:solidFill>
                              <a:schemeClr val="tx1"/>
                            </a:solidFill>
                            <a:effectLst/>
                            <a:latin typeface="Cambria Math"/>
                            <a:ea typeface="Calibri"/>
                            <a:cs typeface="Cambria Math"/>
                          </a:rPr>
                          <m:t>oda</m:t>
                        </m:r>
                        <m:r>
                          <a:rPr lang="tr-TR">
                            <a:solidFill>
                              <a:schemeClr val="tx1"/>
                            </a:solidFill>
                            <a:effectLst/>
                            <a:latin typeface="Cambria Math"/>
                            <a:ea typeface="Calibri"/>
                            <a:cs typeface="Cambria Math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tr-TR">
                            <a:solidFill>
                              <a:schemeClr val="tx1"/>
                            </a:solidFill>
                            <a:effectLst/>
                            <a:latin typeface="Cambria Math"/>
                            <a:ea typeface="Calibri"/>
                            <a:cs typeface="Cambria Math"/>
                          </a:rPr>
                          <m:t>say</m:t>
                        </m:r>
                        <m:r>
                          <a:rPr lang="tr-TR">
                            <a:solidFill>
                              <a:schemeClr val="tx1"/>
                            </a:solidFill>
                            <a:effectLst/>
                            <a:latin typeface="Cambria Math"/>
                            <a:ea typeface="Calibri"/>
                            <a:cs typeface="Cambria Math"/>
                          </a:rPr>
                          <m:t>ı</m:t>
                        </m:r>
                        <m:r>
                          <m:rPr>
                            <m:sty m:val="p"/>
                          </m:rPr>
                          <a:rPr lang="tr-TR">
                            <a:solidFill>
                              <a:schemeClr val="tx1"/>
                            </a:solidFill>
                            <a:effectLst/>
                            <a:latin typeface="Cambria Math"/>
                            <a:ea typeface="Calibri"/>
                            <a:cs typeface="Cambria Math"/>
                          </a:rPr>
                          <m:t>s</m:t>
                        </m:r>
                        <m:r>
                          <a:rPr lang="tr-TR">
                            <a:solidFill>
                              <a:schemeClr val="tx1"/>
                            </a:solidFill>
                            <a:effectLst/>
                            <a:latin typeface="Cambria Math"/>
                            <a:ea typeface="Calibri"/>
                            <a:cs typeface="Cambria Math"/>
                          </a:rPr>
                          <m:t>ı</m:t>
                        </m:r>
                      </m:den>
                    </m:f>
                  </m:oMath>
                </a14:m>
                <a:endParaRPr lang="tr-TR" sz="2800" dirty="0">
                  <a:solidFill>
                    <a:schemeClr val="tx1"/>
                  </a:solidFill>
                  <a:ea typeface="Calibri"/>
                  <a:cs typeface="Times New Roman"/>
                </a:endParaRPr>
              </a:p>
              <a:p>
                <a:pPr algn="l">
                  <a:lnSpc>
                    <a:spcPct val="115000"/>
                  </a:lnSpc>
                  <a:spcAft>
                    <a:spcPts val="1000"/>
                  </a:spcAft>
                </a:pPr>
                <a:r>
                  <a:rPr lang="tr-TR" dirty="0">
                    <a:solidFill>
                      <a:schemeClr val="tx1"/>
                    </a:solidFill>
                    <a:ea typeface="Calibri"/>
                    <a:cs typeface="Times New Roman"/>
                  </a:rPr>
                  <a:t>Üç kişilik oda=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tr-TR" i="1">
                            <a:solidFill>
                              <a:schemeClr val="tx1"/>
                            </a:solidFill>
                            <a:effectLst/>
                            <a:latin typeface="Cambria Math"/>
                            <a:ea typeface="Calibri"/>
                            <a:cs typeface="Times New Roman"/>
                          </a:rPr>
                        </m:ctrlPr>
                      </m:fPr>
                      <m:num>
                        <m:r>
                          <a:rPr lang="tr-TR">
                            <a:solidFill>
                              <a:schemeClr val="tx1"/>
                            </a:solidFill>
                            <a:effectLst/>
                            <a:latin typeface="Cambria Math"/>
                            <a:ea typeface="Calibri"/>
                            <a:cs typeface="Cambria Math"/>
                          </a:rPr>
                          <m:t>Üç</m:t>
                        </m:r>
                        <m:r>
                          <m:rPr>
                            <m:sty m:val="p"/>
                          </m:rPr>
                          <a:rPr lang="tr-TR">
                            <a:solidFill>
                              <a:schemeClr val="tx1"/>
                            </a:solidFill>
                            <a:effectLst/>
                            <a:latin typeface="Cambria Math"/>
                            <a:ea typeface="Calibri"/>
                            <a:cs typeface="Cambria Math"/>
                          </a:rPr>
                          <m:t>l</m:t>
                        </m:r>
                        <m:r>
                          <a:rPr lang="tr-TR">
                            <a:solidFill>
                              <a:schemeClr val="tx1"/>
                            </a:solidFill>
                            <a:effectLst/>
                            <a:latin typeface="Cambria Math"/>
                            <a:ea typeface="Calibri"/>
                            <a:cs typeface="Cambria Math"/>
                          </a:rPr>
                          <m:t>ü</m:t>
                        </m:r>
                        <m:r>
                          <m:rPr>
                            <m:sty m:val="p"/>
                          </m:rPr>
                          <a:rPr lang="tr-TR">
                            <a:solidFill>
                              <a:schemeClr val="tx1"/>
                            </a:solidFill>
                            <a:effectLst/>
                            <a:latin typeface="Cambria Math"/>
                            <a:ea typeface="Calibri"/>
                            <a:cs typeface="Cambria Math"/>
                          </a:rPr>
                          <m:t>i</m:t>
                        </m:r>
                        <m:r>
                          <a:rPr lang="tr-TR">
                            <a:solidFill>
                              <a:schemeClr val="tx1"/>
                            </a:solidFill>
                            <a:effectLst/>
                            <a:latin typeface="Cambria Math"/>
                            <a:ea typeface="Calibri"/>
                            <a:cs typeface="Cambria Math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tr-TR">
                            <a:solidFill>
                              <a:schemeClr val="tx1"/>
                            </a:solidFill>
                            <a:effectLst/>
                            <a:latin typeface="Cambria Math"/>
                            <a:ea typeface="Calibri"/>
                            <a:cs typeface="Cambria Math"/>
                          </a:rPr>
                          <m:t>sat</m:t>
                        </m:r>
                        <m:r>
                          <a:rPr lang="tr-TR">
                            <a:solidFill>
                              <a:schemeClr val="tx1"/>
                            </a:solidFill>
                            <a:effectLst/>
                            <a:latin typeface="Cambria Math"/>
                            <a:ea typeface="Calibri"/>
                            <a:cs typeface="Cambria Math"/>
                          </a:rPr>
                          <m:t>ı</m:t>
                        </m:r>
                        <m:r>
                          <m:rPr>
                            <m:sty m:val="p"/>
                          </m:rPr>
                          <a:rPr lang="tr-TR">
                            <a:solidFill>
                              <a:schemeClr val="tx1"/>
                            </a:solidFill>
                            <a:effectLst/>
                            <a:latin typeface="Cambria Math"/>
                            <a:ea typeface="Calibri"/>
                            <a:cs typeface="Cambria Math"/>
                          </a:rPr>
                          <m:t>lan</m:t>
                        </m:r>
                        <m:r>
                          <a:rPr lang="tr-TR">
                            <a:solidFill>
                              <a:schemeClr val="tx1"/>
                            </a:solidFill>
                            <a:effectLst/>
                            <a:latin typeface="Cambria Math"/>
                            <a:ea typeface="Calibri"/>
                            <a:cs typeface="Cambria Math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tr-TR">
                            <a:solidFill>
                              <a:schemeClr val="tx1"/>
                            </a:solidFill>
                            <a:effectLst/>
                            <a:latin typeface="Cambria Math"/>
                            <a:ea typeface="Calibri"/>
                            <a:cs typeface="Cambria Math"/>
                          </a:rPr>
                          <m:t>oda</m:t>
                        </m:r>
                        <m:r>
                          <a:rPr lang="tr-TR">
                            <a:solidFill>
                              <a:schemeClr val="tx1"/>
                            </a:solidFill>
                            <a:effectLst/>
                            <a:latin typeface="Cambria Math"/>
                            <a:ea typeface="Calibri"/>
                            <a:cs typeface="Cambria Math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tr-TR">
                            <a:solidFill>
                              <a:schemeClr val="tx1"/>
                            </a:solidFill>
                            <a:effectLst/>
                            <a:latin typeface="Cambria Math"/>
                            <a:ea typeface="Calibri"/>
                            <a:cs typeface="Cambria Math"/>
                          </a:rPr>
                          <m:t>say</m:t>
                        </m:r>
                        <m:r>
                          <a:rPr lang="tr-TR">
                            <a:solidFill>
                              <a:schemeClr val="tx1"/>
                            </a:solidFill>
                            <a:effectLst/>
                            <a:latin typeface="Cambria Math"/>
                            <a:ea typeface="Calibri"/>
                            <a:cs typeface="Cambria Math"/>
                          </a:rPr>
                          <m:t>ı</m:t>
                        </m:r>
                        <m:r>
                          <m:rPr>
                            <m:sty m:val="p"/>
                          </m:rPr>
                          <a:rPr lang="tr-TR">
                            <a:solidFill>
                              <a:schemeClr val="tx1"/>
                            </a:solidFill>
                            <a:effectLst/>
                            <a:latin typeface="Cambria Math"/>
                            <a:ea typeface="Calibri"/>
                            <a:cs typeface="Cambria Math"/>
                          </a:rPr>
                          <m:t>s</m:t>
                        </m:r>
                        <m:r>
                          <a:rPr lang="tr-TR">
                            <a:solidFill>
                              <a:schemeClr val="tx1"/>
                            </a:solidFill>
                            <a:effectLst/>
                            <a:latin typeface="Cambria Math"/>
                            <a:ea typeface="Calibri"/>
                            <a:cs typeface="Cambria Math"/>
                          </a:rPr>
                          <m:t>ı</m:t>
                        </m:r>
                        <m:r>
                          <m:rPr>
                            <m:sty m:val="p"/>
                          </m:rPr>
                          <a:rPr lang="tr-TR">
                            <a:solidFill>
                              <a:schemeClr val="tx1"/>
                            </a:solidFill>
                            <a:effectLst/>
                            <a:latin typeface="Cambria Math"/>
                            <a:ea typeface="Calibri"/>
                            <a:cs typeface="Cambria Math"/>
                          </a:rPr>
                          <m:t>x</m:t>
                        </m:r>
                        <m:r>
                          <a:rPr lang="tr-TR">
                            <a:solidFill>
                              <a:schemeClr val="tx1"/>
                            </a:solidFill>
                            <a:effectLst/>
                            <a:latin typeface="Cambria Math"/>
                            <a:ea typeface="Calibri"/>
                            <a:cs typeface="Cambria Math"/>
                          </a:rPr>
                          <m:t>100</m:t>
                        </m:r>
                      </m:num>
                      <m:den>
                        <m:r>
                          <m:rPr>
                            <m:sty m:val="p"/>
                          </m:rPr>
                          <a:rPr lang="tr-TR">
                            <a:solidFill>
                              <a:schemeClr val="tx1"/>
                            </a:solidFill>
                            <a:effectLst/>
                            <a:latin typeface="Cambria Math"/>
                            <a:ea typeface="Calibri"/>
                            <a:cs typeface="Cambria Math"/>
                          </a:rPr>
                          <m:t>Sat</m:t>
                        </m:r>
                        <m:r>
                          <a:rPr lang="tr-TR">
                            <a:solidFill>
                              <a:schemeClr val="tx1"/>
                            </a:solidFill>
                            <a:effectLst/>
                            <a:latin typeface="Cambria Math"/>
                            <a:ea typeface="Calibri"/>
                            <a:cs typeface="Cambria Math"/>
                          </a:rPr>
                          <m:t>ı</m:t>
                        </m:r>
                        <m:r>
                          <m:rPr>
                            <m:sty m:val="p"/>
                          </m:rPr>
                          <a:rPr lang="tr-TR">
                            <a:solidFill>
                              <a:schemeClr val="tx1"/>
                            </a:solidFill>
                            <a:effectLst/>
                            <a:latin typeface="Cambria Math"/>
                            <a:ea typeface="Calibri"/>
                            <a:cs typeface="Cambria Math"/>
                          </a:rPr>
                          <m:t>lan</m:t>
                        </m:r>
                        <m:r>
                          <a:rPr lang="tr-TR">
                            <a:solidFill>
                              <a:schemeClr val="tx1"/>
                            </a:solidFill>
                            <a:effectLst/>
                            <a:latin typeface="Cambria Math"/>
                            <a:ea typeface="Calibri"/>
                            <a:cs typeface="Cambria Math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tr-TR">
                            <a:solidFill>
                              <a:schemeClr val="tx1"/>
                            </a:solidFill>
                            <a:effectLst/>
                            <a:latin typeface="Cambria Math"/>
                            <a:ea typeface="Calibri"/>
                            <a:cs typeface="Cambria Math"/>
                          </a:rPr>
                          <m:t>oda</m:t>
                        </m:r>
                        <m:r>
                          <a:rPr lang="tr-TR">
                            <a:solidFill>
                              <a:schemeClr val="tx1"/>
                            </a:solidFill>
                            <a:effectLst/>
                            <a:latin typeface="Cambria Math"/>
                            <a:ea typeface="Calibri"/>
                            <a:cs typeface="Cambria Math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tr-TR">
                            <a:solidFill>
                              <a:schemeClr val="tx1"/>
                            </a:solidFill>
                            <a:effectLst/>
                            <a:latin typeface="Cambria Math"/>
                            <a:ea typeface="Calibri"/>
                            <a:cs typeface="Cambria Math"/>
                          </a:rPr>
                          <m:t>say</m:t>
                        </m:r>
                        <m:r>
                          <a:rPr lang="tr-TR">
                            <a:solidFill>
                              <a:schemeClr val="tx1"/>
                            </a:solidFill>
                            <a:effectLst/>
                            <a:latin typeface="Cambria Math"/>
                            <a:ea typeface="Calibri"/>
                            <a:cs typeface="Cambria Math"/>
                          </a:rPr>
                          <m:t>ı</m:t>
                        </m:r>
                        <m:r>
                          <m:rPr>
                            <m:sty m:val="p"/>
                          </m:rPr>
                          <a:rPr lang="tr-TR">
                            <a:solidFill>
                              <a:schemeClr val="tx1"/>
                            </a:solidFill>
                            <a:effectLst/>
                            <a:latin typeface="Cambria Math"/>
                            <a:ea typeface="Calibri"/>
                            <a:cs typeface="Cambria Math"/>
                          </a:rPr>
                          <m:t>s</m:t>
                        </m:r>
                        <m:r>
                          <a:rPr lang="tr-TR">
                            <a:solidFill>
                              <a:schemeClr val="tx1"/>
                            </a:solidFill>
                            <a:effectLst/>
                            <a:latin typeface="Cambria Math"/>
                            <a:ea typeface="Calibri"/>
                            <a:cs typeface="Cambria Math"/>
                          </a:rPr>
                          <m:t>ı</m:t>
                        </m:r>
                      </m:den>
                    </m:f>
                  </m:oMath>
                </a14:m>
                <a:endParaRPr lang="tr-TR" sz="2800" dirty="0">
                  <a:solidFill>
                    <a:schemeClr val="tx1"/>
                  </a:solidFill>
                  <a:ea typeface="Calibri"/>
                  <a:cs typeface="Times New Roman"/>
                </a:endParaRPr>
              </a:p>
              <a:p>
                <a:pPr algn="l"/>
                <a:endParaRPr lang="tr-TR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" name="Alt Başlık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subTitle" idx="1"/>
              </p:nvPr>
            </p:nvSpPr>
            <p:spPr>
              <a:xfrm>
                <a:off x="323528" y="1340768"/>
                <a:ext cx="8568952" cy="5040560"/>
              </a:xfrm>
              <a:blipFill rotWithShape="1">
                <a:blip r:embed="rId4"/>
                <a:stretch>
                  <a:fillRect l="-711" t="-1693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Kayıtlı Ses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19533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636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İçerik Yer Tutucusu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260648"/>
                <a:ext cx="8229600" cy="6120680"/>
              </a:xfrm>
            </p:spPr>
            <p:txBody>
              <a:bodyPr>
                <a:normAutofit fontScale="77500" lnSpcReduction="20000"/>
              </a:bodyPr>
              <a:lstStyle/>
              <a:p>
                <a:pPr marL="0" indent="0">
                  <a:spcAft>
                    <a:spcPts val="0"/>
                  </a:spcAft>
                  <a:buNone/>
                </a:pPr>
                <a:r>
                  <a:rPr lang="tr-TR" sz="2300" b="1" dirty="0">
                    <a:ea typeface="Calibri"/>
                    <a:cs typeface="Times New Roman"/>
                  </a:rPr>
                  <a:t>B-Rezervasyon</a:t>
                </a:r>
                <a:endParaRPr lang="tr-TR" sz="2300" dirty="0">
                  <a:ea typeface="Calibri"/>
                  <a:cs typeface="Times New Roman"/>
                </a:endParaRPr>
              </a:p>
              <a:p>
                <a:pPr marL="0" indent="0">
                  <a:spcAft>
                    <a:spcPts val="0"/>
                  </a:spcAft>
                  <a:buNone/>
                </a:pPr>
                <a:r>
                  <a:rPr lang="tr-TR" sz="2200" dirty="0">
                    <a:ea typeface="Calibri"/>
                    <a:cs typeface="Times New Roman"/>
                  </a:rPr>
                  <a:t>Rezervasyonlu oda=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tr-TR" sz="2200" i="1">
                            <a:effectLst/>
                            <a:latin typeface="Cambria Math"/>
                            <a:ea typeface="Calibri"/>
                            <a:cs typeface="Times New Roman"/>
                          </a:rPr>
                        </m:ctrlPr>
                      </m:fPr>
                      <m:num>
                        <m:r>
                          <m:rPr>
                            <m:sty m:val="p"/>
                          </m:rPr>
                          <a:rPr lang="tr-TR" sz="2200">
                            <a:effectLst/>
                            <a:latin typeface="Cambria Math"/>
                            <a:ea typeface="Calibri"/>
                            <a:cs typeface="Cambria Math"/>
                          </a:rPr>
                          <m:t>Rezervasyonlu</m:t>
                        </m:r>
                        <m:r>
                          <a:rPr lang="tr-TR" sz="2200">
                            <a:effectLst/>
                            <a:latin typeface="Cambria Math"/>
                            <a:ea typeface="Calibri"/>
                            <a:cs typeface="Cambria Math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tr-TR" sz="2200">
                            <a:effectLst/>
                            <a:latin typeface="Cambria Math"/>
                            <a:ea typeface="Calibri"/>
                            <a:cs typeface="Cambria Math"/>
                          </a:rPr>
                          <m:t>gelen</m:t>
                        </m:r>
                        <m:r>
                          <a:rPr lang="tr-TR" sz="2200">
                            <a:effectLst/>
                            <a:latin typeface="Cambria Math"/>
                            <a:ea typeface="Calibri"/>
                            <a:cs typeface="Cambria Math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tr-TR" sz="2200">
                            <a:effectLst/>
                            <a:latin typeface="Cambria Math"/>
                            <a:ea typeface="Calibri"/>
                            <a:cs typeface="Cambria Math"/>
                          </a:rPr>
                          <m:t>oda</m:t>
                        </m:r>
                        <m:r>
                          <a:rPr lang="tr-TR" sz="2200">
                            <a:effectLst/>
                            <a:latin typeface="Cambria Math"/>
                            <a:ea typeface="Calibri"/>
                            <a:cs typeface="Cambria Math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tr-TR" sz="2200">
                            <a:effectLst/>
                            <a:latin typeface="Cambria Math"/>
                            <a:ea typeface="Calibri"/>
                            <a:cs typeface="Cambria Math"/>
                          </a:rPr>
                          <m:t>say</m:t>
                        </m:r>
                        <m:r>
                          <a:rPr lang="tr-TR" sz="2200">
                            <a:effectLst/>
                            <a:latin typeface="Cambria Math"/>
                            <a:ea typeface="Calibri"/>
                            <a:cs typeface="Cambria Math"/>
                          </a:rPr>
                          <m:t>ı</m:t>
                        </m:r>
                        <m:r>
                          <m:rPr>
                            <m:sty m:val="p"/>
                          </m:rPr>
                          <a:rPr lang="tr-TR" sz="2200">
                            <a:effectLst/>
                            <a:latin typeface="Cambria Math"/>
                            <a:ea typeface="Calibri"/>
                            <a:cs typeface="Cambria Math"/>
                          </a:rPr>
                          <m:t>s</m:t>
                        </m:r>
                        <m:r>
                          <a:rPr lang="tr-TR" sz="2200">
                            <a:effectLst/>
                            <a:latin typeface="Cambria Math"/>
                            <a:ea typeface="Calibri"/>
                            <a:cs typeface="Cambria Math"/>
                          </a:rPr>
                          <m:t>ı</m:t>
                        </m:r>
                        <m:r>
                          <m:rPr>
                            <m:sty m:val="p"/>
                          </m:rPr>
                          <a:rPr lang="tr-TR" sz="2200">
                            <a:effectLst/>
                            <a:latin typeface="Cambria Math"/>
                            <a:ea typeface="Calibri"/>
                            <a:cs typeface="Cambria Math"/>
                          </a:rPr>
                          <m:t>x</m:t>
                        </m:r>
                        <m:r>
                          <a:rPr lang="tr-TR" sz="2200">
                            <a:effectLst/>
                            <a:latin typeface="Cambria Math"/>
                            <a:ea typeface="Calibri"/>
                            <a:cs typeface="Cambria Math"/>
                          </a:rPr>
                          <m:t>100</m:t>
                        </m:r>
                      </m:num>
                      <m:den>
                        <m:r>
                          <m:rPr>
                            <m:sty m:val="p"/>
                          </m:rPr>
                          <a:rPr lang="tr-TR" sz="2200">
                            <a:effectLst/>
                            <a:latin typeface="Cambria Math"/>
                            <a:ea typeface="Calibri"/>
                            <a:cs typeface="Cambria Math"/>
                          </a:rPr>
                          <m:t>Rezervasyonu</m:t>
                        </m:r>
                        <m:r>
                          <a:rPr lang="tr-TR" sz="2200">
                            <a:effectLst/>
                            <a:latin typeface="Cambria Math"/>
                            <a:ea typeface="Calibri"/>
                            <a:cs typeface="Cambria Math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tr-TR" sz="2200">
                            <a:effectLst/>
                            <a:latin typeface="Cambria Math"/>
                            <a:ea typeface="Calibri"/>
                            <a:cs typeface="Cambria Math"/>
                          </a:rPr>
                          <m:t>al</m:t>
                        </m:r>
                        <m:r>
                          <a:rPr lang="tr-TR" sz="2200">
                            <a:effectLst/>
                            <a:latin typeface="Cambria Math"/>
                            <a:ea typeface="Calibri"/>
                            <a:cs typeface="Cambria Math"/>
                          </a:rPr>
                          <m:t>ı</m:t>
                        </m:r>
                        <m:r>
                          <m:rPr>
                            <m:sty m:val="p"/>
                          </m:rPr>
                          <a:rPr lang="tr-TR" sz="2200">
                            <a:effectLst/>
                            <a:latin typeface="Cambria Math"/>
                            <a:ea typeface="Calibri"/>
                            <a:cs typeface="Cambria Math"/>
                          </a:rPr>
                          <m:t>nm</m:t>
                        </m:r>
                        <m:r>
                          <a:rPr lang="tr-TR" sz="2200">
                            <a:effectLst/>
                            <a:latin typeface="Cambria Math"/>
                            <a:ea typeface="Calibri"/>
                            <a:cs typeface="Cambria Math"/>
                          </a:rPr>
                          <m:t>ış </m:t>
                        </m:r>
                        <m:r>
                          <m:rPr>
                            <m:sty m:val="p"/>
                          </m:rPr>
                          <a:rPr lang="tr-TR" sz="2200">
                            <a:effectLst/>
                            <a:latin typeface="Cambria Math"/>
                            <a:ea typeface="Calibri"/>
                            <a:cs typeface="Cambria Math"/>
                          </a:rPr>
                          <m:t>toplam</m:t>
                        </m:r>
                        <m:r>
                          <a:rPr lang="tr-TR" sz="2200">
                            <a:effectLst/>
                            <a:latin typeface="Cambria Math"/>
                            <a:ea typeface="Calibri"/>
                            <a:cs typeface="Cambria Math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tr-TR" sz="2200">
                            <a:effectLst/>
                            <a:latin typeface="Cambria Math"/>
                            <a:ea typeface="Calibri"/>
                            <a:cs typeface="Cambria Math"/>
                          </a:rPr>
                          <m:t>oda</m:t>
                        </m:r>
                        <m:r>
                          <a:rPr lang="tr-TR" sz="2200">
                            <a:effectLst/>
                            <a:latin typeface="Cambria Math"/>
                            <a:ea typeface="Calibri"/>
                            <a:cs typeface="Cambria Math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tr-TR" sz="2200">
                            <a:effectLst/>
                            <a:latin typeface="Cambria Math"/>
                            <a:ea typeface="Calibri"/>
                            <a:cs typeface="Cambria Math"/>
                          </a:rPr>
                          <m:t>say</m:t>
                        </m:r>
                        <m:r>
                          <a:rPr lang="tr-TR" sz="2200">
                            <a:effectLst/>
                            <a:latin typeface="Cambria Math"/>
                            <a:ea typeface="Calibri"/>
                            <a:cs typeface="Cambria Math"/>
                          </a:rPr>
                          <m:t>ı</m:t>
                        </m:r>
                        <m:r>
                          <m:rPr>
                            <m:sty m:val="p"/>
                          </m:rPr>
                          <a:rPr lang="tr-TR" sz="2200">
                            <a:effectLst/>
                            <a:latin typeface="Cambria Math"/>
                            <a:ea typeface="Calibri"/>
                            <a:cs typeface="Cambria Math"/>
                          </a:rPr>
                          <m:t>s</m:t>
                        </m:r>
                        <m:r>
                          <a:rPr lang="tr-TR" sz="2200">
                            <a:effectLst/>
                            <a:latin typeface="Cambria Math"/>
                            <a:ea typeface="Calibri"/>
                            <a:cs typeface="Cambria Math"/>
                          </a:rPr>
                          <m:t>ı</m:t>
                        </m:r>
                      </m:den>
                    </m:f>
                  </m:oMath>
                </a14:m>
                <a:endParaRPr lang="tr-TR" sz="2200" dirty="0">
                  <a:ea typeface="Calibri"/>
                  <a:cs typeface="Times New Roman"/>
                </a:endParaRPr>
              </a:p>
              <a:p>
                <a:pPr marL="0" indent="0">
                  <a:spcAft>
                    <a:spcPts val="0"/>
                  </a:spcAft>
                  <a:buNone/>
                </a:pPr>
                <a:r>
                  <a:rPr lang="tr-TR" sz="2200" dirty="0">
                    <a:ea typeface="Times New Roman"/>
                    <a:cs typeface="Times New Roman"/>
                  </a:rPr>
                  <a:t> </a:t>
                </a:r>
                <a:endParaRPr lang="tr-TR" sz="2200" dirty="0">
                  <a:ea typeface="Calibri"/>
                  <a:cs typeface="Times New Roman"/>
                </a:endParaRPr>
              </a:p>
              <a:p>
                <a:pPr marL="0" indent="0">
                  <a:spcAft>
                    <a:spcPts val="0"/>
                  </a:spcAft>
                  <a:buNone/>
                </a:pPr>
                <a:r>
                  <a:rPr lang="tr-TR" sz="2200" dirty="0">
                    <a:ea typeface="Times New Roman"/>
                    <a:cs typeface="Times New Roman"/>
                  </a:rPr>
                  <a:t>İptal edilen oda oranı (</a:t>
                </a:r>
                <a:r>
                  <a:rPr lang="tr-TR" sz="2200" dirty="0" err="1">
                    <a:ea typeface="Times New Roman"/>
                    <a:cs typeface="Times New Roman"/>
                  </a:rPr>
                  <a:t>Cancel</a:t>
                </a:r>
                <a:r>
                  <a:rPr lang="tr-TR" sz="2200" dirty="0">
                    <a:ea typeface="Times New Roman"/>
                    <a:cs typeface="Times New Roman"/>
                  </a:rPr>
                  <a:t>)=</a:t>
                </a:r>
                <a14:m>
                  <m:oMath xmlns:m="http://schemas.openxmlformats.org/officeDocument/2006/math">
                    <m:r>
                      <a:rPr lang="tr-TR" sz="2200">
                        <a:effectLst/>
                        <a:latin typeface="Cambria Math"/>
                        <a:ea typeface="Calibri"/>
                        <a:cs typeface="Times New Roman"/>
                      </a:rPr>
                      <m:t> </m:t>
                    </m:r>
                    <m:f>
                      <m:fPr>
                        <m:ctrlPr>
                          <a:rPr lang="tr-TR" sz="2200" i="1">
                            <a:effectLst/>
                            <a:latin typeface="Cambria Math"/>
                            <a:ea typeface="Calibri"/>
                            <a:cs typeface="Times New Roman"/>
                          </a:rPr>
                        </m:ctrlPr>
                      </m:fPr>
                      <m:num>
                        <m:r>
                          <a:rPr lang="tr-TR" sz="2200">
                            <a:effectLst/>
                            <a:latin typeface="Cambria Math"/>
                            <a:ea typeface="Calibri"/>
                            <a:cs typeface="Cambria Math"/>
                          </a:rPr>
                          <m:t>İ</m:t>
                        </m:r>
                        <m:r>
                          <m:rPr>
                            <m:sty m:val="p"/>
                          </m:rPr>
                          <a:rPr lang="tr-TR" sz="2200">
                            <a:effectLst/>
                            <a:latin typeface="Cambria Math"/>
                            <a:ea typeface="Calibri"/>
                            <a:cs typeface="Cambria Math"/>
                          </a:rPr>
                          <m:t>ptal</m:t>
                        </m:r>
                        <m:r>
                          <a:rPr lang="tr-TR" sz="2200">
                            <a:effectLst/>
                            <a:latin typeface="Cambria Math"/>
                            <a:ea typeface="Calibri"/>
                            <a:cs typeface="Cambria Math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tr-TR" sz="2200">
                            <a:effectLst/>
                            <a:latin typeface="Cambria Math"/>
                            <a:ea typeface="Calibri"/>
                            <a:cs typeface="Cambria Math"/>
                          </a:rPr>
                          <m:t>edilen</m:t>
                        </m:r>
                        <m:r>
                          <a:rPr lang="tr-TR" sz="2200">
                            <a:effectLst/>
                            <a:latin typeface="Cambria Math"/>
                            <a:ea typeface="Calibri"/>
                            <a:cs typeface="Cambria Math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tr-TR" sz="2200">
                            <a:effectLst/>
                            <a:latin typeface="Cambria Math"/>
                            <a:ea typeface="Calibri"/>
                            <a:cs typeface="Cambria Math"/>
                          </a:rPr>
                          <m:t>rezervasyonlu</m:t>
                        </m:r>
                        <m:r>
                          <a:rPr lang="tr-TR" sz="2200">
                            <a:effectLst/>
                            <a:latin typeface="Cambria Math"/>
                            <a:ea typeface="Calibri"/>
                            <a:cs typeface="Cambria Math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tr-TR" sz="2200">
                            <a:effectLst/>
                            <a:latin typeface="Cambria Math"/>
                            <a:ea typeface="Calibri"/>
                            <a:cs typeface="Cambria Math"/>
                          </a:rPr>
                          <m:t>oda</m:t>
                        </m:r>
                        <m:r>
                          <a:rPr lang="tr-TR" sz="2200">
                            <a:effectLst/>
                            <a:latin typeface="Cambria Math"/>
                            <a:ea typeface="Calibri"/>
                            <a:cs typeface="Cambria Math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tr-TR" sz="2200">
                            <a:effectLst/>
                            <a:latin typeface="Cambria Math"/>
                            <a:ea typeface="Calibri"/>
                            <a:cs typeface="Cambria Math"/>
                          </a:rPr>
                          <m:t>say</m:t>
                        </m:r>
                        <m:r>
                          <a:rPr lang="tr-TR" sz="2200">
                            <a:effectLst/>
                            <a:latin typeface="Cambria Math"/>
                            <a:ea typeface="Calibri"/>
                            <a:cs typeface="Cambria Math"/>
                          </a:rPr>
                          <m:t>ı</m:t>
                        </m:r>
                        <m:r>
                          <m:rPr>
                            <m:sty m:val="p"/>
                          </m:rPr>
                          <a:rPr lang="tr-TR" sz="2200">
                            <a:effectLst/>
                            <a:latin typeface="Cambria Math"/>
                            <a:ea typeface="Calibri"/>
                            <a:cs typeface="Cambria Math"/>
                          </a:rPr>
                          <m:t>s</m:t>
                        </m:r>
                        <m:r>
                          <a:rPr lang="tr-TR" sz="2200">
                            <a:effectLst/>
                            <a:latin typeface="Cambria Math"/>
                            <a:ea typeface="Calibri"/>
                            <a:cs typeface="Cambria Math"/>
                          </a:rPr>
                          <m:t>ı</m:t>
                        </m:r>
                        <m:r>
                          <m:rPr>
                            <m:sty m:val="p"/>
                          </m:rPr>
                          <a:rPr lang="tr-TR" sz="2200">
                            <a:effectLst/>
                            <a:latin typeface="Cambria Math"/>
                            <a:ea typeface="Calibri"/>
                            <a:cs typeface="Cambria Math"/>
                          </a:rPr>
                          <m:t>x</m:t>
                        </m:r>
                        <m:r>
                          <a:rPr lang="tr-TR" sz="2200">
                            <a:effectLst/>
                            <a:latin typeface="Cambria Math"/>
                            <a:ea typeface="Calibri"/>
                            <a:cs typeface="Cambria Math"/>
                          </a:rPr>
                          <m:t>100</m:t>
                        </m:r>
                      </m:num>
                      <m:den>
                        <m:r>
                          <m:rPr>
                            <m:sty m:val="p"/>
                          </m:rPr>
                          <a:rPr lang="tr-TR" sz="2200">
                            <a:effectLst/>
                            <a:latin typeface="Cambria Math"/>
                            <a:ea typeface="Calibri"/>
                            <a:cs typeface="Cambria Math"/>
                          </a:rPr>
                          <m:t>Rezervasyonu</m:t>
                        </m:r>
                        <m:r>
                          <a:rPr lang="tr-TR" sz="2200">
                            <a:effectLst/>
                            <a:latin typeface="Cambria Math"/>
                            <a:ea typeface="Calibri"/>
                            <a:cs typeface="Cambria Math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tr-TR" sz="2200">
                            <a:effectLst/>
                            <a:latin typeface="Cambria Math"/>
                            <a:ea typeface="Calibri"/>
                            <a:cs typeface="Cambria Math"/>
                          </a:rPr>
                          <m:t>al</m:t>
                        </m:r>
                        <m:r>
                          <a:rPr lang="tr-TR" sz="2200">
                            <a:effectLst/>
                            <a:latin typeface="Cambria Math"/>
                            <a:ea typeface="Calibri"/>
                            <a:cs typeface="Cambria Math"/>
                          </a:rPr>
                          <m:t>ı</m:t>
                        </m:r>
                        <m:r>
                          <m:rPr>
                            <m:sty m:val="p"/>
                          </m:rPr>
                          <a:rPr lang="tr-TR" sz="2200">
                            <a:effectLst/>
                            <a:latin typeface="Cambria Math"/>
                            <a:ea typeface="Calibri"/>
                            <a:cs typeface="Cambria Math"/>
                          </a:rPr>
                          <m:t>nm</m:t>
                        </m:r>
                        <m:r>
                          <a:rPr lang="tr-TR" sz="2200">
                            <a:effectLst/>
                            <a:latin typeface="Cambria Math"/>
                            <a:ea typeface="Calibri"/>
                            <a:cs typeface="Cambria Math"/>
                          </a:rPr>
                          <m:t>ış </m:t>
                        </m:r>
                        <m:r>
                          <m:rPr>
                            <m:sty m:val="p"/>
                          </m:rPr>
                          <a:rPr lang="tr-TR" sz="2200">
                            <a:effectLst/>
                            <a:latin typeface="Cambria Math"/>
                            <a:ea typeface="Calibri"/>
                            <a:cs typeface="Cambria Math"/>
                          </a:rPr>
                          <m:t>toplam</m:t>
                        </m:r>
                        <m:r>
                          <a:rPr lang="tr-TR" sz="2200">
                            <a:effectLst/>
                            <a:latin typeface="Cambria Math"/>
                            <a:ea typeface="Calibri"/>
                            <a:cs typeface="Cambria Math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tr-TR" sz="2200">
                            <a:effectLst/>
                            <a:latin typeface="Cambria Math"/>
                            <a:ea typeface="Calibri"/>
                            <a:cs typeface="Cambria Math"/>
                          </a:rPr>
                          <m:t>oda</m:t>
                        </m:r>
                        <m:r>
                          <a:rPr lang="tr-TR" sz="2200">
                            <a:effectLst/>
                            <a:latin typeface="Cambria Math"/>
                            <a:ea typeface="Calibri"/>
                            <a:cs typeface="Cambria Math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tr-TR" sz="2200">
                            <a:effectLst/>
                            <a:latin typeface="Cambria Math"/>
                            <a:ea typeface="Calibri"/>
                            <a:cs typeface="Cambria Math"/>
                          </a:rPr>
                          <m:t>say</m:t>
                        </m:r>
                        <m:r>
                          <a:rPr lang="tr-TR" sz="2200">
                            <a:effectLst/>
                            <a:latin typeface="Cambria Math"/>
                            <a:ea typeface="Calibri"/>
                            <a:cs typeface="Cambria Math"/>
                          </a:rPr>
                          <m:t>ı</m:t>
                        </m:r>
                        <m:r>
                          <m:rPr>
                            <m:sty m:val="p"/>
                          </m:rPr>
                          <a:rPr lang="tr-TR" sz="2200">
                            <a:effectLst/>
                            <a:latin typeface="Cambria Math"/>
                            <a:ea typeface="Calibri"/>
                            <a:cs typeface="Cambria Math"/>
                          </a:rPr>
                          <m:t>s</m:t>
                        </m:r>
                        <m:r>
                          <a:rPr lang="tr-TR" sz="2200">
                            <a:effectLst/>
                            <a:latin typeface="Cambria Math"/>
                            <a:ea typeface="Calibri"/>
                            <a:cs typeface="Cambria Math"/>
                          </a:rPr>
                          <m:t>ı</m:t>
                        </m:r>
                      </m:den>
                    </m:f>
                  </m:oMath>
                </a14:m>
                <a:endParaRPr lang="tr-TR" sz="2200" dirty="0">
                  <a:ea typeface="Calibri"/>
                  <a:cs typeface="Times New Roman"/>
                </a:endParaRPr>
              </a:p>
              <a:p>
                <a:pPr marL="0" indent="0">
                  <a:spcAft>
                    <a:spcPts val="0"/>
                  </a:spcAft>
                  <a:buNone/>
                </a:pPr>
                <a:r>
                  <a:rPr lang="tr-TR" sz="2200" dirty="0">
                    <a:ea typeface="Times New Roman"/>
                    <a:cs typeface="Times New Roman"/>
                  </a:rPr>
                  <a:t> </a:t>
                </a:r>
                <a:endParaRPr lang="tr-TR" sz="2200" dirty="0">
                  <a:ea typeface="Calibri"/>
                  <a:cs typeface="Times New Roman"/>
                </a:endParaRPr>
              </a:p>
              <a:p>
                <a:pPr marL="0" indent="0">
                  <a:spcAft>
                    <a:spcPts val="0"/>
                  </a:spcAft>
                  <a:buNone/>
                </a:pPr>
                <a:r>
                  <a:rPr lang="tr-TR" sz="2200" dirty="0">
                    <a:ea typeface="Times New Roman"/>
                    <a:cs typeface="Times New Roman"/>
                  </a:rPr>
                  <a:t>Gelmeyen (</a:t>
                </a:r>
                <a:r>
                  <a:rPr lang="tr-TR" sz="2200" dirty="0" err="1">
                    <a:ea typeface="Times New Roman"/>
                    <a:cs typeface="Times New Roman"/>
                  </a:rPr>
                  <a:t>no</a:t>
                </a:r>
                <a:r>
                  <a:rPr lang="tr-TR" sz="2200" dirty="0">
                    <a:ea typeface="Times New Roman"/>
                    <a:cs typeface="Times New Roman"/>
                  </a:rPr>
                  <a:t> Show oranı)=</a:t>
                </a:r>
                <a14:m>
                  <m:oMath xmlns:m="http://schemas.openxmlformats.org/officeDocument/2006/math">
                    <m:r>
                      <a:rPr lang="tr-TR" sz="2200">
                        <a:effectLst/>
                        <a:latin typeface="Cambria Math"/>
                        <a:ea typeface="Calibri"/>
                        <a:cs typeface="Times New Roman"/>
                      </a:rPr>
                      <m:t> </m:t>
                    </m:r>
                    <m:f>
                      <m:fPr>
                        <m:ctrlPr>
                          <a:rPr lang="tr-TR" sz="2200" i="1">
                            <a:effectLst/>
                            <a:latin typeface="Cambria Math"/>
                            <a:ea typeface="Calibri"/>
                            <a:cs typeface="Times New Roman"/>
                          </a:rPr>
                        </m:ctrlPr>
                      </m:fPr>
                      <m:num>
                        <m:r>
                          <m:rPr>
                            <m:sty m:val="p"/>
                          </m:rPr>
                          <a:rPr lang="tr-TR" sz="2200">
                            <a:effectLst/>
                            <a:latin typeface="Cambria Math"/>
                            <a:ea typeface="Calibri"/>
                            <a:cs typeface="Cambria Math"/>
                          </a:rPr>
                          <m:t>Gelmeyen</m:t>
                        </m:r>
                        <m:r>
                          <a:rPr lang="tr-TR" sz="2200">
                            <a:effectLst/>
                            <a:latin typeface="Cambria Math"/>
                            <a:ea typeface="Calibri"/>
                            <a:cs typeface="Cambria Math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tr-TR" sz="2200">
                            <a:effectLst/>
                            <a:latin typeface="Cambria Math"/>
                            <a:ea typeface="Calibri"/>
                            <a:cs typeface="Cambria Math"/>
                          </a:rPr>
                          <m:t>rezervasyonlu</m:t>
                        </m:r>
                        <m:r>
                          <a:rPr lang="tr-TR" sz="2200">
                            <a:effectLst/>
                            <a:latin typeface="Cambria Math"/>
                            <a:ea typeface="Calibri"/>
                            <a:cs typeface="Cambria Math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tr-TR" sz="2200">
                            <a:effectLst/>
                            <a:latin typeface="Cambria Math"/>
                            <a:ea typeface="Calibri"/>
                            <a:cs typeface="Cambria Math"/>
                          </a:rPr>
                          <m:t>oda</m:t>
                        </m:r>
                        <m:r>
                          <a:rPr lang="tr-TR" sz="2200">
                            <a:effectLst/>
                            <a:latin typeface="Cambria Math"/>
                            <a:ea typeface="Calibri"/>
                            <a:cs typeface="Cambria Math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tr-TR" sz="2200">
                            <a:effectLst/>
                            <a:latin typeface="Cambria Math"/>
                            <a:ea typeface="Calibri"/>
                            <a:cs typeface="Cambria Math"/>
                          </a:rPr>
                          <m:t>say</m:t>
                        </m:r>
                        <m:r>
                          <a:rPr lang="tr-TR" sz="2200">
                            <a:effectLst/>
                            <a:latin typeface="Cambria Math"/>
                            <a:ea typeface="Calibri"/>
                            <a:cs typeface="Cambria Math"/>
                          </a:rPr>
                          <m:t>ı</m:t>
                        </m:r>
                        <m:r>
                          <m:rPr>
                            <m:sty m:val="p"/>
                          </m:rPr>
                          <a:rPr lang="tr-TR" sz="2200">
                            <a:effectLst/>
                            <a:latin typeface="Cambria Math"/>
                            <a:ea typeface="Calibri"/>
                            <a:cs typeface="Cambria Math"/>
                          </a:rPr>
                          <m:t>s</m:t>
                        </m:r>
                        <m:r>
                          <a:rPr lang="tr-TR" sz="2200">
                            <a:effectLst/>
                            <a:latin typeface="Cambria Math"/>
                            <a:ea typeface="Calibri"/>
                            <a:cs typeface="Cambria Math"/>
                          </a:rPr>
                          <m:t>ı</m:t>
                        </m:r>
                        <m:r>
                          <m:rPr>
                            <m:sty m:val="p"/>
                          </m:rPr>
                          <a:rPr lang="tr-TR" sz="2200">
                            <a:effectLst/>
                            <a:latin typeface="Cambria Math"/>
                            <a:ea typeface="Calibri"/>
                            <a:cs typeface="Cambria Math"/>
                          </a:rPr>
                          <m:t>x</m:t>
                        </m:r>
                        <m:r>
                          <a:rPr lang="tr-TR" sz="2200">
                            <a:effectLst/>
                            <a:latin typeface="Cambria Math"/>
                            <a:ea typeface="Calibri"/>
                            <a:cs typeface="Cambria Math"/>
                          </a:rPr>
                          <m:t>100</m:t>
                        </m:r>
                      </m:num>
                      <m:den>
                        <m:r>
                          <m:rPr>
                            <m:sty m:val="p"/>
                          </m:rPr>
                          <a:rPr lang="tr-TR" sz="2200">
                            <a:effectLst/>
                            <a:latin typeface="Cambria Math"/>
                            <a:ea typeface="Calibri"/>
                            <a:cs typeface="Cambria Math"/>
                          </a:rPr>
                          <m:t>Rezervasyonu</m:t>
                        </m:r>
                        <m:r>
                          <a:rPr lang="tr-TR" sz="2200">
                            <a:effectLst/>
                            <a:latin typeface="Cambria Math"/>
                            <a:ea typeface="Calibri"/>
                            <a:cs typeface="Cambria Math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tr-TR" sz="2200">
                            <a:effectLst/>
                            <a:latin typeface="Cambria Math"/>
                            <a:ea typeface="Calibri"/>
                            <a:cs typeface="Cambria Math"/>
                          </a:rPr>
                          <m:t>al</m:t>
                        </m:r>
                        <m:r>
                          <a:rPr lang="tr-TR" sz="2200">
                            <a:effectLst/>
                            <a:latin typeface="Cambria Math"/>
                            <a:ea typeface="Calibri"/>
                            <a:cs typeface="Cambria Math"/>
                          </a:rPr>
                          <m:t>ı</m:t>
                        </m:r>
                        <m:r>
                          <m:rPr>
                            <m:sty m:val="p"/>
                          </m:rPr>
                          <a:rPr lang="tr-TR" sz="2200">
                            <a:effectLst/>
                            <a:latin typeface="Cambria Math"/>
                            <a:ea typeface="Calibri"/>
                            <a:cs typeface="Cambria Math"/>
                          </a:rPr>
                          <m:t>nm</m:t>
                        </m:r>
                        <m:r>
                          <a:rPr lang="tr-TR" sz="2200">
                            <a:effectLst/>
                            <a:latin typeface="Cambria Math"/>
                            <a:ea typeface="Calibri"/>
                            <a:cs typeface="Cambria Math"/>
                          </a:rPr>
                          <m:t>ış </m:t>
                        </m:r>
                        <m:r>
                          <m:rPr>
                            <m:sty m:val="p"/>
                          </m:rPr>
                          <a:rPr lang="tr-TR" sz="2200">
                            <a:effectLst/>
                            <a:latin typeface="Cambria Math"/>
                            <a:ea typeface="Calibri"/>
                            <a:cs typeface="Cambria Math"/>
                          </a:rPr>
                          <m:t>toplam</m:t>
                        </m:r>
                        <m:r>
                          <a:rPr lang="tr-TR" sz="2200">
                            <a:effectLst/>
                            <a:latin typeface="Cambria Math"/>
                            <a:ea typeface="Calibri"/>
                            <a:cs typeface="Cambria Math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tr-TR" sz="2200">
                            <a:effectLst/>
                            <a:latin typeface="Cambria Math"/>
                            <a:ea typeface="Calibri"/>
                            <a:cs typeface="Cambria Math"/>
                          </a:rPr>
                          <m:t>oda</m:t>
                        </m:r>
                        <m:r>
                          <a:rPr lang="tr-TR" sz="2200">
                            <a:effectLst/>
                            <a:latin typeface="Cambria Math"/>
                            <a:ea typeface="Calibri"/>
                            <a:cs typeface="Cambria Math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tr-TR" sz="2200">
                            <a:effectLst/>
                            <a:latin typeface="Cambria Math"/>
                            <a:ea typeface="Calibri"/>
                            <a:cs typeface="Cambria Math"/>
                          </a:rPr>
                          <m:t>say</m:t>
                        </m:r>
                        <m:r>
                          <a:rPr lang="tr-TR" sz="2200">
                            <a:effectLst/>
                            <a:latin typeface="Cambria Math"/>
                            <a:ea typeface="Calibri"/>
                            <a:cs typeface="Cambria Math"/>
                          </a:rPr>
                          <m:t>ı</m:t>
                        </m:r>
                        <m:r>
                          <m:rPr>
                            <m:sty m:val="p"/>
                          </m:rPr>
                          <a:rPr lang="tr-TR" sz="2200">
                            <a:effectLst/>
                            <a:latin typeface="Cambria Math"/>
                            <a:ea typeface="Calibri"/>
                            <a:cs typeface="Cambria Math"/>
                          </a:rPr>
                          <m:t>s</m:t>
                        </m:r>
                        <m:r>
                          <a:rPr lang="tr-TR" sz="2200">
                            <a:effectLst/>
                            <a:latin typeface="Cambria Math"/>
                            <a:ea typeface="Calibri"/>
                            <a:cs typeface="Cambria Math"/>
                          </a:rPr>
                          <m:t>ı</m:t>
                        </m:r>
                      </m:den>
                    </m:f>
                  </m:oMath>
                </a14:m>
                <a:endParaRPr lang="tr-TR" sz="2200" dirty="0">
                  <a:ea typeface="Calibri"/>
                  <a:cs typeface="Times New Roman"/>
                </a:endParaRPr>
              </a:p>
              <a:p>
                <a:pPr marL="0" indent="0">
                  <a:spcAft>
                    <a:spcPts val="0"/>
                  </a:spcAft>
                  <a:buNone/>
                </a:pPr>
                <a:endParaRPr lang="tr-TR" sz="2200" dirty="0">
                  <a:ea typeface="Calibri"/>
                  <a:cs typeface="Times New Roman"/>
                </a:endParaRPr>
              </a:p>
              <a:p>
                <a:pPr marL="0" indent="0">
                  <a:spcAft>
                    <a:spcPts val="0"/>
                  </a:spcAft>
                  <a:buNone/>
                </a:pPr>
                <a:r>
                  <a:rPr lang="tr-TR" sz="2200" dirty="0" err="1">
                    <a:ea typeface="Times New Roman"/>
                    <a:cs typeface="Times New Roman"/>
                  </a:rPr>
                  <a:t>Walk</a:t>
                </a:r>
                <a:r>
                  <a:rPr lang="tr-TR" sz="2200" dirty="0">
                    <a:ea typeface="Times New Roman"/>
                    <a:cs typeface="Times New Roman"/>
                  </a:rPr>
                  <a:t> in (</a:t>
                </a:r>
                <a:r>
                  <a:rPr lang="tr-TR" sz="2200" dirty="0" err="1">
                    <a:ea typeface="Times New Roman"/>
                    <a:cs typeface="Times New Roman"/>
                  </a:rPr>
                  <a:t>pasan</a:t>
                </a:r>
                <a:r>
                  <a:rPr lang="tr-TR" sz="2200" dirty="0">
                    <a:ea typeface="Times New Roman"/>
                    <a:cs typeface="Times New Roman"/>
                  </a:rPr>
                  <a:t> konuk ) oranı=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tr-TR" sz="2200" i="1">
                            <a:effectLst/>
                            <a:latin typeface="Cambria Math"/>
                            <a:ea typeface="Calibri"/>
                            <a:cs typeface="Times New Roman"/>
                          </a:rPr>
                        </m:ctrlPr>
                      </m:fPr>
                      <m:num>
                        <m:r>
                          <m:rPr>
                            <m:sty m:val="p"/>
                          </m:rPr>
                          <a:rPr lang="tr-TR" sz="2200">
                            <a:effectLst/>
                            <a:latin typeface="Cambria Math"/>
                            <a:ea typeface="Calibri"/>
                            <a:cs typeface="Cambria Math"/>
                          </a:rPr>
                          <m:t>Walk</m:t>
                        </m:r>
                        <m:r>
                          <a:rPr lang="tr-TR" sz="2200">
                            <a:effectLst/>
                            <a:latin typeface="Cambria Math"/>
                            <a:ea typeface="Calibri"/>
                            <a:cs typeface="Cambria Math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tr-TR" sz="2200">
                            <a:effectLst/>
                            <a:latin typeface="Cambria Math"/>
                            <a:ea typeface="Calibri"/>
                            <a:cs typeface="Cambria Math"/>
                          </a:rPr>
                          <m:t>in</m:t>
                        </m:r>
                        <m:r>
                          <a:rPr lang="tr-TR" sz="2200">
                            <a:effectLst/>
                            <a:latin typeface="Cambria Math"/>
                            <a:ea typeface="Calibri"/>
                            <a:cs typeface="Cambria Math"/>
                          </a:rPr>
                          <m:t>  </m:t>
                        </m:r>
                        <m:r>
                          <m:rPr>
                            <m:sty m:val="p"/>
                          </m:rPr>
                          <a:rPr lang="tr-TR" sz="2200">
                            <a:effectLst/>
                            <a:latin typeface="Cambria Math"/>
                            <a:ea typeface="Calibri"/>
                            <a:cs typeface="Cambria Math"/>
                          </a:rPr>
                          <m:t>oda</m:t>
                        </m:r>
                        <m:r>
                          <a:rPr lang="tr-TR" sz="2200">
                            <a:effectLst/>
                            <a:latin typeface="Cambria Math"/>
                            <a:ea typeface="Calibri"/>
                            <a:cs typeface="Cambria Math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tr-TR" sz="2200">
                            <a:effectLst/>
                            <a:latin typeface="Cambria Math"/>
                            <a:ea typeface="Calibri"/>
                            <a:cs typeface="Cambria Math"/>
                          </a:rPr>
                          <m:t>say</m:t>
                        </m:r>
                        <m:r>
                          <a:rPr lang="tr-TR" sz="2200">
                            <a:effectLst/>
                            <a:latin typeface="Cambria Math"/>
                            <a:ea typeface="Calibri"/>
                            <a:cs typeface="Cambria Math"/>
                          </a:rPr>
                          <m:t>ı</m:t>
                        </m:r>
                        <m:r>
                          <m:rPr>
                            <m:sty m:val="p"/>
                          </m:rPr>
                          <a:rPr lang="tr-TR" sz="2200">
                            <a:effectLst/>
                            <a:latin typeface="Cambria Math"/>
                            <a:ea typeface="Calibri"/>
                            <a:cs typeface="Cambria Math"/>
                          </a:rPr>
                          <m:t>s</m:t>
                        </m:r>
                        <m:r>
                          <a:rPr lang="tr-TR" sz="2200">
                            <a:effectLst/>
                            <a:latin typeface="Cambria Math"/>
                            <a:ea typeface="Calibri"/>
                            <a:cs typeface="Cambria Math"/>
                          </a:rPr>
                          <m:t>ı</m:t>
                        </m:r>
                        <m:r>
                          <m:rPr>
                            <m:sty m:val="p"/>
                          </m:rPr>
                          <a:rPr lang="tr-TR" sz="2200">
                            <a:effectLst/>
                            <a:latin typeface="Cambria Math"/>
                            <a:ea typeface="Calibri"/>
                            <a:cs typeface="Cambria Math"/>
                          </a:rPr>
                          <m:t>x</m:t>
                        </m:r>
                        <m:r>
                          <a:rPr lang="tr-TR" sz="2200">
                            <a:effectLst/>
                            <a:latin typeface="Cambria Math"/>
                            <a:ea typeface="Calibri"/>
                            <a:cs typeface="Cambria Math"/>
                          </a:rPr>
                          <m:t>100</m:t>
                        </m:r>
                      </m:num>
                      <m:den>
                        <m:r>
                          <m:rPr>
                            <m:sty m:val="p"/>
                          </m:rPr>
                          <a:rPr lang="tr-TR" sz="2200">
                            <a:effectLst/>
                            <a:latin typeface="Cambria Math"/>
                            <a:ea typeface="Calibri"/>
                            <a:cs typeface="Cambria Math"/>
                          </a:rPr>
                          <m:t>Bug</m:t>
                        </m:r>
                        <m:r>
                          <a:rPr lang="tr-TR" sz="2200">
                            <a:effectLst/>
                            <a:latin typeface="Cambria Math"/>
                            <a:ea typeface="Calibri"/>
                            <a:cs typeface="Cambria Math"/>
                          </a:rPr>
                          <m:t>ü</m:t>
                        </m:r>
                        <m:r>
                          <m:rPr>
                            <m:sty m:val="p"/>
                          </m:rPr>
                          <a:rPr lang="tr-TR" sz="2200">
                            <a:effectLst/>
                            <a:latin typeface="Cambria Math"/>
                            <a:ea typeface="Calibri"/>
                            <a:cs typeface="Cambria Math"/>
                          </a:rPr>
                          <m:t>n</m:t>
                        </m:r>
                        <m:r>
                          <a:rPr lang="tr-TR" sz="2200">
                            <a:effectLst/>
                            <a:latin typeface="Cambria Math"/>
                            <a:ea typeface="Calibri"/>
                            <a:cs typeface="Cambria Math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tr-TR" sz="2200">
                            <a:effectLst/>
                            <a:latin typeface="Cambria Math"/>
                            <a:ea typeface="Calibri"/>
                            <a:cs typeface="Cambria Math"/>
                          </a:rPr>
                          <m:t>gelen</m:t>
                        </m:r>
                        <m:r>
                          <a:rPr lang="tr-TR" sz="2200">
                            <a:effectLst/>
                            <a:latin typeface="Cambria Math"/>
                            <a:ea typeface="Calibri"/>
                            <a:cs typeface="Cambria Math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tr-TR" sz="2200">
                            <a:effectLst/>
                            <a:latin typeface="Cambria Math"/>
                            <a:ea typeface="Calibri"/>
                            <a:cs typeface="Cambria Math"/>
                          </a:rPr>
                          <m:t>toplam</m:t>
                        </m:r>
                        <m:r>
                          <a:rPr lang="tr-TR" sz="2200">
                            <a:effectLst/>
                            <a:latin typeface="Cambria Math"/>
                            <a:ea typeface="Calibri"/>
                            <a:cs typeface="Cambria Math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tr-TR" sz="2200">
                            <a:effectLst/>
                            <a:latin typeface="Cambria Math"/>
                            <a:ea typeface="Calibri"/>
                            <a:cs typeface="Cambria Math"/>
                          </a:rPr>
                          <m:t>oda</m:t>
                        </m:r>
                        <m:r>
                          <a:rPr lang="tr-TR" sz="2200">
                            <a:effectLst/>
                            <a:latin typeface="Cambria Math"/>
                            <a:ea typeface="Calibri"/>
                            <a:cs typeface="Cambria Math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tr-TR" sz="2200">
                            <a:effectLst/>
                            <a:latin typeface="Cambria Math"/>
                            <a:ea typeface="Calibri"/>
                            <a:cs typeface="Cambria Math"/>
                          </a:rPr>
                          <m:t>say</m:t>
                        </m:r>
                        <m:r>
                          <a:rPr lang="tr-TR" sz="2200">
                            <a:effectLst/>
                            <a:latin typeface="Cambria Math"/>
                            <a:ea typeface="Calibri"/>
                            <a:cs typeface="Cambria Math"/>
                          </a:rPr>
                          <m:t>ı</m:t>
                        </m:r>
                        <m:r>
                          <m:rPr>
                            <m:sty m:val="p"/>
                          </m:rPr>
                          <a:rPr lang="tr-TR" sz="2200">
                            <a:effectLst/>
                            <a:latin typeface="Cambria Math"/>
                            <a:ea typeface="Calibri"/>
                            <a:cs typeface="Cambria Math"/>
                          </a:rPr>
                          <m:t>s</m:t>
                        </m:r>
                        <m:r>
                          <a:rPr lang="tr-TR" sz="2200">
                            <a:effectLst/>
                            <a:latin typeface="Cambria Math"/>
                            <a:ea typeface="Calibri"/>
                            <a:cs typeface="Cambria Math"/>
                          </a:rPr>
                          <m:t>ı</m:t>
                        </m:r>
                      </m:den>
                    </m:f>
                  </m:oMath>
                </a14:m>
                <a:endParaRPr lang="tr-TR" sz="2200" dirty="0">
                  <a:ea typeface="Calibri"/>
                  <a:cs typeface="Times New Roman"/>
                </a:endParaRPr>
              </a:p>
              <a:p>
                <a:pPr marL="0" indent="0">
                  <a:spcAft>
                    <a:spcPts val="0"/>
                  </a:spcAft>
                  <a:buNone/>
                </a:pPr>
                <a:endParaRPr lang="tr-TR" b="1" dirty="0" smtClean="0">
                  <a:ea typeface="Calibri"/>
                  <a:cs typeface="Times New Roman"/>
                </a:endParaRPr>
              </a:p>
              <a:p>
                <a:pPr marL="0" indent="0">
                  <a:spcAft>
                    <a:spcPts val="0"/>
                  </a:spcAft>
                  <a:buNone/>
                </a:pPr>
                <a:r>
                  <a:rPr lang="tr-TR" sz="2000" b="1" dirty="0" smtClean="0">
                    <a:ea typeface="Calibri"/>
                    <a:cs typeface="Times New Roman"/>
                  </a:rPr>
                  <a:t>C-Yatak</a:t>
                </a:r>
                <a:endParaRPr lang="tr-TR" sz="2000" dirty="0">
                  <a:ea typeface="Calibri"/>
                  <a:cs typeface="Times New Roman"/>
                </a:endParaRPr>
              </a:p>
              <a:p>
                <a:pPr marL="0" indent="0">
                  <a:spcAft>
                    <a:spcPts val="0"/>
                  </a:spcAft>
                  <a:buNone/>
                </a:pPr>
                <a:r>
                  <a:rPr lang="tr-TR" sz="2000" dirty="0">
                    <a:ea typeface="Times New Roman"/>
                    <a:cs typeface="Times New Roman"/>
                  </a:rPr>
                  <a:t>Yatak doluş oranı=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tr-TR" sz="2000" i="1">
                            <a:effectLst/>
                            <a:latin typeface="Cambria Math"/>
                            <a:ea typeface="Calibri"/>
                            <a:cs typeface="Times New Roman"/>
                          </a:rPr>
                        </m:ctrlPr>
                      </m:fPr>
                      <m:num>
                        <m:r>
                          <m:rPr>
                            <m:sty m:val="p"/>
                          </m:rPr>
                          <a:rPr lang="tr-TR" sz="2000">
                            <a:effectLst/>
                            <a:latin typeface="Cambria Math"/>
                            <a:ea typeface="Calibri"/>
                            <a:cs typeface="Cambria Math"/>
                          </a:rPr>
                          <m:t>Sat</m:t>
                        </m:r>
                        <m:r>
                          <a:rPr lang="tr-TR" sz="2000">
                            <a:effectLst/>
                            <a:latin typeface="Cambria Math"/>
                            <a:ea typeface="Calibri"/>
                            <a:cs typeface="Cambria Math"/>
                          </a:rPr>
                          <m:t>ı</m:t>
                        </m:r>
                        <m:r>
                          <m:rPr>
                            <m:sty m:val="p"/>
                          </m:rPr>
                          <a:rPr lang="tr-TR" sz="2000">
                            <a:effectLst/>
                            <a:latin typeface="Cambria Math"/>
                            <a:ea typeface="Calibri"/>
                            <a:cs typeface="Cambria Math"/>
                          </a:rPr>
                          <m:t>lan</m:t>
                        </m:r>
                        <m:r>
                          <a:rPr lang="tr-TR" sz="2000">
                            <a:effectLst/>
                            <a:latin typeface="Cambria Math"/>
                            <a:ea typeface="Calibri"/>
                            <a:cs typeface="Cambria Math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tr-TR" sz="2000">
                            <a:effectLst/>
                            <a:latin typeface="Cambria Math"/>
                            <a:ea typeface="Calibri"/>
                            <a:cs typeface="Cambria Math"/>
                          </a:rPr>
                          <m:t>yatak</m:t>
                        </m:r>
                        <m:r>
                          <a:rPr lang="tr-TR" sz="2000">
                            <a:effectLst/>
                            <a:latin typeface="Cambria Math"/>
                            <a:ea typeface="Calibri"/>
                            <a:cs typeface="Cambria Math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tr-TR" sz="2000">
                            <a:effectLst/>
                            <a:latin typeface="Cambria Math"/>
                            <a:ea typeface="Calibri"/>
                            <a:cs typeface="Cambria Math"/>
                          </a:rPr>
                          <m:t>say</m:t>
                        </m:r>
                        <m:r>
                          <a:rPr lang="tr-TR" sz="2000">
                            <a:effectLst/>
                            <a:latin typeface="Cambria Math"/>
                            <a:ea typeface="Calibri"/>
                            <a:cs typeface="Cambria Math"/>
                          </a:rPr>
                          <m:t>ı</m:t>
                        </m:r>
                        <m:r>
                          <m:rPr>
                            <m:sty m:val="p"/>
                          </m:rPr>
                          <a:rPr lang="tr-TR" sz="2000">
                            <a:effectLst/>
                            <a:latin typeface="Cambria Math"/>
                            <a:ea typeface="Calibri"/>
                            <a:cs typeface="Cambria Math"/>
                          </a:rPr>
                          <m:t>s</m:t>
                        </m:r>
                        <m:r>
                          <a:rPr lang="tr-TR" sz="2000">
                            <a:effectLst/>
                            <a:latin typeface="Cambria Math"/>
                            <a:ea typeface="Calibri"/>
                            <a:cs typeface="Cambria Math"/>
                          </a:rPr>
                          <m:t>ı</m:t>
                        </m:r>
                        <m:r>
                          <m:rPr>
                            <m:sty m:val="p"/>
                          </m:rPr>
                          <a:rPr lang="tr-TR" sz="2000">
                            <a:effectLst/>
                            <a:latin typeface="Cambria Math"/>
                            <a:ea typeface="Calibri"/>
                            <a:cs typeface="Cambria Math"/>
                          </a:rPr>
                          <m:t>x</m:t>
                        </m:r>
                        <m:r>
                          <a:rPr lang="tr-TR" sz="2000">
                            <a:effectLst/>
                            <a:latin typeface="Cambria Math"/>
                            <a:ea typeface="Calibri"/>
                            <a:cs typeface="Cambria Math"/>
                          </a:rPr>
                          <m:t>100</m:t>
                        </m:r>
                      </m:num>
                      <m:den>
                        <m:r>
                          <m:rPr>
                            <m:sty m:val="p"/>
                          </m:rPr>
                          <a:rPr lang="tr-TR" sz="2000">
                            <a:effectLst/>
                            <a:latin typeface="Cambria Math"/>
                            <a:ea typeface="Calibri"/>
                            <a:cs typeface="Cambria Math"/>
                          </a:rPr>
                          <m:t>Sat</m:t>
                        </m:r>
                        <m:r>
                          <a:rPr lang="tr-TR" sz="2000">
                            <a:effectLst/>
                            <a:latin typeface="Cambria Math"/>
                            <a:ea typeface="Calibri"/>
                            <a:cs typeface="Cambria Math"/>
                          </a:rPr>
                          <m:t>ış</m:t>
                        </m:r>
                        <m:r>
                          <m:rPr>
                            <m:sty m:val="p"/>
                          </m:rPr>
                          <a:rPr lang="tr-TR" sz="2000">
                            <a:effectLst/>
                            <a:latin typeface="Cambria Math"/>
                            <a:ea typeface="Calibri"/>
                            <a:cs typeface="Cambria Math"/>
                          </a:rPr>
                          <m:t>a</m:t>
                        </m:r>
                        <m:r>
                          <a:rPr lang="tr-TR" sz="2000">
                            <a:effectLst/>
                            <a:latin typeface="Cambria Math"/>
                            <a:ea typeface="Calibri"/>
                            <a:cs typeface="Cambria Math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tr-TR" sz="2000">
                            <a:effectLst/>
                            <a:latin typeface="Cambria Math"/>
                            <a:ea typeface="Calibri"/>
                            <a:cs typeface="Cambria Math"/>
                          </a:rPr>
                          <m:t>haz</m:t>
                        </m:r>
                        <m:r>
                          <a:rPr lang="tr-TR" sz="2000">
                            <a:effectLst/>
                            <a:latin typeface="Cambria Math"/>
                            <a:ea typeface="Calibri"/>
                            <a:cs typeface="Cambria Math"/>
                          </a:rPr>
                          <m:t>ı</m:t>
                        </m:r>
                        <m:r>
                          <m:rPr>
                            <m:sty m:val="p"/>
                          </m:rPr>
                          <a:rPr lang="tr-TR" sz="2000">
                            <a:effectLst/>
                            <a:latin typeface="Cambria Math"/>
                            <a:ea typeface="Calibri"/>
                            <a:cs typeface="Cambria Math"/>
                          </a:rPr>
                          <m:t>r</m:t>
                        </m:r>
                        <m:r>
                          <a:rPr lang="tr-TR" sz="2000">
                            <a:effectLst/>
                            <a:latin typeface="Cambria Math"/>
                            <a:ea typeface="Calibri"/>
                            <a:cs typeface="Cambria Math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tr-TR" sz="2000">
                            <a:effectLst/>
                            <a:latin typeface="Cambria Math"/>
                            <a:ea typeface="Calibri"/>
                            <a:cs typeface="Cambria Math"/>
                          </a:rPr>
                          <m:t>yatak</m:t>
                        </m:r>
                        <m:r>
                          <a:rPr lang="tr-TR" sz="2000">
                            <a:effectLst/>
                            <a:latin typeface="Cambria Math"/>
                            <a:ea typeface="Calibri"/>
                            <a:cs typeface="Cambria Math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tr-TR" sz="2000">
                            <a:effectLst/>
                            <a:latin typeface="Cambria Math"/>
                            <a:ea typeface="Calibri"/>
                            <a:cs typeface="Cambria Math"/>
                          </a:rPr>
                          <m:t>say</m:t>
                        </m:r>
                        <m:r>
                          <a:rPr lang="tr-TR" sz="2000">
                            <a:effectLst/>
                            <a:latin typeface="Cambria Math"/>
                            <a:ea typeface="Calibri"/>
                            <a:cs typeface="Cambria Math"/>
                          </a:rPr>
                          <m:t>ı</m:t>
                        </m:r>
                        <m:r>
                          <m:rPr>
                            <m:sty m:val="p"/>
                          </m:rPr>
                          <a:rPr lang="tr-TR" sz="2000">
                            <a:effectLst/>
                            <a:latin typeface="Cambria Math"/>
                            <a:ea typeface="Calibri"/>
                            <a:cs typeface="Cambria Math"/>
                          </a:rPr>
                          <m:t>s</m:t>
                        </m:r>
                        <m:r>
                          <a:rPr lang="tr-TR" sz="2000">
                            <a:effectLst/>
                            <a:latin typeface="Cambria Math"/>
                            <a:ea typeface="Calibri"/>
                            <a:cs typeface="Cambria Math"/>
                          </a:rPr>
                          <m:t>ı</m:t>
                        </m:r>
                      </m:den>
                    </m:f>
                  </m:oMath>
                </a14:m>
                <a:endParaRPr lang="tr-TR" sz="2000" dirty="0">
                  <a:ea typeface="Calibri"/>
                  <a:cs typeface="Times New Roman"/>
                </a:endParaRPr>
              </a:p>
              <a:p>
                <a:pPr marL="0" indent="0">
                  <a:spcAft>
                    <a:spcPts val="0"/>
                  </a:spcAft>
                  <a:buNone/>
                </a:pPr>
                <a:endParaRPr lang="tr-TR" sz="2000" b="1" dirty="0" smtClean="0">
                  <a:ea typeface="Calibri"/>
                  <a:cs typeface="Times New Roman"/>
                </a:endParaRPr>
              </a:p>
              <a:p>
                <a:pPr marL="0" indent="0">
                  <a:spcAft>
                    <a:spcPts val="0"/>
                  </a:spcAft>
                  <a:buNone/>
                </a:pPr>
                <a:r>
                  <a:rPr lang="tr-TR" sz="2000" b="1" dirty="0" smtClean="0">
                    <a:ea typeface="Calibri"/>
                    <a:cs typeface="Times New Roman"/>
                  </a:rPr>
                  <a:t>D-Ortalama </a:t>
                </a:r>
                <a:r>
                  <a:rPr lang="tr-TR" sz="2000" b="1" dirty="0">
                    <a:ea typeface="Calibri"/>
                    <a:cs typeface="Times New Roman"/>
                  </a:rPr>
                  <a:t>gelir</a:t>
                </a:r>
                <a:endParaRPr lang="tr-TR" sz="1800" dirty="0">
                  <a:ea typeface="Calibri"/>
                  <a:cs typeface="Times New Roman"/>
                </a:endParaRPr>
              </a:p>
              <a:p>
                <a:pPr marL="0" indent="0">
                  <a:spcAft>
                    <a:spcPts val="0"/>
                  </a:spcAft>
                  <a:buNone/>
                </a:pPr>
                <a:r>
                  <a:rPr lang="tr-TR" sz="2000" dirty="0">
                    <a:ea typeface="Calibri"/>
                    <a:cs typeface="Times New Roman"/>
                  </a:rPr>
                  <a:t>Oda başı ortalama gelir=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tr-TR" sz="2000" i="1">
                            <a:effectLst/>
                            <a:latin typeface="Cambria Math"/>
                            <a:ea typeface="Calibri"/>
                            <a:cs typeface="Times New Roman"/>
                          </a:rPr>
                        </m:ctrlPr>
                      </m:fPr>
                      <m:num>
                        <m:r>
                          <m:rPr>
                            <m:sty m:val="p"/>
                          </m:rPr>
                          <a:rPr lang="tr-TR" sz="2000">
                            <a:effectLst/>
                            <a:latin typeface="Cambria Math"/>
                            <a:ea typeface="Calibri"/>
                            <a:cs typeface="Cambria Math"/>
                          </a:rPr>
                          <m:t>G</m:t>
                        </m:r>
                        <m:r>
                          <a:rPr lang="tr-TR" sz="2000">
                            <a:effectLst/>
                            <a:latin typeface="Cambria Math"/>
                            <a:ea typeface="Calibri"/>
                            <a:cs typeface="Cambria Math"/>
                          </a:rPr>
                          <m:t>ü</m:t>
                        </m:r>
                        <m:r>
                          <m:rPr>
                            <m:sty m:val="p"/>
                          </m:rPr>
                          <a:rPr lang="tr-TR" sz="2000">
                            <a:effectLst/>
                            <a:latin typeface="Cambria Math"/>
                            <a:ea typeface="Calibri"/>
                            <a:cs typeface="Cambria Math"/>
                          </a:rPr>
                          <m:t>nl</m:t>
                        </m:r>
                        <m:r>
                          <a:rPr lang="tr-TR" sz="2000">
                            <a:effectLst/>
                            <a:latin typeface="Cambria Math"/>
                            <a:ea typeface="Calibri"/>
                            <a:cs typeface="Cambria Math"/>
                          </a:rPr>
                          <m:t>ü</m:t>
                        </m:r>
                        <m:r>
                          <m:rPr>
                            <m:sty m:val="p"/>
                          </m:rPr>
                          <a:rPr lang="tr-TR" sz="2000">
                            <a:effectLst/>
                            <a:latin typeface="Cambria Math"/>
                            <a:ea typeface="Calibri"/>
                            <a:cs typeface="Cambria Math"/>
                          </a:rPr>
                          <m:t>k</m:t>
                        </m:r>
                        <m:r>
                          <a:rPr lang="tr-TR" sz="2000">
                            <a:effectLst/>
                            <a:latin typeface="Cambria Math"/>
                            <a:ea typeface="Calibri"/>
                            <a:cs typeface="Cambria Math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tr-TR" sz="2000">
                            <a:effectLst/>
                            <a:latin typeface="Cambria Math"/>
                            <a:ea typeface="Calibri"/>
                            <a:cs typeface="Cambria Math"/>
                          </a:rPr>
                          <m:t>elde</m:t>
                        </m:r>
                        <m:r>
                          <a:rPr lang="tr-TR" sz="2000">
                            <a:effectLst/>
                            <a:latin typeface="Cambria Math"/>
                            <a:ea typeface="Calibri"/>
                            <a:cs typeface="Cambria Math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tr-TR" sz="2000">
                            <a:effectLst/>
                            <a:latin typeface="Cambria Math"/>
                            <a:ea typeface="Calibri"/>
                            <a:cs typeface="Cambria Math"/>
                          </a:rPr>
                          <m:t>edilen</m:t>
                        </m:r>
                        <m:r>
                          <a:rPr lang="tr-TR" sz="2000">
                            <a:effectLst/>
                            <a:latin typeface="Cambria Math"/>
                            <a:ea typeface="Calibri"/>
                            <a:cs typeface="Cambria Math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tr-TR" sz="2000">
                            <a:effectLst/>
                            <a:latin typeface="Cambria Math"/>
                            <a:ea typeface="Calibri"/>
                            <a:cs typeface="Cambria Math"/>
                          </a:rPr>
                          <m:t>toplam</m:t>
                        </m:r>
                        <m:r>
                          <a:rPr lang="tr-TR" sz="2000">
                            <a:effectLst/>
                            <a:latin typeface="Cambria Math"/>
                            <a:ea typeface="Calibri"/>
                            <a:cs typeface="Cambria Math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tr-TR" sz="2000">
                            <a:effectLst/>
                            <a:latin typeface="Cambria Math"/>
                            <a:ea typeface="Calibri"/>
                            <a:cs typeface="Cambria Math"/>
                          </a:rPr>
                          <m:t>gelir</m:t>
                        </m:r>
                      </m:num>
                      <m:den>
                        <m:r>
                          <m:rPr>
                            <m:sty m:val="p"/>
                          </m:rPr>
                          <a:rPr lang="tr-TR" sz="2000">
                            <a:effectLst/>
                            <a:latin typeface="Cambria Math"/>
                            <a:ea typeface="Calibri"/>
                            <a:cs typeface="Cambria Math"/>
                          </a:rPr>
                          <m:t>G</m:t>
                        </m:r>
                        <m:r>
                          <a:rPr lang="tr-TR" sz="2000">
                            <a:effectLst/>
                            <a:latin typeface="Cambria Math"/>
                            <a:ea typeface="Calibri"/>
                            <a:cs typeface="Cambria Math"/>
                          </a:rPr>
                          <m:t>ü</m:t>
                        </m:r>
                        <m:r>
                          <m:rPr>
                            <m:sty m:val="p"/>
                          </m:rPr>
                          <a:rPr lang="tr-TR" sz="2000">
                            <a:effectLst/>
                            <a:latin typeface="Cambria Math"/>
                            <a:ea typeface="Calibri"/>
                            <a:cs typeface="Cambria Math"/>
                          </a:rPr>
                          <m:t>nl</m:t>
                        </m:r>
                        <m:r>
                          <a:rPr lang="tr-TR" sz="2000">
                            <a:effectLst/>
                            <a:latin typeface="Cambria Math"/>
                            <a:ea typeface="Calibri"/>
                            <a:cs typeface="Cambria Math"/>
                          </a:rPr>
                          <m:t>ü</m:t>
                        </m:r>
                        <m:r>
                          <m:rPr>
                            <m:sty m:val="p"/>
                          </m:rPr>
                          <a:rPr lang="tr-TR" sz="2000">
                            <a:effectLst/>
                            <a:latin typeface="Cambria Math"/>
                            <a:ea typeface="Calibri"/>
                            <a:cs typeface="Cambria Math"/>
                          </a:rPr>
                          <m:t>k</m:t>
                        </m:r>
                        <m:r>
                          <a:rPr lang="tr-TR" sz="2000">
                            <a:effectLst/>
                            <a:latin typeface="Cambria Math"/>
                            <a:ea typeface="Calibri"/>
                            <a:cs typeface="Cambria Math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tr-TR" sz="2000">
                            <a:effectLst/>
                            <a:latin typeface="Cambria Math"/>
                            <a:ea typeface="Calibri"/>
                            <a:cs typeface="Cambria Math"/>
                          </a:rPr>
                          <m:t>sat</m:t>
                        </m:r>
                        <m:r>
                          <a:rPr lang="tr-TR" sz="2000">
                            <a:effectLst/>
                            <a:latin typeface="Cambria Math"/>
                            <a:ea typeface="Calibri"/>
                            <a:cs typeface="Cambria Math"/>
                          </a:rPr>
                          <m:t>ı</m:t>
                        </m:r>
                        <m:r>
                          <m:rPr>
                            <m:sty m:val="p"/>
                          </m:rPr>
                          <a:rPr lang="tr-TR" sz="2000">
                            <a:effectLst/>
                            <a:latin typeface="Cambria Math"/>
                            <a:ea typeface="Calibri"/>
                            <a:cs typeface="Cambria Math"/>
                          </a:rPr>
                          <m:t>lan</m:t>
                        </m:r>
                        <m:r>
                          <a:rPr lang="tr-TR" sz="2000">
                            <a:effectLst/>
                            <a:latin typeface="Cambria Math"/>
                            <a:ea typeface="Calibri"/>
                            <a:cs typeface="Cambria Math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tr-TR" sz="2000">
                            <a:effectLst/>
                            <a:latin typeface="Cambria Math"/>
                            <a:ea typeface="Calibri"/>
                            <a:cs typeface="Cambria Math"/>
                          </a:rPr>
                          <m:t>oda</m:t>
                        </m:r>
                        <m:r>
                          <a:rPr lang="tr-TR" sz="2000">
                            <a:effectLst/>
                            <a:latin typeface="Cambria Math"/>
                            <a:ea typeface="Calibri"/>
                            <a:cs typeface="Cambria Math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tr-TR" sz="2000">
                            <a:effectLst/>
                            <a:latin typeface="Cambria Math"/>
                            <a:ea typeface="Calibri"/>
                            <a:cs typeface="Cambria Math"/>
                          </a:rPr>
                          <m:t>say</m:t>
                        </m:r>
                        <m:r>
                          <a:rPr lang="tr-TR" sz="2000">
                            <a:effectLst/>
                            <a:latin typeface="Cambria Math"/>
                            <a:ea typeface="Calibri"/>
                            <a:cs typeface="Cambria Math"/>
                          </a:rPr>
                          <m:t>ı</m:t>
                        </m:r>
                        <m:r>
                          <m:rPr>
                            <m:sty m:val="p"/>
                          </m:rPr>
                          <a:rPr lang="tr-TR" sz="2000">
                            <a:effectLst/>
                            <a:latin typeface="Cambria Math"/>
                            <a:ea typeface="Calibri"/>
                            <a:cs typeface="Cambria Math"/>
                          </a:rPr>
                          <m:t>s</m:t>
                        </m:r>
                        <m:r>
                          <a:rPr lang="tr-TR" sz="2000">
                            <a:effectLst/>
                            <a:latin typeface="Cambria Math"/>
                            <a:ea typeface="Calibri"/>
                            <a:cs typeface="Cambria Math"/>
                          </a:rPr>
                          <m:t>ı</m:t>
                        </m:r>
                      </m:den>
                    </m:f>
                  </m:oMath>
                </a14:m>
                <a:endParaRPr lang="tr-TR" sz="1800" dirty="0">
                  <a:ea typeface="Calibri"/>
                  <a:cs typeface="Times New Roman"/>
                </a:endParaRPr>
              </a:p>
              <a:p>
                <a:pPr marL="0" indent="0">
                  <a:spcAft>
                    <a:spcPts val="0"/>
                  </a:spcAft>
                  <a:buNone/>
                </a:pPr>
                <a:r>
                  <a:rPr lang="tr-TR" sz="2000" dirty="0">
                    <a:ea typeface="Times New Roman"/>
                    <a:cs typeface="Times New Roman"/>
                  </a:rPr>
                  <a:t> </a:t>
                </a:r>
                <a:endParaRPr lang="tr-TR" sz="1800" dirty="0">
                  <a:ea typeface="Calibri"/>
                  <a:cs typeface="Times New Roman"/>
                </a:endParaRPr>
              </a:p>
              <a:p>
                <a:pPr marL="0" indent="0">
                  <a:spcAft>
                    <a:spcPts val="0"/>
                  </a:spcAft>
                  <a:buNone/>
                </a:pPr>
                <a:r>
                  <a:rPr lang="tr-TR" sz="2000" dirty="0">
                    <a:ea typeface="Calibri"/>
                    <a:cs typeface="Times New Roman"/>
                  </a:rPr>
                  <a:t>Kişi başı ortalama gelir=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tr-TR" sz="2000" i="1">
                            <a:effectLst/>
                            <a:latin typeface="Cambria Math"/>
                            <a:ea typeface="Calibri"/>
                            <a:cs typeface="Times New Roman"/>
                          </a:rPr>
                        </m:ctrlPr>
                      </m:fPr>
                      <m:num>
                        <m:r>
                          <m:rPr>
                            <m:sty m:val="p"/>
                          </m:rPr>
                          <a:rPr lang="tr-TR" sz="2000">
                            <a:effectLst/>
                            <a:latin typeface="Cambria Math"/>
                            <a:ea typeface="Calibri"/>
                            <a:cs typeface="Cambria Math"/>
                          </a:rPr>
                          <m:t>G</m:t>
                        </m:r>
                        <m:r>
                          <a:rPr lang="tr-TR" sz="2000">
                            <a:effectLst/>
                            <a:latin typeface="Cambria Math"/>
                            <a:ea typeface="Calibri"/>
                            <a:cs typeface="Cambria Math"/>
                          </a:rPr>
                          <m:t>ü</m:t>
                        </m:r>
                        <m:r>
                          <m:rPr>
                            <m:sty m:val="p"/>
                          </m:rPr>
                          <a:rPr lang="tr-TR" sz="2000">
                            <a:effectLst/>
                            <a:latin typeface="Cambria Math"/>
                            <a:ea typeface="Calibri"/>
                            <a:cs typeface="Cambria Math"/>
                          </a:rPr>
                          <m:t>nl</m:t>
                        </m:r>
                        <m:r>
                          <a:rPr lang="tr-TR" sz="2000">
                            <a:effectLst/>
                            <a:latin typeface="Cambria Math"/>
                            <a:ea typeface="Calibri"/>
                            <a:cs typeface="Cambria Math"/>
                          </a:rPr>
                          <m:t>ü</m:t>
                        </m:r>
                        <m:r>
                          <m:rPr>
                            <m:sty m:val="p"/>
                          </m:rPr>
                          <a:rPr lang="tr-TR" sz="2000">
                            <a:effectLst/>
                            <a:latin typeface="Cambria Math"/>
                            <a:ea typeface="Calibri"/>
                            <a:cs typeface="Cambria Math"/>
                          </a:rPr>
                          <m:t>k</m:t>
                        </m:r>
                        <m:r>
                          <a:rPr lang="tr-TR" sz="2000">
                            <a:effectLst/>
                            <a:latin typeface="Cambria Math"/>
                            <a:ea typeface="Calibri"/>
                            <a:cs typeface="Cambria Math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tr-TR" sz="2000">
                            <a:effectLst/>
                            <a:latin typeface="Cambria Math"/>
                            <a:ea typeface="Calibri"/>
                            <a:cs typeface="Cambria Math"/>
                          </a:rPr>
                          <m:t>elde</m:t>
                        </m:r>
                        <m:r>
                          <a:rPr lang="tr-TR" sz="2000">
                            <a:effectLst/>
                            <a:latin typeface="Cambria Math"/>
                            <a:ea typeface="Calibri"/>
                            <a:cs typeface="Cambria Math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tr-TR" sz="2000">
                            <a:effectLst/>
                            <a:latin typeface="Cambria Math"/>
                            <a:ea typeface="Calibri"/>
                            <a:cs typeface="Cambria Math"/>
                          </a:rPr>
                          <m:t>edilen</m:t>
                        </m:r>
                        <m:r>
                          <a:rPr lang="tr-TR" sz="2000">
                            <a:effectLst/>
                            <a:latin typeface="Cambria Math"/>
                            <a:ea typeface="Calibri"/>
                            <a:cs typeface="Cambria Math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tr-TR" sz="2000">
                            <a:effectLst/>
                            <a:latin typeface="Cambria Math"/>
                            <a:ea typeface="Calibri"/>
                            <a:cs typeface="Cambria Math"/>
                          </a:rPr>
                          <m:t>toplam</m:t>
                        </m:r>
                        <m:r>
                          <a:rPr lang="tr-TR" sz="2000">
                            <a:effectLst/>
                            <a:latin typeface="Cambria Math"/>
                            <a:ea typeface="Calibri"/>
                            <a:cs typeface="Cambria Math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tr-TR" sz="2000">
                            <a:effectLst/>
                            <a:latin typeface="Cambria Math"/>
                            <a:ea typeface="Calibri"/>
                            <a:cs typeface="Cambria Math"/>
                          </a:rPr>
                          <m:t>gelir</m:t>
                        </m:r>
                      </m:num>
                      <m:den>
                        <m:r>
                          <m:rPr>
                            <m:sty m:val="p"/>
                          </m:rPr>
                          <a:rPr lang="tr-TR" sz="2000">
                            <a:effectLst/>
                            <a:latin typeface="Cambria Math"/>
                            <a:ea typeface="Calibri"/>
                            <a:cs typeface="Cambria Math"/>
                          </a:rPr>
                          <m:t>G</m:t>
                        </m:r>
                        <m:r>
                          <a:rPr lang="tr-TR" sz="2000">
                            <a:effectLst/>
                            <a:latin typeface="Cambria Math"/>
                            <a:ea typeface="Calibri"/>
                            <a:cs typeface="Cambria Math"/>
                          </a:rPr>
                          <m:t>ü</m:t>
                        </m:r>
                        <m:r>
                          <m:rPr>
                            <m:sty m:val="p"/>
                          </m:rPr>
                          <a:rPr lang="tr-TR" sz="2000">
                            <a:effectLst/>
                            <a:latin typeface="Cambria Math"/>
                            <a:ea typeface="Calibri"/>
                            <a:cs typeface="Cambria Math"/>
                          </a:rPr>
                          <m:t>nl</m:t>
                        </m:r>
                        <m:r>
                          <a:rPr lang="tr-TR" sz="2000">
                            <a:effectLst/>
                            <a:latin typeface="Cambria Math"/>
                            <a:ea typeface="Calibri"/>
                            <a:cs typeface="Cambria Math"/>
                          </a:rPr>
                          <m:t>ü</m:t>
                        </m:r>
                        <m:r>
                          <m:rPr>
                            <m:sty m:val="p"/>
                          </m:rPr>
                          <a:rPr lang="tr-TR" sz="2000">
                            <a:effectLst/>
                            <a:latin typeface="Cambria Math"/>
                            <a:ea typeface="Calibri"/>
                            <a:cs typeface="Cambria Math"/>
                          </a:rPr>
                          <m:t>k</m:t>
                        </m:r>
                        <m:r>
                          <a:rPr lang="tr-TR" sz="2000">
                            <a:effectLst/>
                            <a:latin typeface="Cambria Math"/>
                            <a:ea typeface="Calibri"/>
                            <a:cs typeface="Cambria Math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tr-TR" sz="2000">
                            <a:effectLst/>
                            <a:latin typeface="Cambria Math"/>
                            <a:ea typeface="Calibri"/>
                            <a:cs typeface="Cambria Math"/>
                          </a:rPr>
                          <m:t>konaklayan</m:t>
                        </m:r>
                        <m:r>
                          <a:rPr lang="tr-TR" sz="2000">
                            <a:effectLst/>
                            <a:latin typeface="Cambria Math"/>
                            <a:ea typeface="Calibri"/>
                            <a:cs typeface="Cambria Math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tr-TR" sz="2000">
                            <a:effectLst/>
                            <a:latin typeface="Cambria Math"/>
                            <a:ea typeface="Calibri"/>
                            <a:cs typeface="Cambria Math"/>
                          </a:rPr>
                          <m:t>ki</m:t>
                        </m:r>
                        <m:r>
                          <a:rPr lang="tr-TR" sz="2000">
                            <a:effectLst/>
                            <a:latin typeface="Cambria Math"/>
                            <a:ea typeface="Calibri"/>
                            <a:cs typeface="Cambria Math"/>
                          </a:rPr>
                          <m:t>ş</m:t>
                        </m:r>
                        <m:r>
                          <m:rPr>
                            <m:sty m:val="p"/>
                          </m:rPr>
                          <a:rPr lang="tr-TR" sz="2000">
                            <a:effectLst/>
                            <a:latin typeface="Cambria Math"/>
                            <a:ea typeface="Calibri"/>
                            <a:cs typeface="Cambria Math"/>
                          </a:rPr>
                          <m:t>i</m:t>
                        </m:r>
                        <m:r>
                          <a:rPr lang="tr-TR" sz="2000">
                            <a:effectLst/>
                            <a:latin typeface="Cambria Math"/>
                            <a:ea typeface="Calibri"/>
                            <a:cs typeface="Cambria Math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tr-TR" sz="2000">
                            <a:effectLst/>
                            <a:latin typeface="Cambria Math"/>
                            <a:ea typeface="Calibri"/>
                            <a:cs typeface="Cambria Math"/>
                          </a:rPr>
                          <m:t>say</m:t>
                        </m:r>
                        <m:r>
                          <a:rPr lang="tr-TR" sz="2000">
                            <a:effectLst/>
                            <a:latin typeface="Cambria Math"/>
                            <a:ea typeface="Calibri"/>
                            <a:cs typeface="Cambria Math"/>
                          </a:rPr>
                          <m:t>ı</m:t>
                        </m:r>
                        <m:r>
                          <m:rPr>
                            <m:sty m:val="p"/>
                          </m:rPr>
                          <a:rPr lang="tr-TR" sz="2000">
                            <a:effectLst/>
                            <a:latin typeface="Cambria Math"/>
                            <a:ea typeface="Calibri"/>
                            <a:cs typeface="Cambria Math"/>
                          </a:rPr>
                          <m:t>s</m:t>
                        </m:r>
                        <m:r>
                          <a:rPr lang="tr-TR" sz="2000">
                            <a:effectLst/>
                            <a:latin typeface="Cambria Math"/>
                            <a:ea typeface="Calibri"/>
                            <a:cs typeface="Cambria Math"/>
                          </a:rPr>
                          <m:t>ı</m:t>
                        </m:r>
                      </m:den>
                    </m:f>
                  </m:oMath>
                </a14:m>
                <a:endParaRPr lang="tr-TR" sz="1800" dirty="0">
                  <a:ea typeface="Calibri"/>
                  <a:cs typeface="Times New Roman"/>
                </a:endParaRPr>
              </a:p>
              <a:p>
                <a:pPr marL="0" indent="0">
                  <a:spcAft>
                    <a:spcPts val="0"/>
                  </a:spcAft>
                  <a:buNone/>
                </a:pPr>
                <a:r>
                  <a:rPr lang="tr-TR" sz="2000" dirty="0">
                    <a:ea typeface="Calibri"/>
                    <a:cs typeface="Times New Roman"/>
                  </a:rPr>
                  <a:t> </a:t>
                </a:r>
                <a:endParaRPr lang="tr-TR" sz="1800" dirty="0">
                  <a:ea typeface="Calibri"/>
                  <a:cs typeface="Times New Roman"/>
                </a:endParaRPr>
              </a:p>
              <a:p>
                <a:pPr marL="0" indent="0">
                  <a:spcAft>
                    <a:spcPts val="0"/>
                  </a:spcAft>
                  <a:buNone/>
                </a:pPr>
                <a:r>
                  <a:rPr lang="tr-TR" sz="2000" b="1" dirty="0">
                    <a:ea typeface="Calibri"/>
                    <a:cs typeface="Times New Roman"/>
                  </a:rPr>
                  <a:t>E-+/- Durumları</a:t>
                </a:r>
                <a:endParaRPr lang="tr-TR" sz="1800" dirty="0">
                  <a:ea typeface="Calibri"/>
                  <a:cs typeface="Times New Roman"/>
                </a:endParaRPr>
              </a:p>
              <a:p>
                <a:pPr marL="0" indent="0">
                  <a:buNone/>
                </a:pPr>
                <a:endParaRPr lang="tr-TR" sz="2000" dirty="0"/>
              </a:p>
            </p:txBody>
          </p:sp>
        </mc:Choice>
        <mc:Fallback xmlns="">
          <p:sp>
            <p:nvSpPr>
              <p:cNvPr id="3" name="İçerik Yer Tutucus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260648"/>
                <a:ext cx="8229600" cy="6120680"/>
              </a:xfrm>
              <a:blipFill rotWithShape="1">
                <a:blip r:embed="rId4"/>
                <a:stretch>
                  <a:fillRect l="-593" t="-1295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" name="Kayıtlı Ses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02044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006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51520" y="188640"/>
            <a:ext cx="8640960" cy="6480720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tr-TR" u="sng" dirty="0" smtClean="0">
                <a:solidFill>
                  <a:srgbClr val="C00000"/>
                </a:solidFill>
              </a:rPr>
              <a:t>Gelir Yönetimi (</a:t>
            </a:r>
            <a:r>
              <a:rPr lang="tr-TR" u="sng" dirty="0" err="1" smtClean="0">
                <a:solidFill>
                  <a:srgbClr val="C00000"/>
                </a:solidFill>
              </a:rPr>
              <a:t>Yield</a:t>
            </a:r>
            <a:r>
              <a:rPr lang="tr-TR" u="sng" dirty="0">
                <a:solidFill>
                  <a:srgbClr val="C00000"/>
                </a:solidFill>
              </a:rPr>
              <a:t> Management, </a:t>
            </a:r>
            <a:r>
              <a:rPr lang="tr-TR" u="sng" dirty="0" err="1">
                <a:solidFill>
                  <a:srgbClr val="C00000"/>
                </a:solidFill>
              </a:rPr>
              <a:t>Revenue</a:t>
            </a:r>
            <a:r>
              <a:rPr lang="tr-TR" u="sng" dirty="0">
                <a:solidFill>
                  <a:srgbClr val="C00000"/>
                </a:solidFill>
              </a:rPr>
              <a:t> Management </a:t>
            </a:r>
            <a:r>
              <a:rPr lang="tr-TR" u="sng" dirty="0" smtClean="0">
                <a:solidFill>
                  <a:srgbClr val="C00000"/>
                </a:solidFill>
              </a:rPr>
              <a:t>)</a:t>
            </a:r>
          </a:p>
          <a:p>
            <a:pPr marL="0" indent="0">
              <a:buNone/>
            </a:pPr>
            <a:r>
              <a:rPr lang="tr-TR" dirty="0" smtClean="0">
                <a:solidFill>
                  <a:srgbClr val="C00000"/>
                </a:solidFill>
              </a:rPr>
              <a:t>Tanım:</a:t>
            </a:r>
            <a:r>
              <a:rPr lang="tr-TR" dirty="0" smtClean="0"/>
              <a:t> Belirsiz talep ve kolay bozulabilir ürüne sahip hizmet işletmeleri tarafından geliri en üst konuma getirmek için kullanılan bir süreçtir.</a:t>
            </a:r>
          </a:p>
          <a:p>
            <a:pPr marL="0" indent="0">
              <a:buNone/>
            </a:pPr>
            <a:r>
              <a:rPr lang="tr-TR" dirty="0" err="1">
                <a:solidFill>
                  <a:srgbClr val="C00000"/>
                </a:solidFill>
              </a:rPr>
              <a:t>Sheryl</a:t>
            </a:r>
            <a:r>
              <a:rPr lang="tr-TR" dirty="0">
                <a:solidFill>
                  <a:srgbClr val="C00000"/>
                </a:solidFill>
              </a:rPr>
              <a:t> E. </a:t>
            </a:r>
            <a:r>
              <a:rPr lang="tr-TR" dirty="0" err="1" smtClean="0">
                <a:solidFill>
                  <a:srgbClr val="C00000"/>
                </a:solidFill>
              </a:rPr>
              <a:t>Kimes</a:t>
            </a:r>
            <a:r>
              <a:rPr lang="tr-TR" dirty="0" smtClean="0">
                <a:solidFill>
                  <a:srgbClr val="C00000"/>
                </a:solidFill>
              </a:rPr>
              <a:t>’ e göre Gelir Yönetimi: </a:t>
            </a:r>
            <a:r>
              <a:rPr lang="tr-TR" dirty="0" smtClean="0"/>
              <a:t>«Geliri maksimize etmek için kapasite tahsis süreci» olarak tanımlamıştır.</a:t>
            </a:r>
          </a:p>
          <a:p>
            <a:pPr marL="0" indent="0">
              <a:buNone/>
            </a:pPr>
            <a:r>
              <a:rPr lang="tr-TR" dirty="0" err="1" smtClean="0">
                <a:solidFill>
                  <a:srgbClr val="C00000"/>
                </a:solidFill>
              </a:rPr>
              <a:t>Walter</a:t>
            </a:r>
            <a:r>
              <a:rPr lang="tr-TR" dirty="0" smtClean="0">
                <a:solidFill>
                  <a:srgbClr val="C00000"/>
                </a:solidFill>
              </a:rPr>
              <a:t> J. </a:t>
            </a:r>
            <a:r>
              <a:rPr lang="tr-TR" dirty="0" err="1" smtClean="0">
                <a:solidFill>
                  <a:srgbClr val="C00000"/>
                </a:solidFill>
              </a:rPr>
              <a:t>Relihan</a:t>
            </a:r>
            <a:r>
              <a:rPr lang="tr-TR" dirty="0" smtClean="0">
                <a:solidFill>
                  <a:srgbClr val="C00000"/>
                </a:solidFill>
              </a:rPr>
              <a:t>’ a göre Gelir Yönetimi</a:t>
            </a:r>
            <a:r>
              <a:rPr lang="tr-TR" dirty="0">
                <a:solidFill>
                  <a:srgbClr val="C00000"/>
                </a:solidFill>
              </a:rPr>
              <a:t>: </a:t>
            </a:r>
            <a:r>
              <a:rPr lang="tr-TR" dirty="0" smtClean="0"/>
              <a:t>Gelir Yönetimi</a:t>
            </a:r>
            <a:r>
              <a:rPr lang="tr-TR" dirty="0"/>
              <a:t>, gelirleri en üst düzeye çıkarmak için kanıtlanmış bir tekniktir. Gelecekteki varış tarihleri ​​için rezerve edilen oda düzeyine yanıt olarak oda fiyatlarının ayarlanmasını </a:t>
            </a:r>
            <a:r>
              <a:rPr lang="tr-TR" dirty="0" smtClean="0"/>
              <a:t>içerir şeklinde tanımlamıştır.</a:t>
            </a:r>
          </a:p>
          <a:p>
            <a:pPr marL="0" indent="0">
              <a:buNone/>
            </a:pPr>
            <a:r>
              <a:rPr lang="tr-TR" dirty="0" err="1" smtClean="0">
                <a:solidFill>
                  <a:srgbClr val="C00000"/>
                </a:solidFill>
              </a:rPr>
              <a:t>Stuart</a:t>
            </a:r>
            <a:r>
              <a:rPr lang="tr-TR" dirty="0" smtClean="0">
                <a:solidFill>
                  <a:srgbClr val="C00000"/>
                </a:solidFill>
              </a:rPr>
              <a:t> </a:t>
            </a:r>
            <a:r>
              <a:rPr lang="tr-TR" dirty="0" err="1" smtClean="0">
                <a:solidFill>
                  <a:srgbClr val="C00000"/>
                </a:solidFill>
              </a:rPr>
              <a:t>Jauncey</a:t>
            </a:r>
            <a:r>
              <a:rPr lang="tr-TR" dirty="0" smtClean="0">
                <a:solidFill>
                  <a:srgbClr val="C00000"/>
                </a:solidFill>
              </a:rPr>
              <a:t>’ e göre Gelir Yönetimi: </a:t>
            </a:r>
            <a:r>
              <a:rPr lang="tr-TR" dirty="0" err="1" smtClean="0"/>
              <a:t>Tahminlenen</a:t>
            </a:r>
            <a:r>
              <a:rPr lang="tr-TR" dirty="0" smtClean="0"/>
              <a:t> talebe cevap vermek için oda fiyatlarının düzenlenmesi yoluyla oda gelirlerini en üst eden, bütünleştirilmiş , sürekli ve sistematik bir yaklaşım olarak tanımlamıştır.</a:t>
            </a:r>
          </a:p>
          <a:p>
            <a:pPr marL="0" indent="0">
              <a:buNone/>
            </a:pPr>
            <a:r>
              <a:rPr lang="tr-TR" dirty="0" err="1" smtClean="0">
                <a:solidFill>
                  <a:srgbClr val="C00000"/>
                </a:solidFill>
              </a:rPr>
              <a:t>Eric</a:t>
            </a:r>
            <a:r>
              <a:rPr lang="tr-TR" dirty="0" smtClean="0">
                <a:solidFill>
                  <a:srgbClr val="C00000"/>
                </a:solidFill>
              </a:rPr>
              <a:t> </a:t>
            </a:r>
            <a:r>
              <a:rPr lang="tr-TR" dirty="0" err="1" smtClean="0">
                <a:solidFill>
                  <a:srgbClr val="C00000"/>
                </a:solidFill>
              </a:rPr>
              <a:t>Orkin</a:t>
            </a:r>
            <a:r>
              <a:rPr lang="tr-TR" dirty="0" smtClean="0">
                <a:solidFill>
                  <a:srgbClr val="C00000"/>
                </a:solidFill>
              </a:rPr>
              <a:t>’ e göre Gelir Yönetimi: </a:t>
            </a:r>
            <a:r>
              <a:rPr lang="tr-TR" dirty="0" smtClean="0"/>
              <a:t>Gelirin nasıl hesaplanacağını ve doluluğu artırmak için boşlukların doldurulabileceği yerleri belirleyebilen yer değiştirmeyi açıklamıştır.</a:t>
            </a:r>
          </a:p>
          <a:p>
            <a:pPr marL="0" indent="0">
              <a:buNone/>
            </a:pPr>
            <a:r>
              <a:rPr lang="tr-TR" dirty="0">
                <a:solidFill>
                  <a:srgbClr val="002060"/>
                </a:solidFill>
              </a:rPr>
              <a:t>Mevcut Oda Başına Gelir (MOBG</a:t>
            </a:r>
            <a:r>
              <a:rPr lang="tr-TR" dirty="0" smtClean="0"/>
              <a:t>)=Ortalama oda satış fiyatı*Doluluk Oranı=Toplam oda satışları gelirleri/Mevcut oda sayısı</a:t>
            </a:r>
            <a:endParaRPr lang="tr-TR" dirty="0"/>
          </a:p>
          <a:p>
            <a:pPr marL="0" indent="0">
              <a:buNone/>
            </a:pPr>
            <a:r>
              <a:rPr lang="tr-TR" dirty="0" err="1" smtClean="0">
                <a:solidFill>
                  <a:srgbClr val="C00000"/>
                </a:solidFill>
              </a:rPr>
              <a:t>Pfeifer</a:t>
            </a:r>
            <a:r>
              <a:rPr lang="tr-TR" dirty="0" smtClean="0">
                <a:solidFill>
                  <a:srgbClr val="C00000"/>
                </a:solidFill>
              </a:rPr>
              <a:t>,</a:t>
            </a:r>
            <a:r>
              <a:rPr lang="tr-TR" dirty="0" smtClean="0"/>
              <a:t> Gelir Yönetimini </a:t>
            </a:r>
            <a:r>
              <a:rPr lang="tr-TR" dirty="0"/>
              <a:t>talebin dengelenmesi ve gelirin arttırılması amacı ile indirimli fiyatların tarifeli uçuşlara tahsis edilme süreci şeklinde tanımlamıştır</a:t>
            </a:r>
            <a:r>
              <a:rPr lang="tr-TR" dirty="0" smtClean="0"/>
              <a:t>. </a:t>
            </a:r>
            <a:r>
              <a:rPr lang="tr-TR" dirty="0" err="1" smtClean="0">
                <a:solidFill>
                  <a:srgbClr val="C00000"/>
                </a:solidFill>
              </a:rPr>
              <a:t>Larsen</a:t>
            </a:r>
            <a:r>
              <a:rPr lang="tr-TR" dirty="0" err="1" smtClean="0"/>
              <a:t>’de</a:t>
            </a:r>
            <a:r>
              <a:rPr lang="tr-TR" dirty="0" smtClean="0"/>
              <a:t> bu tanıma katılmıştır.</a:t>
            </a:r>
          </a:p>
          <a:p>
            <a:pPr marL="0" indent="0">
              <a:buNone/>
            </a:pPr>
            <a:r>
              <a:rPr lang="tr-TR" dirty="0"/>
              <a:t>	</a:t>
            </a:r>
            <a:r>
              <a:rPr lang="tr-TR" dirty="0" err="1" smtClean="0"/>
              <a:t>Kimes’e</a:t>
            </a:r>
            <a:r>
              <a:rPr lang="tr-TR" dirty="0" smtClean="0"/>
              <a:t> göre ;Gelir Yönetimi iki fonksiyondan oluşur;</a:t>
            </a:r>
          </a:p>
          <a:p>
            <a:pPr marL="0" indent="0">
              <a:buNone/>
            </a:pPr>
            <a:r>
              <a:rPr lang="tr-TR" dirty="0" smtClean="0"/>
              <a:t>1-Oda kapasitesi yönetimi</a:t>
            </a:r>
          </a:p>
          <a:p>
            <a:pPr marL="0" indent="0">
              <a:buNone/>
            </a:pPr>
            <a:r>
              <a:rPr lang="tr-TR" dirty="0" smtClean="0"/>
              <a:t>2-Fiyatlama</a:t>
            </a:r>
          </a:p>
          <a:p>
            <a:pPr marL="0" indent="0">
              <a:buNone/>
            </a:pPr>
            <a:r>
              <a:rPr lang="tr-TR" dirty="0"/>
              <a:t>	</a:t>
            </a:r>
            <a:r>
              <a:rPr lang="tr-TR" dirty="0" smtClean="0"/>
              <a:t>Gelir Yönetiminin amacı, fiyatın formüle edilmesi ve fiyat, ürün ve alıcılar arasında karlı bir uyumu sağlamasıdır. </a:t>
            </a:r>
            <a:r>
              <a:rPr lang="tr-TR" dirty="0" err="1" smtClean="0">
                <a:solidFill>
                  <a:srgbClr val="C00000"/>
                </a:solidFill>
              </a:rPr>
              <a:t>Jones</a:t>
            </a:r>
            <a:r>
              <a:rPr lang="tr-TR" dirty="0" smtClean="0">
                <a:solidFill>
                  <a:srgbClr val="C00000"/>
                </a:solidFill>
              </a:rPr>
              <a:t> ve </a:t>
            </a:r>
            <a:r>
              <a:rPr lang="tr-TR" dirty="0" err="1" smtClean="0">
                <a:solidFill>
                  <a:srgbClr val="C00000"/>
                </a:solidFill>
              </a:rPr>
              <a:t>Kewin</a:t>
            </a:r>
            <a:r>
              <a:rPr lang="tr-TR" dirty="0" smtClean="0">
                <a:solidFill>
                  <a:srgbClr val="C00000"/>
                </a:solidFill>
              </a:rPr>
              <a:t> </a:t>
            </a:r>
            <a:r>
              <a:rPr lang="tr-TR" dirty="0" smtClean="0"/>
              <a:t>, stratejik düzeyde, gelirin en uygun hale getirilmesi için karar verme, talep </a:t>
            </a:r>
            <a:r>
              <a:rPr lang="tr-TR" dirty="0" err="1" smtClean="0"/>
              <a:t>tahminlenmesi</a:t>
            </a:r>
            <a:r>
              <a:rPr lang="tr-TR" dirty="0" smtClean="0"/>
              <a:t> ve geçmiş başarıların tanıma dahil edilmesi amacı ile tanımı genişletmişlerdir.</a:t>
            </a:r>
            <a:endParaRPr lang="tr-TR" dirty="0"/>
          </a:p>
        </p:txBody>
      </p:sp>
      <p:pic>
        <p:nvPicPr>
          <p:cNvPr id="2" name="Kayıtlı Ses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52463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582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6120680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tr-TR" dirty="0" err="1" smtClean="0">
                <a:solidFill>
                  <a:srgbClr val="C00000"/>
                </a:solidFill>
              </a:rPr>
              <a:t>Warren</a:t>
            </a:r>
            <a:r>
              <a:rPr lang="tr-TR" dirty="0" smtClean="0">
                <a:solidFill>
                  <a:srgbClr val="C00000"/>
                </a:solidFill>
              </a:rPr>
              <a:t> H. </a:t>
            </a:r>
            <a:r>
              <a:rPr lang="tr-TR" dirty="0" err="1" smtClean="0">
                <a:solidFill>
                  <a:srgbClr val="C00000"/>
                </a:solidFill>
              </a:rPr>
              <a:t>Lieberman</a:t>
            </a:r>
            <a:r>
              <a:rPr lang="tr-TR" dirty="0" smtClean="0"/>
              <a:t>: «Bilgi sistemleri, teknoloji , olasılık, istatistik , örgütsel teori , iş deneyimi ve bilgi karışımı» ile gelir ve misafir hizmet yeteneğini geliştirmenin net sonucunu yaratan bir yönetim aracı olarak dikkate alan daha geniş bir tanımı ortaya koymuştur.</a:t>
            </a:r>
          </a:p>
          <a:p>
            <a:pPr marL="0" indent="0">
              <a:buNone/>
            </a:pPr>
            <a:endParaRPr lang="tr-TR" dirty="0"/>
          </a:p>
          <a:p>
            <a:pPr marL="0" indent="0">
              <a:buNone/>
            </a:pPr>
            <a:r>
              <a:rPr lang="tr-TR" dirty="0" smtClean="0">
                <a:solidFill>
                  <a:srgbClr val="C00000"/>
                </a:solidFill>
              </a:rPr>
              <a:t>Gelir Yönetimi’nin Otel İşletmelerinde Uygulanabilmesi İçin Gerekli Koşullar</a:t>
            </a:r>
          </a:p>
          <a:p>
            <a:pPr marL="0" indent="0">
              <a:buNone/>
            </a:pPr>
            <a:r>
              <a:rPr lang="tr-TR" dirty="0" smtClean="0"/>
              <a:t>1-Bir geceden fazla konaklamalar</a:t>
            </a:r>
          </a:p>
          <a:p>
            <a:pPr marL="0" indent="0">
              <a:buNone/>
            </a:pPr>
            <a:r>
              <a:rPr lang="tr-TR" dirty="0" smtClean="0"/>
              <a:t>2-Çarpan etkisi</a:t>
            </a:r>
          </a:p>
          <a:p>
            <a:pPr marL="0" indent="0">
              <a:buNone/>
            </a:pPr>
            <a:r>
              <a:rPr lang="tr-TR" dirty="0" smtClean="0"/>
              <a:t>3-Ayrı fiyat eksikliğinin yapısı</a:t>
            </a:r>
          </a:p>
          <a:p>
            <a:pPr marL="0" indent="0">
              <a:buNone/>
            </a:pPr>
            <a:r>
              <a:rPr lang="tr-TR" dirty="0" smtClean="0"/>
              <a:t>4-Bilginin merkezileşmemesi</a:t>
            </a:r>
          </a:p>
          <a:p>
            <a:pPr marL="0" indent="0">
              <a:buNone/>
            </a:pPr>
            <a:endParaRPr lang="tr-TR" dirty="0"/>
          </a:p>
          <a:p>
            <a:pPr marL="0" indent="0">
              <a:buNone/>
            </a:pPr>
            <a:r>
              <a:rPr lang="tr-TR" dirty="0" smtClean="0">
                <a:solidFill>
                  <a:srgbClr val="C00000"/>
                </a:solidFill>
              </a:rPr>
              <a:t>Gelir Yönetiminin Otel İşletmelerinde Uygulanmasını Olanaklı Kılan Faktörler</a:t>
            </a:r>
          </a:p>
          <a:p>
            <a:pPr marL="0" indent="0">
              <a:buNone/>
            </a:pPr>
            <a:r>
              <a:rPr lang="tr-TR" dirty="0" smtClean="0"/>
              <a:t>1-Otel odası kolay bozulabilir bir üründür.</a:t>
            </a:r>
          </a:p>
          <a:p>
            <a:pPr marL="0" indent="0">
              <a:buNone/>
            </a:pPr>
            <a:r>
              <a:rPr lang="tr-TR" dirty="0" smtClean="0"/>
              <a:t>2-Kapasite sabittir, artan talebi karşılamak için artırılamaz.</a:t>
            </a:r>
          </a:p>
          <a:p>
            <a:pPr marL="0" indent="0">
              <a:buNone/>
            </a:pPr>
            <a:r>
              <a:rPr lang="tr-TR" dirty="0" smtClean="0"/>
              <a:t>3-Turizm talebi belirsizdir , haftanın günlerine ve yılın dönemlerine göre sürekli dalgalanma halindedir.</a:t>
            </a:r>
          </a:p>
          <a:p>
            <a:pPr marL="0" indent="0">
              <a:buNone/>
            </a:pPr>
            <a:r>
              <a:rPr lang="tr-TR" dirty="0" smtClean="0"/>
              <a:t>4-Pazar dilimlerinin satın alma dönemleri farklıdır.</a:t>
            </a:r>
          </a:p>
          <a:p>
            <a:pPr marL="0" indent="0">
              <a:buNone/>
            </a:pPr>
            <a:r>
              <a:rPr lang="tr-TR" dirty="0" smtClean="0"/>
              <a:t>5-Birçok durumda, düşük değerli ürünler için satış sınırlamaları kullanılarak iş pazarı ve tatil pazarı olarak ayrılmaktadır.</a:t>
            </a:r>
          </a:p>
          <a:p>
            <a:pPr marL="0" indent="0">
              <a:buNone/>
            </a:pPr>
            <a:endParaRPr lang="tr-TR" dirty="0"/>
          </a:p>
        </p:txBody>
      </p:sp>
      <p:pic>
        <p:nvPicPr>
          <p:cNvPr id="2" name="Kayıtlı Ses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0309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76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6120680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tr-TR" dirty="0" smtClean="0">
                <a:solidFill>
                  <a:srgbClr val="C00000"/>
                </a:solidFill>
              </a:rPr>
              <a:t>Gelir Yönetiminin Etkin Kullanımı İçin Dikkate Alınması Gereken Kurallar</a:t>
            </a:r>
          </a:p>
          <a:p>
            <a:pPr marL="0" indent="0">
              <a:buNone/>
            </a:pPr>
            <a:r>
              <a:rPr lang="tr-TR" dirty="0" smtClean="0"/>
              <a:t>*Oldukça etkili bir fiyatlama sistemi oluşturulmalıdır.</a:t>
            </a:r>
          </a:p>
          <a:p>
            <a:pPr marL="0" indent="0">
              <a:buNone/>
            </a:pPr>
            <a:r>
              <a:rPr lang="tr-TR" dirty="0" smtClean="0"/>
              <a:t>*Gruplarla miktar indiriminde anlaşılmalıdır.</a:t>
            </a:r>
          </a:p>
          <a:p>
            <a:pPr marL="0" indent="0">
              <a:buNone/>
            </a:pPr>
            <a:r>
              <a:rPr lang="tr-TR" dirty="0" smtClean="0"/>
              <a:t>*Pazar dilimlerine uygun oda tipleri ve fiyatlar belirlenmelidir.</a:t>
            </a:r>
          </a:p>
          <a:p>
            <a:pPr marL="0" indent="0">
              <a:buNone/>
            </a:pPr>
            <a:r>
              <a:rPr lang="tr-TR" dirty="0" smtClean="0"/>
              <a:t>*Mevcut ve potansiyel işlere ilişkin bilgiler toplanmalıdır.</a:t>
            </a:r>
          </a:p>
          <a:p>
            <a:pPr marL="0" indent="0">
              <a:buNone/>
            </a:pPr>
            <a:r>
              <a:rPr lang="tr-TR" dirty="0" smtClean="0"/>
              <a:t>*İndirimler için koşullar belirlenmelidir.</a:t>
            </a:r>
          </a:p>
          <a:p>
            <a:pPr marL="0" indent="0">
              <a:buNone/>
            </a:pPr>
            <a:r>
              <a:rPr lang="tr-TR" dirty="0" smtClean="0"/>
              <a:t>*CRS (Central </a:t>
            </a:r>
            <a:r>
              <a:rPr lang="tr-TR" dirty="0" err="1" smtClean="0"/>
              <a:t>reservation</a:t>
            </a:r>
            <a:r>
              <a:rPr lang="tr-TR" dirty="0" smtClean="0"/>
              <a:t> </a:t>
            </a:r>
            <a:r>
              <a:rPr lang="tr-TR" dirty="0" err="1" smtClean="0"/>
              <a:t>systems</a:t>
            </a:r>
            <a:r>
              <a:rPr lang="tr-TR" dirty="0" smtClean="0"/>
              <a:t>), seyahat </a:t>
            </a:r>
            <a:r>
              <a:rPr lang="tr-TR" dirty="0" err="1" smtClean="0"/>
              <a:t>acentaları</a:t>
            </a:r>
            <a:r>
              <a:rPr lang="tr-TR" dirty="0" smtClean="0"/>
              <a:t> ve diğer aracılar için aynı fiyat uygulanmalıdır.</a:t>
            </a:r>
          </a:p>
          <a:p>
            <a:pPr marL="0" indent="0">
              <a:buNone/>
            </a:pPr>
            <a:endParaRPr lang="tr-TR" dirty="0"/>
          </a:p>
          <a:p>
            <a:pPr marL="0" indent="0">
              <a:buNone/>
            </a:pPr>
            <a:r>
              <a:rPr lang="tr-TR" dirty="0" smtClean="0">
                <a:solidFill>
                  <a:srgbClr val="C00000"/>
                </a:solidFill>
              </a:rPr>
              <a:t>Gelir Yönetimi Sistemi Temel Özellikleri</a:t>
            </a:r>
          </a:p>
          <a:p>
            <a:pPr marL="0" indent="0">
              <a:buNone/>
            </a:pPr>
            <a:r>
              <a:rPr lang="tr-TR" dirty="0" smtClean="0"/>
              <a:t>*Geçmiş talep analizi</a:t>
            </a:r>
          </a:p>
          <a:p>
            <a:pPr marL="0" indent="0">
              <a:buNone/>
            </a:pPr>
            <a:r>
              <a:rPr lang="tr-TR" dirty="0" smtClean="0"/>
              <a:t>*Gelecek talep tahmini</a:t>
            </a:r>
          </a:p>
          <a:p>
            <a:pPr marL="0" indent="0">
              <a:buNone/>
            </a:pPr>
            <a:r>
              <a:rPr lang="tr-TR" dirty="0" smtClean="0"/>
              <a:t>*Rezervasyon miktarı</a:t>
            </a:r>
          </a:p>
          <a:p>
            <a:pPr marL="0" indent="0">
              <a:buNone/>
            </a:pPr>
            <a:r>
              <a:rPr lang="tr-TR" dirty="0" smtClean="0"/>
              <a:t>*</a:t>
            </a:r>
            <a:r>
              <a:rPr lang="tr-TR" dirty="0" err="1" smtClean="0"/>
              <a:t>Tahminlenen</a:t>
            </a:r>
            <a:r>
              <a:rPr lang="tr-TR" dirty="0" smtClean="0"/>
              <a:t> talebe karşı gerçekleşen talep</a:t>
            </a:r>
          </a:p>
          <a:p>
            <a:pPr marL="0" indent="0">
              <a:buNone/>
            </a:pPr>
            <a:r>
              <a:rPr lang="tr-TR" dirty="0" smtClean="0"/>
              <a:t>*Pazar uyumu</a:t>
            </a:r>
          </a:p>
          <a:p>
            <a:pPr marL="0" indent="0">
              <a:buNone/>
            </a:pPr>
            <a:r>
              <a:rPr lang="tr-TR" dirty="0" smtClean="0"/>
              <a:t>*Gelmeyenler ve iptallerin analizi</a:t>
            </a:r>
          </a:p>
          <a:p>
            <a:pPr marL="0" indent="0">
              <a:buNone/>
            </a:pPr>
            <a:r>
              <a:rPr lang="tr-TR" dirty="0" smtClean="0"/>
              <a:t>*Analiz ve raporlar</a:t>
            </a:r>
          </a:p>
          <a:p>
            <a:pPr marL="0" indent="0">
              <a:buNone/>
            </a:pPr>
            <a:r>
              <a:rPr lang="tr-TR" dirty="0" smtClean="0"/>
              <a:t>*Önerilen fiyatlar ve sınırlamalar</a:t>
            </a:r>
          </a:p>
          <a:p>
            <a:pPr marL="0" indent="0">
              <a:buNone/>
            </a:pPr>
            <a:r>
              <a:rPr lang="tr-TR" dirty="0" smtClean="0"/>
              <a:t> </a:t>
            </a:r>
          </a:p>
          <a:p>
            <a:pPr marL="0" indent="0">
              <a:buNone/>
            </a:pPr>
            <a:endParaRPr lang="tr-TR" dirty="0"/>
          </a:p>
        </p:txBody>
      </p:sp>
      <p:pic>
        <p:nvPicPr>
          <p:cNvPr id="2" name="Kayıtlı Ses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33021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378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6048672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tr-TR" dirty="0" smtClean="0">
                <a:solidFill>
                  <a:srgbClr val="C00000"/>
                </a:solidFill>
              </a:rPr>
              <a:t>Gelir Yönetim sisteminin geleneksel konaklama yönetimi anlayışında meydana getireceği değişimler</a:t>
            </a:r>
          </a:p>
          <a:p>
            <a:pPr marL="0" indent="0">
              <a:buNone/>
            </a:pPr>
            <a:r>
              <a:rPr lang="tr-TR" dirty="0" smtClean="0"/>
              <a:t>*Veri toplama</a:t>
            </a:r>
          </a:p>
          <a:p>
            <a:pPr marL="0" indent="0">
              <a:buNone/>
            </a:pPr>
            <a:r>
              <a:rPr lang="tr-TR" dirty="0" smtClean="0"/>
              <a:t>*En iyi misafir karışımının belirlenmesi</a:t>
            </a:r>
          </a:p>
          <a:p>
            <a:pPr marL="0" indent="0">
              <a:buNone/>
            </a:pPr>
            <a:r>
              <a:rPr lang="tr-TR" dirty="0" smtClean="0"/>
              <a:t>*Kapasite düzeylerinin oluşturulması</a:t>
            </a:r>
          </a:p>
          <a:p>
            <a:pPr marL="0" indent="0">
              <a:buNone/>
            </a:pPr>
            <a:r>
              <a:rPr lang="tr-TR" dirty="0" smtClean="0"/>
              <a:t>*Teknolojik veri</a:t>
            </a:r>
          </a:p>
          <a:p>
            <a:pPr marL="0" indent="0">
              <a:buNone/>
            </a:pPr>
            <a:r>
              <a:rPr lang="tr-TR" dirty="0" smtClean="0"/>
              <a:t>*Fiyatlama</a:t>
            </a:r>
          </a:p>
          <a:p>
            <a:pPr marL="0" indent="0">
              <a:buNone/>
            </a:pPr>
            <a:r>
              <a:rPr lang="tr-TR" dirty="0" smtClean="0"/>
              <a:t>*Misafir/otel etkileşimi</a:t>
            </a:r>
          </a:p>
          <a:p>
            <a:pPr marL="0" indent="0">
              <a:buNone/>
            </a:pPr>
            <a:r>
              <a:rPr lang="tr-TR" dirty="0" smtClean="0"/>
              <a:t>*İnsan kaynaklarının katılımı ve eğitimi</a:t>
            </a:r>
          </a:p>
          <a:p>
            <a:pPr marL="0" indent="0">
              <a:buNone/>
            </a:pPr>
            <a:r>
              <a:rPr lang="tr-TR" dirty="0" smtClean="0"/>
              <a:t>*Teşvik edici unsurların kullanımı</a:t>
            </a:r>
          </a:p>
          <a:p>
            <a:pPr marL="0" indent="0">
              <a:buNone/>
            </a:pPr>
            <a:r>
              <a:rPr lang="tr-TR" dirty="0" smtClean="0"/>
              <a:t>*Yönetim odağı</a:t>
            </a:r>
          </a:p>
          <a:p>
            <a:pPr marL="0" indent="0">
              <a:buNone/>
            </a:pPr>
            <a:r>
              <a:rPr lang="tr-TR" dirty="0" smtClean="0"/>
              <a:t>CRS, GDS,INTERNET, WWW</a:t>
            </a:r>
            <a:endParaRPr lang="tr-TR" dirty="0"/>
          </a:p>
        </p:txBody>
      </p:sp>
      <p:pic>
        <p:nvPicPr>
          <p:cNvPr id="2" name="Kayıtlı Ses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35965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683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6120680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tr-TR" dirty="0" err="1" smtClean="0">
                <a:solidFill>
                  <a:srgbClr val="C00000"/>
                </a:solidFill>
              </a:rPr>
              <a:t>Donaghy</a:t>
            </a:r>
            <a:r>
              <a:rPr lang="tr-TR" dirty="0" smtClean="0">
                <a:solidFill>
                  <a:srgbClr val="C00000"/>
                </a:solidFill>
              </a:rPr>
              <a:t>, </a:t>
            </a:r>
            <a:r>
              <a:rPr lang="tr-TR" dirty="0" err="1" smtClean="0">
                <a:solidFill>
                  <a:srgbClr val="C00000"/>
                </a:solidFill>
              </a:rPr>
              <a:t>McMahon-Beattie</a:t>
            </a:r>
            <a:r>
              <a:rPr lang="tr-TR" dirty="0" smtClean="0">
                <a:solidFill>
                  <a:srgbClr val="C00000"/>
                </a:solidFill>
              </a:rPr>
              <a:t> ve </a:t>
            </a:r>
            <a:r>
              <a:rPr lang="tr-TR" dirty="0" err="1" smtClean="0">
                <a:solidFill>
                  <a:srgbClr val="C00000"/>
                </a:solidFill>
              </a:rPr>
              <a:t>McDowell’ın</a:t>
            </a:r>
            <a:r>
              <a:rPr lang="tr-TR" dirty="0" smtClean="0">
                <a:solidFill>
                  <a:srgbClr val="C00000"/>
                </a:solidFill>
              </a:rPr>
              <a:t> Gelir Yönetimi Modeli</a:t>
            </a:r>
          </a:p>
          <a:p>
            <a:pPr marL="0" indent="0">
              <a:buNone/>
            </a:pPr>
            <a:r>
              <a:rPr lang="tr-TR" dirty="0" smtClean="0"/>
              <a:t>1-Personel</a:t>
            </a:r>
          </a:p>
          <a:p>
            <a:pPr marL="0" indent="0">
              <a:buNone/>
            </a:pPr>
            <a:r>
              <a:rPr lang="tr-TR" dirty="0" smtClean="0"/>
              <a:t>2-Talep analizi</a:t>
            </a:r>
          </a:p>
          <a:p>
            <a:pPr marL="0" indent="0">
              <a:buNone/>
            </a:pPr>
            <a:r>
              <a:rPr lang="tr-TR" dirty="0" smtClean="0"/>
              <a:t>3-Pazar bölümleme</a:t>
            </a:r>
          </a:p>
          <a:p>
            <a:pPr marL="0" indent="0">
              <a:buNone/>
            </a:pPr>
            <a:r>
              <a:rPr lang="tr-TR" dirty="0" smtClean="0"/>
              <a:t>4-En iyi müşteri karışımının belirlenmesi</a:t>
            </a:r>
          </a:p>
          <a:p>
            <a:pPr marL="0" indent="0">
              <a:buNone/>
            </a:pPr>
            <a:r>
              <a:rPr lang="tr-TR" dirty="0" smtClean="0"/>
              <a:t>5-Yer değiştirme analizi</a:t>
            </a:r>
          </a:p>
          <a:p>
            <a:pPr marL="0" indent="0">
              <a:buNone/>
            </a:pPr>
            <a:r>
              <a:rPr lang="tr-TR" dirty="0" smtClean="0"/>
              <a:t>6-Kapasite düzeylerinin oluşturulması</a:t>
            </a:r>
          </a:p>
          <a:p>
            <a:pPr marL="0" indent="0">
              <a:buNone/>
            </a:pPr>
            <a:r>
              <a:rPr lang="tr-TR" dirty="0" smtClean="0"/>
              <a:t>7-Gelir yönetimi sisteminin başlatılması</a:t>
            </a:r>
          </a:p>
          <a:p>
            <a:pPr marL="0" indent="0">
              <a:buNone/>
            </a:pPr>
            <a:r>
              <a:rPr lang="tr-TR" dirty="0" smtClean="0"/>
              <a:t>8-Müşterinin yeniden oryantasyonu</a:t>
            </a:r>
          </a:p>
          <a:p>
            <a:pPr marL="0" indent="0">
              <a:buNone/>
            </a:pPr>
            <a:r>
              <a:rPr lang="tr-TR" dirty="0" smtClean="0"/>
              <a:t>9-İşlemsel değerlendirme</a:t>
            </a:r>
          </a:p>
          <a:p>
            <a:pPr marL="0" indent="0">
              <a:buNone/>
            </a:pPr>
            <a:r>
              <a:rPr lang="tr-TR" dirty="0" smtClean="0"/>
              <a:t>10-Harekete geçme</a:t>
            </a:r>
          </a:p>
          <a:p>
            <a:pPr marL="0" indent="0">
              <a:buNone/>
            </a:pPr>
            <a:endParaRPr lang="tr-TR" dirty="0"/>
          </a:p>
          <a:p>
            <a:pPr marL="0" indent="0">
              <a:buNone/>
            </a:pPr>
            <a:r>
              <a:rPr lang="tr-TR" dirty="0" smtClean="0"/>
              <a:t>İyi </a:t>
            </a:r>
            <a:r>
              <a:rPr lang="tr-TR" smtClean="0"/>
              <a:t>Günler Dilerim.</a:t>
            </a:r>
            <a:endParaRPr lang="tr-TR" dirty="0"/>
          </a:p>
        </p:txBody>
      </p:sp>
      <p:pic>
        <p:nvPicPr>
          <p:cNvPr id="2" name="Kayıtlı Ses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37610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918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144</TotalTime>
  <Words>535</Words>
  <Application>Microsoft Office PowerPoint</Application>
  <PresentationFormat>Ekran Gösterisi (4:3)</PresentationFormat>
  <Paragraphs>97</Paragraphs>
  <Slides>7</Slides>
  <Notes>0</Notes>
  <HiddenSlides>0</HiddenSlides>
  <MMClips>7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7</vt:i4>
      </vt:variant>
    </vt:vector>
  </HeadingPairs>
  <TitlesOfParts>
    <vt:vector size="8" baseType="lpstr">
      <vt:lpstr>Ofis Teması</vt:lpstr>
      <vt:lpstr>13.HAFTA Oteldeki Doluluk Oranı, Gelir Yönetimi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NOT:GELİR YÖNETİMİNİ DE BURADA ANLAT</dc:title>
  <dc:creator>ASUS</dc:creator>
  <cp:lastModifiedBy>ASUS</cp:lastModifiedBy>
  <cp:revision>15</cp:revision>
  <dcterms:created xsi:type="dcterms:W3CDTF">2021-05-02T11:36:34Z</dcterms:created>
  <dcterms:modified xsi:type="dcterms:W3CDTF">2021-05-22T15:47:39Z</dcterms:modified>
</cp:coreProperties>
</file>