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29.05.2021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755576" y="332657"/>
            <a:ext cx="7772400" cy="720079"/>
          </a:xfrm>
        </p:spPr>
        <p:txBody>
          <a:bodyPr>
            <a:normAutofit fontScale="90000"/>
          </a:bodyPr>
          <a:lstStyle/>
          <a:p>
            <a:r>
              <a:rPr lang="tr-TR" sz="2400" dirty="0" smtClean="0">
                <a:solidFill>
                  <a:srgbClr val="FF0000"/>
                </a:solidFill>
              </a:rPr>
              <a:t>14.HAFTA</a:t>
            </a:r>
            <a:br>
              <a:rPr lang="tr-TR" sz="2400" dirty="0" smtClean="0">
                <a:solidFill>
                  <a:srgbClr val="FF0000"/>
                </a:solidFill>
              </a:rPr>
            </a:br>
            <a:r>
              <a:rPr lang="tr-TR" sz="2400" dirty="0" smtClean="0">
                <a:solidFill>
                  <a:srgbClr val="FF0000"/>
                </a:solidFill>
              </a:rPr>
              <a:t>Otelin gelirini artıracak yeni yöntemler</a:t>
            </a:r>
            <a:endParaRPr lang="tr-TR" sz="2400" dirty="0">
              <a:solidFill>
                <a:srgbClr val="FF0000"/>
              </a:solidFill>
            </a:endParaRPr>
          </a:p>
        </p:txBody>
      </p:sp>
      <p:sp>
        <p:nvSpPr>
          <p:cNvPr id="3" name="Alt Başlık 2"/>
          <p:cNvSpPr>
            <a:spLocks noGrp="1"/>
          </p:cNvSpPr>
          <p:nvPr>
            <p:ph type="subTitle" idx="1"/>
          </p:nvPr>
        </p:nvSpPr>
        <p:spPr>
          <a:xfrm>
            <a:off x="323528" y="1052736"/>
            <a:ext cx="8568952" cy="5544616"/>
          </a:xfrm>
        </p:spPr>
        <p:txBody>
          <a:bodyPr>
            <a:normAutofit fontScale="47500" lnSpcReduction="20000"/>
          </a:bodyPr>
          <a:lstStyle/>
          <a:p>
            <a:pPr algn="l"/>
            <a:r>
              <a:rPr lang="tr-TR" sz="3400" u="sng" dirty="0" smtClean="0">
                <a:solidFill>
                  <a:srgbClr val="FF0000"/>
                </a:solidFill>
              </a:rPr>
              <a:t>Yöntemler</a:t>
            </a:r>
          </a:p>
          <a:p>
            <a:pPr algn="l"/>
            <a:r>
              <a:rPr lang="tr-TR" sz="3400" dirty="0" smtClean="0">
                <a:solidFill>
                  <a:srgbClr val="C00000"/>
                </a:solidFill>
              </a:rPr>
              <a:t>*Güvenli </a:t>
            </a:r>
            <a:r>
              <a:rPr lang="tr-TR" sz="3400" dirty="0">
                <a:solidFill>
                  <a:srgbClr val="C00000"/>
                </a:solidFill>
              </a:rPr>
              <a:t>Turizm Sertifikasyonu olmak üzere uluslararası geçerliliği olan standartlar </a:t>
            </a:r>
            <a:r>
              <a:rPr lang="tr-TR" sz="3400" dirty="0" smtClean="0">
                <a:solidFill>
                  <a:srgbClr val="C00000"/>
                </a:solidFill>
              </a:rPr>
              <a:t>edinin.</a:t>
            </a:r>
          </a:p>
          <a:p>
            <a:pPr algn="l"/>
            <a:r>
              <a:rPr lang="tr-TR" sz="3400" dirty="0">
                <a:solidFill>
                  <a:schemeClr val="tx1"/>
                </a:solidFill>
              </a:rPr>
              <a:t>-TSE COVID-19 Güvenli Turizm</a:t>
            </a:r>
          </a:p>
          <a:p>
            <a:pPr algn="l"/>
            <a:r>
              <a:rPr lang="tr-TR" sz="3400" dirty="0">
                <a:solidFill>
                  <a:schemeClr val="tx1"/>
                </a:solidFill>
              </a:rPr>
              <a:t>-TS 13811 Hijyen Ve Sanitasyon Yönetim Sistemi</a:t>
            </a:r>
          </a:p>
          <a:p>
            <a:pPr algn="l"/>
            <a:r>
              <a:rPr lang="tr-TR" sz="3400" dirty="0">
                <a:solidFill>
                  <a:schemeClr val="tx1"/>
                </a:solidFill>
              </a:rPr>
              <a:t>-TS ISO 10002  Müşteri Memnuniyeti Yönetim Sistemi</a:t>
            </a:r>
          </a:p>
          <a:p>
            <a:pPr algn="l"/>
            <a:r>
              <a:rPr lang="tr-TR" sz="3400" dirty="0">
                <a:solidFill>
                  <a:schemeClr val="tx1"/>
                </a:solidFill>
              </a:rPr>
              <a:t>-TS EN ISO 22000 - Gıda Güvenliği Yönetim Sistemi</a:t>
            </a:r>
          </a:p>
          <a:p>
            <a:pPr algn="l"/>
            <a:r>
              <a:rPr lang="tr-TR" sz="3400" dirty="0">
                <a:solidFill>
                  <a:schemeClr val="tx1"/>
                </a:solidFill>
              </a:rPr>
              <a:t>-22000 - FSSC Gıda Güvenliği Sistemi (FOOD SAFETY SYSTEM CERTIFICATION)</a:t>
            </a:r>
          </a:p>
          <a:p>
            <a:pPr algn="l"/>
            <a:r>
              <a:rPr lang="tr-TR" sz="3400" dirty="0">
                <a:solidFill>
                  <a:schemeClr val="tx1"/>
                </a:solidFill>
              </a:rPr>
              <a:t>-TS EN ISO 14001 Çevre Yönetim Sistemi</a:t>
            </a:r>
          </a:p>
          <a:p>
            <a:pPr algn="l"/>
            <a:r>
              <a:rPr lang="tr-TR" sz="3400" dirty="0">
                <a:solidFill>
                  <a:schemeClr val="tx1"/>
                </a:solidFill>
              </a:rPr>
              <a:t>-TS EN ISO 9001 Kalite Yönetim Sistemi vb</a:t>
            </a:r>
            <a:r>
              <a:rPr lang="tr-TR" sz="3400" dirty="0" smtClean="0">
                <a:solidFill>
                  <a:schemeClr val="tx1"/>
                </a:solidFill>
              </a:rPr>
              <a:t>.</a:t>
            </a:r>
          </a:p>
          <a:p>
            <a:pPr algn="l"/>
            <a:endParaRPr lang="tr-TR" sz="3400" dirty="0" smtClean="0">
              <a:solidFill>
                <a:srgbClr val="C00000"/>
              </a:solidFill>
            </a:endParaRPr>
          </a:p>
          <a:p>
            <a:pPr algn="l"/>
            <a:r>
              <a:rPr lang="tr-TR" sz="3400" dirty="0" smtClean="0">
                <a:solidFill>
                  <a:srgbClr val="C00000"/>
                </a:solidFill>
              </a:rPr>
              <a:t>*</a:t>
            </a:r>
            <a:r>
              <a:rPr lang="tr-TR" sz="3400" dirty="0">
                <a:solidFill>
                  <a:srgbClr val="C00000"/>
                </a:solidFill>
              </a:rPr>
              <a:t>Mesleki Yeterlilikleri kabul görmüş personel politikası edinin</a:t>
            </a:r>
            <a:r>
              <a:rPr lang="tr-TR" sz="3400" dirty="0" smtClean="0">
                <a:solidFill>
                  <a:srgbClr val="C00000"/>
                </a:solidFill>
              </a:rPr>
              <a:t>.</a:t>
            </a:r>
          </a:p>
          <a:p>
            <a:pPr algn="l"/>
            <a:r>
              <a:rPr lang="tr-TR" sz="3400" dirty="0">
                <a:solidFill>
                  <a:schemeClr val="tx1"/>
                </a:solidFill>
              </a:rPr>
              <a:t>-MYK Ulusal Meslek Standartları (Turizm, Konaklama, Yiyecek-İçecek Hizmetleri)</a:t>
            </a:r>
          </a:p>
          <a:p>
            <a:pPr algn="l"/>
            <a:r>
              <a:rPr lang="tr-TR" sz="3400" dirty="0">
                <a:solidFill>
                  <a:schemeClr val="tx1"/>
                </a:solidFill>
              </a:rPr>
              <a:t>Oteller</a:t>
            </a:r>
          </a:p>
          <a:p>
            <a:pPr algn="l"/>
            <a:r>
              <a:rPr lang="tr-TR" sz="3400" dirty="0">
                <a:solidFill>
                  <a:schemeClr val="tx1"/>
                </a:solidFill>
              </a:rPr>
              <a:t>MADDE 19-</a:t>
            </a:r>
          </a:p>
          <a:p>
            <a:pPr algn="l"/>
            <a:r>
              <a:rPr lang="tr-TR" sz="3400" dirty="0">
                <a:solidFill>
                  <a:schemeClr val="tx1"/>
                </a:solidFill>
              </a:rPr>
              <a:t>(5) Dört yıldızlı oteller</a:t>
            </a:r>
          </a:p>
          <a:p>
            <a:pPr algn="l"/>
            <a:r>
              <a:rPr lang="tr-TR" sz="3400" dirty="0">
                <a:solidFill>
                  <a:schemeClr val="tx1"/>
                </a:solidFill>
              </a:rPr>
              <a:t>g) Toplam personelin en az yüzde </a:t>
            </a:r>
            <a:r>
              <a:rPr lang="tr-TR" sz="3400" dirty="0" err="1">
                <a:solidFill>
                  <a:schemeClr val="tx1"/>
                </a:solidFill>
              </a:rPr>
              <a:t>onbeşi</a:t>
            </a:r>
            <a:r>
              <a:rPr lang="tr-TR" sz="3400" dirty="0">
                <a:solidFill>
                  <a:schemeClr val="tx1"/>
                </a:solidFill>
              </a:rPr>
              <a:t> oranında konusunda eğitim almış veya sertifikalı personel,</a:t>
            </a:r>
          </a:p>
          <a:p>
            <a:pPr algn="l"/>
            <a:r>
              <a:rPr lang="tr-TR" sz="3400" dirty="0">
                <a:solidFill>
                  <a:schemeClr val="tx1"/>
                </a:solidFill>
              </a:rPr>
              <a:t>ğ) Konusunda eğitimli veya en az beş yıl deneyim sahibi idari personel,</a:t>
            </a:r>
          </a:p>
          <a:p>
            <a:pPr algn="l"/>
            <a:r>
              <a:rPr lang="tr-TR" sz="3400" dirty="0">
                <a:solidFill>
                  <a:schemeClr val="tx1"/>
                </a:solidFill>
              </a:rPr>
              <a:t>(6) Beş yıldızlı oteller</a:t>
            </a:r>
          </a:p>
          <a:p>
            <a:pPr algn="l"/>
            <a:r>
              <a:rPr lang="tr-TR" sz="3400" dirty="0">
                <a:solidFill>
                  <a:schemeClr val="tx1"/>
                </a:solidFill>
              </a:rPr>
              <a:t>k) Toplam personelin en az yüzde otuzu oranında konusunda eğitim almış veya sertifikalı personel,</a:t>
            </a:r>
          </a:p>
          <a:p>
            <a:pPr algn="l"/>
            <a:r>
              <a:rPr lang="tr-TR" sz="3400" dirty="0">
                <a:solidFill>
                  <a:schemeClr val="tx1"/>
                </a:solidFill>
              </a:rPr>
              <a:t>l) Resepsiyondan ayrı bir mahalde konusunda eğitimli ve deneyimli personel tarafından verilen müşteri ilişkileri ve danışmanlık hizmetleri,</a:t>
            </a:r>
          </a:p>
          <a:p>
            <a:pPr algn="l"/>
            <a:endParaRPr lang="tr-TR" dirty="0">
              <a:solidFill>
                <a:schemeClr val="tx1"/>
              </a:solidFill>
            </a:endParaRP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983855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832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77500" lnSpcReduction="20000"/>
          </a:bodyPr>
          <a:lstStyle/>
          <a:p>
            <a:pPr marL="0" indent="0">
              <a:buNone/>
            </a:pPr>
            <a:r>
              <a:rPr lang="tr-TR" dirty="0">
                <a:solidFill>
                  <a:srgbClr val="C00000"/>
                </a:solidFill>
              </a:rPr>
              <a:t>*Öngörü ile Tahmin </a:t>
            </a:r>
            <a:r>
              <a:rPr lang="tr-TR" dirty="0" smtClean="0">
                <a:solidFill>
                  <a:srgbClr val="C00000"/>
                </a:solidFill>
              </a:rPr>
              <a:t>Edin</a:t>
            </a:r>
          </a:p>
          <a:p>
            <a:pPr marL="0" indent="0">
              <a:buNone/>
            </a:pPr>
            <a:r>
              <a:rPr lang="tr-TR" dirty="0" smtClean="0"/>
              <a:t>	Tahmin</a:t>
            </a:r>
            <a:r>
              <a:rPr lang="tr-TR" dirty="0"/>
              <a:t>, gelecekteki talep seviyelerini tahmin etmek için geçmiş performans verilerine, daha geniş endüstri verilerine ve diğer bilgilere dayanan bir stratejidir. Düşük talep dönemlerinde geliri optimize etmek isteyen herhangi bir otel için çok önemli bir araçtır, çünkü bu dönemleri önceden tahmin etmenizi ve planlamanızı sağlar</a:t>
            </a:r>
            <a:r>
              <a:rPr lang="tr-TR" dirty="0" smtClean="0"/>
              <a:t>.</a:t>
            </a:r>
          </a:p>
          <a:p>
            <a:pPr marL="0" indent="0">
              <a:buNone/>
            </a:pPr>
            <a:r>
              <a:rPr lang="tr-TR" dirty="0" smtClean="0"/>
              <a:t>	Doğru </a:t>
            </a:r>
            <a:r>
              <a:rPr lang="tr-TR" dirty="0"/>
              <a:t>tahmin, piyasa koşullarını, halihazırda yapılmış olan rezervasyonları, yerel etkinlikleri, rakip otellerin performans bilgilerini ve önceki yıllarda talep edilen dalgalanmaları dikkate alacaktır. Bir gelir yönetimi sistemi sayesinde, tahmin sürecini otomatikleştirebilir ve her zaman güncel bilgilere sahip </a:t>
            </a:r>
            <a:r>
              <a:rPr lang="tr-TR" dirty="0" smtClean="0"/>
              <a:t>olunabilir.</a:t>
            </a:r>
          </a:p>
          <a:p>
            <a:pPr marL="0" indent="0">
              <a:buNone/>
            </a:pPr>
            <a:r>
              <a:rPr lang="tr-TR" dirty="0" smtClean="0"/>
              <a:t>	Öngörme</a:t>
            </a:r>
            <a:r>
              <a:rPr lang="tr-TR" dirty="0"/>
              <a:t>, kısa ve uzun vadeli dönemleri kapsayacak şekilde düzenli olarak yapılmalıdır. Oradan, oda fiyatları, harcamalar ve hangi demografik bilgileri hedefleyen pazarlama çabalarına yönelik bilinçli kararlar </a:t>
            </a:r>
            <a:r>
              <a:rPr lang="tr-TR" dirty="0" smtClean="0"/>
              <a:t>alınabilir.</a:t>
            </a: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845860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55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55000" lnSpcReduction="20000"/>
          </a:bodyPr>
          <a:lstStyle/>
          <a:p>
            <a:pPr marL="0" indent="0">
              <a:buNone/>
            </a:pPr>
            <a:r>
              <a:rPr lang="tr-TR" dirty="0" smtClean="0">
                <a:solidFill>
                  <a:srgbClr val="C00000"/>
                </a:solidFill>
              </a:rPr>
              <a:t>*</a:t>
            </a:r>
            <a:r>
              <a:rPr lang="sv-SE" dirty="0">
                <a:solidFill>
                  <a:srgbClr val="C00000"/>
                </a:solidFill>
              </a:rPr>
              <a:t>Fiyatlandırma Stratejinizi yakından takip </a:t>
            </a:r>
            <a:r>
              <a:rPr lang="sv-SE" dirty="0" smtClean="0">
                <a:solidFill>
                  <a:srgbClr val="C00000"/>
                </a:solidFill>
              </a:rPr>
              <a:t>edin</a:t>
            </a:r>
            <a:r>
              <a:rPr lang="tr-TR" dirty="0" smtClean="0">
                <a:solidFill>
                  <a:srgbClr val="C00000"/>
                </a:solidFill>
              </a:rPr>
              <a:t>.</a:t>
            </a:r>
          </a:p>
          <a:p>
            <a:pPr marL="0" indent="0">
              <a:buNone/>
            </a:pPr>
            <a:r>
              <a:rPr lang="tr-TR" dirty="0"/>
              <a:t>	Otel odalarına olan talep düşük olduğunda, benimsediğiniz fiyatlandırma stratejisi kritik olabilir. Daha düşük oda ücretleri almak, daha sonra otelinizi bir rakip üzerinden seçebilecek ve artan gelirle sonuçlanacak fiyata duyarlı müşterilerin çekilmesine yardımcı olabilir. Ancak, düşük fiyatlar belirli düşük talep dönemlerinde de zararlı olabilir</a:t>
            </a:r>
            <a:r>
              <a:rPr lang="tr-TR" dirty="0" smtClean="0"/>
              <a:t>.</a:t>
            </a:r>
          </a:p>
          <a:p>
            <a:pPr marL="0" indent="0">
              <a:buNone/>
            </a:pPr>
            <a:r>
              <a:rPr lang="tr-TR" dirty="0"/>
              <a:t>	Ayrıca, </a:t>
            </a:r>
            <a:r>
              <a:rPr lang="tr-TR" dirty="0" smtClean="0"/>
              <a:t>fiyatların </a:t>
            </a:r>
            <a:r>
              <a:rPr lang="tr-TR" dirty="0"/>
              <a:t>çok fazla </a:t>
            </a:r>
            <a:r>
              <a:rPr lang="tr-TR" dirty="0" smtClean="0"/>
              <a:t>düşürülmesi, otelin </a:t>
            </a:r>
            <a:r>
              <a:rPr lang="tr-TR" dirty="0"/>
              <a:t>ve hizmetlerinin değer algısına zarar </a:t>
            </a:r>
            <a:r>
              <a:rPr lang="tr-TR" dirty="0" smtClean="0"/>
              <a:t>verebilir.</a:t>
            </a:r>
          </a:p>
          <a:p>
            <a:pPr marL="0" indent="0">
              <a:buNone/>
            </a:pPr>
            <a:endParaRPr lang="tr-TR" dirty="0" smtClean="0"/>
          </a:p>
          <a:p>
            <a:pPr marL="0" indent="0">
              <a:buNone/>
            </a:pPr>
            <a:r>
              <a:rPr lang="tr-TR" dirty="0" smtClean="0">
                <a:solidFill>
                  <a:srgbClr val="C00000"/>
                </a:solidFill>
              </a:rPr>
              <a:t>*</a:t>
            </a:r>
            <a:r>
              <a:rPr lang="tr-TR" dirty="0">
                <a:solidFill>
                  <a:srgbClr val="C00000"/>
                </a:solidFill>
              </a:rPr>
              <a:t>Otel Gelirinizi Artırmak için Fiyatlandırma Stratejinizi Dağıtım Kanallarınızı Optimize </a:t>
            </a:r>
            <a:r>
              <a:rPr lang="tr-TR" dirty="0" smtClean="0">
                <a:solidFill>
                  <a:srgbClr val="C00000"/>
                </a:solidFill>
              </a:rPr>
              <a:t>Edin.</a:t>
            </a:r>
          </a:p>
          <a:p>
            <a:pPr marL="0" indent="0">
              <a:buNone/>
            </a:pPr>
            <a:r>
              <a:rPr lang="tr-TR" dirty="0"/>
              <a:t>	Düşük talep dönemlerinde, otelinizi olabildiğince kolay bulmanız gerekir, böylece oda rezervasyonu yapmak isteyen müşterileri kaçırmazsınız. Dağıtım karışımınızı gözden geçirin ve otelinizin çevrimiçi seyahat acenteleri </a:t>
            </a:r>
            <a:r>
              <a:rPr lang="tr-TR" dirty="0" smtClean="0"/>
              <a:t>, otel </a:t>
            </a:r>
            <a:r>
              <a:rPr lang="tr-TR" dirty="0"/>
              <a:t>meta arama motorları ve global dağıtım sistemleri dahil tüm ilgili kanallarda mevcut olduğundan emin olun.</a:t>
            </a:r>
          </a:p>
          <a:p>
            <a:pPr marL="0" indent="0">
              <a:buNone/>
            </a:pPr>
            <a:r>
              <a:rPr lang="tr-TR" dirty="0" smtClean="0"/>
              <a:t>	Dağıtım </a:t>
            </a:r>
            <a:r>
              <a:rPr lang="tr-TR" dirty="0"/>
              <a:t>karışımınızda boşluklar varsa, daha düşük talebi telafi etmek için yeni, alakalı kanallar ve pazarlarla genişletin. Bu arada, konukları rakip yerine otelinizde oda rezervasyonu yapmaya nasıl ikna edeceğinizi de düşünmeniz gerekir. Harika resimler yükleyin, büyüleyici bir otel açıklaması yazın ve benzersiz satış noktalarınızı netleştirin.</a:t>
            </a:r>
          </a:p>
          <a:p>
            <a:pPr marL="0" indent="0">
              <a:buNone/>
            </a:pPr>
            <a:r>
              <a:rPr lang="tr-TR" dirty="0" smtClean="0"/>
              <a:t>	Çevrimiçi seyahat </a:t>
            </a:r>
            <a:r>
              <a:rPr lang="tr-TR" dirty="0" err="1" smtClean="0"/>
              <a:t>acentalarıyla</a:t>
            </a:r>
            <a:r>
              <a:rPr lang="tr-TR" dirty="0" smtClean="0"/>
              <a:t> </a:t>
            </a:r>
            <a:r>
              <a:rPr lang="tr-TR" dirty="0"/>
              <a:t>çalışmaya gelince, sahip oldukları promosyonlara da dikkat edin. Bazı </a:t>
            </a:r>
            <a:r>
              <a:rPr lang="tr-TR" dirty="0" smtClean="0"/>
              <a:t>seyahat </a:t>
            </a:r>
            <a:r>
              <a:rPr lang="tr-TR" dirty="0" err="1" smtClean="0"/>
              <a:t>acentaları</a:t>
            </a:r>
            <a:r>
              <a:rPr lang="tr-TR" dirty="0" smtClean="0"/>
              <a:t>, </a:t>
            </a:r>
            <a:r>
              <a:rPr lang="tr-TR" dirty="0"/>
              <a:t>arama motorlarında daha yüksek yerleşim veya temel demografiyi hedefleyen reklam kampanyaları için ödeme yapmanıza olanak tanır.</a:t>
            </a: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0957624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31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62500" lnSpcReduction="20000"/>
          </a:bodyPr>
          <a:lstStyle/>
          <a:p>
            <a:pPr marL="0" indent="0">
              <a:buNone/>
            </a:pPr>
            <a:r>
              <a:rPr lang="tr-TR" dirty="0">
                <a:solidFill>
                  <a:srgbClr val="C00000"/>
                </a:solidFill>
              </a:rPr>
              <a:t>*Reklamcılık Stratejinizi Optimize </a:t>
            </a:r>
            <a:r>
              <a:rPr lang="tr-TR" dirty="0" smtClean="0">
                <a:solidFill>
                  <a:srgbClr val="C00000"/>
                </a:solidFill>
              </a:rPr>
              <a:t>Edin.</a:t>
            </a:r>
          </a:p>
          <a:p>
            <a:pPr marL="0" indent="0">
              <a:buNone/>
            </a:pPr>
            <a:r>
              <a:rPr lang="tr-TR" dirty="0" smtClean="0"/>
              <a:t>	Müşterilerin </a:t>
            </a:r>
            <a:r>
              <a:rPr lang="tr-TR" dirty="0"/>
              <a:t>otelinizi bulacağını ummak asla yeterli değildir, ancak bu özellikle düşük talep dönemlerinde doğrudur, bu nedenle yerinde bir reklam stratejiniz olması çok önemlidir. Reklamlarınız, Google otel reklamlarından, </a:t>
            </a:r>
            <a:r>
              <a:rPr lang="tr-TR" dirty="0" smtClean="0"/>
              <a:t>seyahat </a:t>
            </a:r>
            <a:r>
              <a:rPr lang="tr-TR" dirty="0" err="1" smtClean="0"/>
              <a:t>acentası</a:t>
            </a:r>
            <a:r>
              <a:rPr lang="tr-TR" dirty="0" smtClean="0"/>
              <a:t> platformlarındaki </a:t>
            </a:r>
            <a:r>
              <a:rPr lang="tr-TR" dirty="0"/>
              <a:t>sosyal medya reklamcılığına ve tanıtım fırsatlarına kadar birçok biçimde olabilir.</a:t>
            </a:r>
          </a:p>
          <a:p>
            <a:pPr marL="0" indent="0">
              <a:buNone/>
            </a:pPr>
            <a:r>
              <a:rPr lang="tr-TR" dirty="0" smtClean="0"/>
              <a:t>	Gelirin </a:t>
            </a:r>
            <a:r>
              <a:rPr lang="tr-TR" dirty="0"/>
              <a:t>yavaş olduğu bir noktaya yatırım yapmak da sezgisel görünebilir, ancak bu yüzden taktik olmanız gerekir. Hedef, düşük sezonda rezervasyon yapma olasılığı en yüksek olan hedef demografinizi çekerek yüksek kaliteli trafiği artırmaktır. Rakipler reklam bütçelerini düşürürken, stratejik yatırım çok büyük bir fark yaratabilir.</a:t>
            </a:r>
          </a:p>
          <a:p>
            <a:pPr marL="0" indent="0">
              <a:buNone/>
            </a:pPr>
            <a:r>
              <a:rPr lang="tr-TR" dirty="0" smtClean="0"/>
              <a:t>	Ayrıca</a:t>
            </a:r>
            <a:r>
              <a:rPr lang="tr-TR" dirty="0"/>
              <a:t>, pazarlama mesajınızı da optimize etmeniz gerekir. Potansiyel bir misafirin neden otelinizi bir rakip üzerinden seçmesi gerektiğinden emin olun ve bu konumun, otelin tarzının, hizmet düzeyinin, konfor seviyesinin, tesislerin ve hatta yerel alanda yapılacak şeyleri de içeren benzersiz satış noktalarını göz önünde bulundurun.</a:t>
            </a:r>
          </a:p>
          <a:p>
            <a:pPr marL="0" indent="0">
              <a:buNone/>
            </a:pPr>
            <a:r>
              <a:rPr lang="tr-TR" dirty="0" smtClean="0"/>
              <a:t>	Farklı </a:t>
            </a:r>
            <a:r>
              <a:rPr lang="tr-TR" dirty="0"/>
              <a:t>bir USP veya mesajla farklı hedef gruplara hitap edebilirsiniz. Örneğin, bir iş gezgini mükemmel </a:t>
            </a:r>
            <a:r>
              <a:rPr lang="tr-TR" dirty="0" err="1"/>
              <a:t>wi</a:t>
            </a:r>
            <a:r>
              <a:rPr lang="tr-TR" dirty="0"/>
              <a:t>-fi ve oda içi tesisler isteyebilir, eğlence amaçlı konuklar ise kaliteli yemekler, </a:t>
            </a:r>
            <a:r>
              <a:rPr lang="tr-TR" dirty="0" err="1"/>
              <a:t>spa</a:t>
            </a:r>
            <a:r>
              <a:rPr lang="tr-TR" dirty="0"/>
              <a:t> tesisleri veya yerel turistik yerlerle daha fazla ilgilenebilir. Bir ipucu, bu farklı hedef gruplar için web sitenizde farklı açılış sayfaları oluşturmaktır.</a:t>
            </a: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112788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44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264696"/>
          </a:xfrm>
        </p:spPr>
        <p:txBody>
          <a:bodyPr>
            <a:normAutofit fontScale="77500" lnSpcReduction="20000"/>
          </a:bodyPr>
          <a:lstStyle/>
          <a:p>
            <a:pPr marL="0" indent="0">
              <a:buNone/>
            </a:pPr>
            <a:r>
              <a:rPr lang="tr-TR" dirty="0">
                <a:solidFill>
                  <a:srgbClr val="C00000"/>
                </a:solidFill>
              </a:rPr>
              <a:t>*Veri tabanınızı Belirli (</a:t>
            </a:r>
            <a:r>
              <a:rPr lang="tr-TR" dirty="0" err="1" smtClean="0">
                <a:solidFill>
                  <a:srgbClr val="C00000"/>
                </a:solidFill>
              </a:rPr>
              <a:t>Sadık:loyal</a:t>
            </a:r>
            <a:r>
              <a:rPr lang="tr-TR" dirty="0" smtClean="0">
                <a:solidFill>
                  <a:srgbClr val="C00000"/>
                </a:solidFill>
              </a:rPr>
              <a:t> </a:t>
            </a:r>
            <a:r>
              <a:rPr lang="tr-TR" dirty="0" err="1" smtClean="0">
                <a:solidFill>
                  <a:srgbClr val="C00000"/>
                </a:solidFill>
              </a:rPr>
              <a:t>guest</a:t>
            </a:r>
            <a:r>
              <a:rPr lang="tr-TR" dirty="0" smtClean="0">
                <a:solidFill>
                  <a:srgbClr val="C00000"/>
                </a:solidFill>
              </a:rPr>
              <a:t>) </a:t>
            </a:r>
            <a:r>
              <a:rPr lang="tr-TR" dirty="0">
                <a:solidFill>
                  <a:srgbClr val="C00000"/>
                </a:solidFill>
              </a:rPr>
              <a:t>Konuklara Yönelik Kullanmak için </a:t>
            </a:r>
            <a:r>
              <a:rPr lang="tr-TR" dirty="0" smtClean="0">
                <a:solidFill>
                  <a:srgbClr val="C00000"/>
                </a:solidFill>
              </a:rPr>
              <a:t>Kullanın.</a:t>
            </a:r>
          </a:p>
          <a:p>
            <a:pPr marL="0" indent="0">
              <a:buNone/>
            </a:pPr>
            <a:r>
              <a:rPr lang="tr-TR" dirty="0" smtClean="0"/>
              <a:t>	Düşük </a:t>
            </a:r>
            <a:r>
              <a:rPr lang="tr-TR" dirty="0"/>
              <a:t>sezonda geliri optimize etmek için bir başka önemli strateji, mülk yönetim sisteminiz aracılığıyla mevcut verilere bakmak ve belirli bir ihtiyacı olan veya belirli özelliklere sahip belirli, sadık konukları hedeflemektir. Hedeflediğiniz ihtiyaçlar ve özellikler otelinize, bulunduğu yere ve düşük talep nedenine bağlı olacaktır.</a:t>
            </a:r>
          </a:p>
          <a:p>
            <a:pPr marL="0" indent="0">
              <a:buNone/>
            </a:pPr>
            <a:r>
              <a:rPr lang="tr-TR" dirty="0" smtClean="0"/>
              <a:t>	Örneğin</a:t>
            </a:r>
            <a:r>
              <a:rPr lang="tr-TR" dirty="0"/>
              <a:t>, haftanın ortasında düşük talep görüyorsanız, emekli olan önceki konukları yürüyüş tutkusuyla hedefleyebilirsiniz. Hafta sonu oda doldurmak için mücadele ediyorsanız, hafta ortası düzenli iş misafirlerine neden hafta sonunu da kapsayacak şekilde konaklamalarını uzatabilecekleri için bir indirim sunmuyorsunuz?</a:t>
            </a:r>
          </a:p>
          <a:p>
            <a:pPr marL="0" indent="0">
              <a:buNone/>
            </a:pPr>
            <a:r>
              <a:rPr lang="tr-TR" dirty="0" smtClean="0"/>
              <a:t>	Ayrıca</a:t>
            </a:r>
            <a:r>
              <a:rPr lang="tr-TR" dirty="0"/>
              <a:t>, bir önceki yıl aynı dönemde otelde kalan konuklara ulaşabilir veya önceki </a:t>
            </a:r>
            <a:r>
              <a:rPr lang="tr-TR" dirty="0" err="1"/>
              <a:t>spa</a:t>
            </a:r>
            <a:r>
              <a:rPr lang="tr-TR" dirty="0"/>
              <a:t> konukları için cazip </a:t>
            </a:r>
            <a:r>
              <a:rPr lang="tr-TR" dirty="0" err="1"/>
              <a:t>spa</a:t>
            </a:r>
            <a:r>
              <a:rPr lang="tr-TR" dirty="0"/>
              <a:t> fırsatları sunabilirsiniz. Bunun yararı, reklamcılık maliyetlerinize katkıda bulunmadan, zaten bir düzeyde ilişkiniz olan önemli bir hedef kitleye ulaşma yeteneğidir.</a:t>
            </a: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482225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305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192688"/>
          </a:xfrm>
        </p:spPr>
        <p:txBody>
          <a:bodyPr>
            <a:normAutofit fontScale="77500" lnSpcReduction="20000"/>
          </a:bodyPr>
          <a:lstStyle/>
          <a:p>
            <a:pPr marL="0" indent="0">
              <a:buNone/>
            </a:pPr>
            <a:r>
              <a:rPr lang="tr-TR" dirty="0">
                <a:solidFill>
                  <a:srgbClr val="C00000"/>
                </a:solidFill>
              </a:rPr>
              <a:t>*Satış ve çapraz satış ile gelir optimize </a:t>
            </a:r>
            <a:r>
              <a:rPr lang="tr-TR" dirty="0" smtClean="0">
                <a:solidFill>
                  <a:srgbClr val="C00000"/>
                </a:solidFill>
              </a:rPr>
              <a:t>etmek</a:t>
            </a:r>
          </a:p>
          <a:p>
            <a:pPr marL="0" indent="0">
              <a:buNone/>
            </a:pPr>
            <a:r>
              <a:rPr lang="tr-TR" dirty="0" smtClean="0"/>
              <a:t>	Odalara </a:t>
            </a:r>
            <a:r>
              <a:rPr lang="tr-TR" dirty="0"/>
              <a:t>olan talep düşük olduğunda, geliri optimize etmek için her misafirden aldığınız para miktarını en üst düzeye çıkarmanız gerekir. Bu görevde başarılı olmanın en iyi yolu, yolunuza çıkan satış ve çapraz satış fırsatlarından yararlanmaktır ve bu fırsatlar, bir misafirin otelinizle rezervasyon yapmaya başladığı andan itibaren başlar.</a:t>
            </a:r>
          </a:p>
          <a:p>
            <a:pPr marL="0" indent="0">
              <a:buNone/>
            </a:pPr>
            <a:r>
              <a:rPr lang="tr-TR" dirty="0" smtClean="0"/>
              <a:t>	Basit </a:t>
            </a:r>
            <a:r>
              <a:rPr lang="tr-TR" dirty="0"/>
              <a:t>bir ifadeyle, yukarı satış, bir müşteriyi mevcut satın alma işlemlerine daha fazla harcama yapmaya teşvik etme uygulamasıdır. Otellerde bu, onları daha büyük bir oda, daha iyi bir yatak veya daha iyi manzaralı bir oda için daha fazla ödemeye ikna etmek anlamına gelebilir. Bu arada çapraz satış, turlar veya </a:t>
            </a:r>
            <a:r>
              <a:rPr lang="tr-TR" dirty="0" err="1"/>
              <a:t>spa</a:t>
            </a:r>
            <a:r>
              <a:rPr lang="tr-TR" dirty="0"/>
              <a:t> hizmetleri anlamına gelebilecek ek satın alımları teşvik eder.</a:t>
            </a:r>
          </a:p>
          <a:p>
            <a:pPr marL="0" indent="0">
              <a:buNone/>
            </a:pPr>
            <a:r>
              <a:rPr lang="tr-TR" dirty="0" smtClean="0"/>
              <a:t>	Düşük </a:t>
            </a:r>
            <a:r>
              <a:rPr lang="tr-TR" dirty="0"/>
              <a:t>sezon, rezervasyon hacmini artırmayı zorlaştırabilir, ancak yukarı satış ve çapraz satış, mevcut konuklardan elde edilen geliri artırmanıza yardımcı olabilir ve bu da eksikliği gidermeye yardımcı olabilir.</a:t>
            </a: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9685644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42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435280" cy="6336704"/>
          </a:xfrm>
        </p:spPr>
        <p:txBody>
          <a:bodyPr>
            <a:normAutofit fontScale="55000" lnSpcReduction="20000"/>
          </a:bodyPr>
          <a:lstStyle/>
          <a:p>
            <a:pPr marL="0" indent="0">
              <a:buNone/>
            </a:pPr>
            <a:r>
              <a:rPr lang="tr-TR" dirty="0">
                <a:solidFill>
                  <a:srgbClr val="C00000"/>
                </a:solidFill>
              </a:rPr>
              <a:t>*Otelinizin Yerel Teklifine Öncelik </a:t>
            </a:r>
            <a:r>
              <a:rPr lang="tr-TR" dirty="0" smtClean="0">
                <a:solidFill>
                  <a:srgbClr val="C00000"/>
                </a:solidFill>
              </a:rPr>
              <a:t>Verin</a:t>
            </a:r>
          </a:p>
          <a:p>
            <a:pPr marL="0" indent="0">
              <a:buNone/>
            </a:pPr>
            <a:r>
              <a:rPr lang="tr-TR" dirty="0" smtClean="0"/>
              <a:t>	Daha </a:t>
            </a:r>
            <a:r>
              <a:rPr lang="tr-TR" dirty="0"/>
              <a:t>önce de belirtildiği gibi, bazı düşük talep dönemleri tüm ülkeyi veya bölgeyi etkileyebilir ve dünyanın geri kalanı oraya seyahat etmek istemez. Sebepler mevsimsel, politik veya diğer faktörlere bağlı olabilir, ancak otelinizi sadece uluslararası yolculara bağımlı hale getirmezseniz hasar azaltılabilir.</a:t>
            </a:r>
          </a:p>
          <a:p>
            <a:pPr marL="0" indent="0">
              <a:buNone/>
            </a:pPr>
            <a:r>
              <a:rPr lang="tr-TR" dirty="0" smtClean="0"/>
              <a:t>	Bunu </a:t>
            </a:r>
            <a:r>
              <a:rPr lang="tr-TR" dirty="0"/>
              <a:t>yapmak için, yerel teklifinize öncelik vermeniz ve yakındaki bölgedeki kişilere bir şeyler sunduğunuzdan emin olmanız gerekir. İş seyahatindeki konuklar için bu konferans odaları veya etkinlik odaları gibi mükemmel tesisler olabilirken, boş zaman misafirleri için ise muhteşem bir restoran, bar, spor salonu, </a:t>
            </a:r>
            <a:r>
              <a:rPr lang="tr-TR" dirty="0" err="1"/>
              <a:t>spa</a:t>
            </a:r>
            <a:r>
              <a:rPr lang="tr-TR" dirty="0"/>
              <a:t> veya spor tesislerine sahip olmak anlamına gelebilir</a:t>
            </a:r>
            <a:r>
              <a:rPr lang="tr-TR" dirty="0" smtClean="0"/>
              <a:t>.</a:t>
            </a:r>
          </a:p>
          <a:p>
            <a:pPr marL="0" indent="0">
              <a:buNone/>
            </a:pPr>
            <a:endParaRPr lang="tr-TR" dirty="0"/>
          </a:p>
          <a:p>
            <a:pPr marL="0" indent="0">
              <a:buNone/>
            </a:pPr>
            <a:r>
              <a:rPr lang="tr-TR" dirty="0" smtClean="0">
                <a:solidFill>
                  <a:srgbClr val="C00000"/>
                </a:solidFill>
              </a:rPr>
              <a:t>*</a:t>
            </a:r>
            <a:r>
              <a:rPr lang="es-ES" dirty="0">
                <a:solidFill>
                  <a:srgbClr val="C00000"/>
                </a:solidFill>
              </a:rPr>
              <a:t>Daha Fazla Ticari Konuk ve Toplantı </a:t>
            </a:r>
            <a:r>
              <a:rPr lang="es-ES" dirty="0" smtClean="0">
                <a:solidFill>
                  <a:srgbClr val="C00000"/>
                </a:solidFill>
              </a:rPr>
              <a:t>Çekin</a:t>
            </a:r>
            <a:endParaRPr lang="tr-TR" dirty="0" smtClean="0">
              <a:solidFill>
                <a:srgbClr val="C00000"/>
              </a:solidFill>
            </a:endParaRPr>
          </a:p>
          <a:p>
            <a:pPr marL="0" indent="0">
              <a:buNone/>
            </a:pPr>
            <a:r>
              <a:rPr lang="tr-TR" dirty="0" smtClean="0"/>
              <a:t>	Tatil </a:t>
            </a:r>
            <a:r>
              <a:rPr lang="tr-TR" dirty="0"/>
              <a:t>amaçlı seyahat edenler arasında talep düşük olduğunda, eksikliklerin bir kısmı daha fazla kurumsal seyahat ve iş toplantısı veya işlevi çekerek giderilebilir. Kurumsal seyahat sürekli büyüyen bir pazardır ve iş amaçlı seyahat edenler çekmek için yararlı bir demografidir, çünkü genellikle aynı bölgelere birçok kez geri dönerler.</a:t>
            </a:r>
          </a:p>
          <a:p>
            <a:pPr marL="0" indent="0">
              <a:buNone/>
            </a:pPr>
            <a:r>
              <a:rPr lang="tr-TR" dirty="0" smtClean="0"/>
              <a:t>	İş </a:t>
            </a:r>
            <a:r>
              <a:rPr lang="tr-TR" dirty="0"/>
              <a:t>amaçlı seyahat edenlerin seyahat amaçlı eğlence amaçlı seyahatleri uzattığı “</a:t>
            </a:r>
            <a:r>
              <a:rPr lang="tr-TR" dirty="0" err="1"/>
              <a:t>bleisure</a:t>
            </a:r>
            <a:r>
              <a:rPr lang="tr-TR" dirty="0"/>
              <a:t>” un yükselmesi, iş amaçlı seyahat edenlerin de daha da değerli hale geldiği anlamına gelir. Ayrıca, hava gibi faktörlerden bağımsız olarak birçok iş seyahati gerçekleşir. Sadakat programları, hızlı internet erişimi ve kurumsal olanaklar bu misafirleri cezbetmeye yardımcı olabilir.</a:t>
            </a:r>
          </a:p>
          <a:p>
            <a:pPr marL="0" indent="0">
              <a:buNone/>
            </a:pPr>
            <a:endParaRPr lang="tr-TR" dirty="0"/>
          </a:p>
          <a:p>
            <a:pPr marL="0" indent="0">
              <a:buNone/>
            </a:pPr>
            <a:r>
              <a:rPr lang="tr-TR" dirty="0" err="1">
                <a:solidFill>
                  <a:srgbClr val="C00000"/>
                </a:solidFill>
              </a:rPr>
              <a:t>Bleisure</a:t>
            </a:r>
            <a:r>
              <a:rPr lang="tr-TR" dirty="0">
                <a:solidFill>
                  <a:srgbClr val="C00000"/>
                </a:solidFill>
              </a:rPr>
              <a:t> </a:t>
            </a:r>
            <a:r>
              <a:rPr lang="tr-TR" dirty="0" err="1">
                <a:solidFill>
                  <a:srgbClr val="C00000"/>
                </a:solidFill>
              </a:rPr>
              <a:t>travel</a:t>
            </a:r>
            <a:r>
              <a:rPr lang="tr-TR" dirty="0" smtClean="0">
                <a:solidFill>
                  <a:srgbClr val="C00000"/>
                </a:solidFill>
              </a:rPr>
              <a:t>: </a:t>
            </a:r>
            <a:r>
              <a:rPr lang="tr-TR" dirty="0" err="1" smtClean="0"/>
              <a:t>Bleisure</a:t>
            </a:r>
            <a:r>
              <a:rPr lang="tr-TR" dirty="0" smtClean="0"/>
              <a:t> </a:t>
            </a:r>
            <a:r>
              <a:rPr lang="tr-TR" dirty="0"/>
              <a:t>seyahati, "iş" ve "eğlence" kavramlarının bir </a:t>
            </a:r>
            <a:r>
              <a:rPr lang="tr-TR" dirty="0" err="1"/>
              <a:t>portmanteau'sudur</a:t>
            </a:r>
            <a:r>
              <a:rPr lang="tr-TR" dirty="0"/>
              <a:t> ve iş adamlarının bir geziye biraz geziye katacakları bir trendi ifade eder</a:t>
            </a:r>
            <a:r>
              <a:rPr lang="tr-TR" dirty="0" smtClean="0"/>
              <a:t>.</a:t>
            </a:r>
          </a:p>
          <a:p>
            <a:pPr marL="0" indent="0">
              <a:buNone/>
            </a:pPr>
            <a:r>
              <a:rPr lang="tr-TR" dirty="0" err="1">
                <a:solidFill>
                  <a:srgbClr val="C00000"/>
                </a:solidFill>
              </a:rPr>
              <a:t>Bleisure</a:t>
            </a:r>
            <a:r>
              <a:rPr lang="tr-TR" dirty="0"/>
              <a:t>; kelime anlamı olarak </a:t>
            </a:r>
            <a:r>
              <a:rPr lang="tr-TR" dirty="0" err="1"/>
              <a:t>business-leisurehem</a:t>
            </a:r>
            <a:r>
              <a:rPr lang="tr-TR" dirty="0"/>
              <a:t> iş hem eğlence, iş ve tatil seyahatinin birleştirilmesidir. İki farklı seyahat kavramının karıştırılmış, iç içe geçmiş halidir.</a:t>
            </a: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7364409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433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77500" lnSpcReduction="20000"/>
          </a:bodyPr>
          <a:lstStyle/>
          <a:p>
            <a:pPr marL="0" indent="0">
              <a:buNone/>
            </a:pPr>
            <a:r>
              <a:rPr lang="tr-TR" dirty="0">
                <a:solidFill>
                  <a:srgbClr val="C00000"/>
                </a:solidFill>
              </a:rPr>
              <a:t>*Tur Operatörleriyle </a:t>
            </a:r>
            <a:r>
              <a:rPr lang="tr-TR" dirty="0" smtClean="0">
                <a:solidFill>
                  <a:srgbClr val="C00000"/>
                </a:solidFill>
              </a:rPr>
              <a:t>Çalışma</a:t>
            </a:r>
          </a:p>
          <a:p>
            <a:pPr marL="0" indent="0">
              <a:buNone/>
            </a:pPr>
            <a:r>
              <a:rPr lang="tr-TR" dirty="0" smtClean="0"/>
              <a:t>	Tur </a:t>
            </a:r>
            <a:r>
              <a:rPr lang="tr-TR" dirty="0"/>
              <a:t>operatörleri paket tatiller ve diğer paket seyahat ürünleri satarak müşterilerin rezervasyon yapmasını kolaylaştırır. Oteller için, tur operatörleri ile çalışmak, düşük talep dönemlerinde geliri optimize etmek için eşsiz bir fırsat sunar, çünkü bu operatörler belirli türden misafirleri çekme eğilimindedir</a:t>
            </a:r>
            <a:r>
              <a:rPr lang="tr-TR" dirty="0" smtClean="0"/>
              <a:t>.</a:t>
            </a:r>
            <a:endParaRPr lang="tr-TR" dirty="0"/>
          </a:p>
          <a:p>
            <a:pPr marL="0" indent="0">
              <a:buNone/>
            </a:pPr>
            <a:r>
              <a:rPr lang="tr-TR" dirty="0" smtClean="0"/>
              <a:t>	Örneğin</a:t>
            </a:r>
            <a:r>
              <a:rPr lang="tr-TR" dirty="0"/>
              <a:t>, oteliniz bir şehirde bulunuyorsa, şehir molaları düzenleme konusunda uzmanlaşmış tur operatörleri olacaktır. Tur operatörleri ile çalışırken başarının anahtarı, iyi tahmin, çalışmak için doğru tur operatörlerini belirlemek ve otelinize neler sağlayabileceklerini anlamaktır.</a:t>
            </a:r>
          </a:p>
          <a:p>
            <a:pPr marL="0" indent="0">
              <a:buNone/>
            </a:pPr>
            <a:r>
              <a:rPr lang="tr-TR" dirty="0" smtClean="0"/>
              <a:t>	Tur </a:t>
            </a:r>
            <a:r>
              <a:rPr lang="tr-TR" dirty="0"/>
              <a:t>operatörleri, uçuşlar ve konaklama dahil bir paket anlaşma satar, ancak otel fiyatı genellikle sizin için satacağınızdan daha düşük olacaktır. Bununla birlikte, tur operatörlerinin sağlayabileceği şey konukların hacmidir ve bu, odalarınızın çoğunun aksi takdirde boş bırakıldığı zamanlarda özellikle yararlı olabilir.</a:t>
            </a: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6462306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12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85000" lnSpcReduction="20000"/>
          </a:bodyPr>
          <a:lstStyle/>
          <a:p>
            <a:pPr marL="0" indent="0">
              <a:buNone/>
            </a:pPr>
            <a:r>
              <a:rPr lang="tr-TR" dirty="0">
                <a:solidFill>
                  <a:srgbClr val="C00000"/>
                </a:solidFill>
              </a:rPr>
              <a:t>*Düşük Talebi Artıracak Etkinlikleri </a:t>
            </a:r>
            <a:r>
              <a:rPr lang="tr-TR" dirty="0" smtClean="0">
                <a:solidFill>
                  <a:srgbClr val="C00000"/>
                </a:solidFill>
              </a:rPr>
              <a:t>Düzenleyin</a:t>
            </a:r>
          </a:p>
          <a:p>
            <a:pPr marL="0" indent="0">
              <a:buNone/>
            </a:pPr>
            <a:r>
              <a:rPr lang="tr-TR" dirty="0" smtClean="0"/>
              <a:t>	Düşük </a:t>
            </a:r>
            <a:r>
              <a:rPr lang="tr-TR" dirty="0"/>
              <a:t>talep dönemlerinde, bazı konuklar oraya gitmek için belirli bir nedenleri varsa yine de bir otele çekilebilirler. Bunu göz önünde bulundurarak, bazı otelciler ve otel zincirleri, artan rezervasyonları çekmek ve ekstra gelir elde etmek için düşük sezonda şirket içi etkinlikler başarıyla düzenlemiştir.</a:t>
            </a:r>
          </a:p>
          <a:p>
            <a:pPr marL="0" indent="0">
              <a:buNone/>
            </a:pPr>
            <a:r>
              <a:rPr lang="tr-TR" dirty="0" smtClean="0"/>
              <a:t>	Bunun </a:t>
            </a:r>
            <a:r>
              <a:rPr lang="tr-TR" dirty="0"/>
              <a:t>örnekleri, tanınmış sanatçılar, sanatçılar veya işletmelerle etkinlikler organize etmeyi içerir. Bunlar </a:t>
            </a:r>
            <a:r>
              <a:rPr lang="tr-TR" dirty="0" err="1"/>
              <a:t>stand-up</a:t>
            </a:r>
            <a:r>
              <a:rPr lang="tr-TR" dirty="0"/>
              <a:t> komedi şovları, konserler, tiyatro gösterileri, sergiler veya kulüp gecelerini içerebilir. Bu bağlamda, otel odası etkinliğe katılan herkes için kolaylık haline gelir, ancak özellikle uzun bir yol kat etmiş olanlar için</a:t>
            </a:r>
            <a:r>
              <a:rPr lang="tr-TR" dirty="0" smtClean="0"/>
              <a:t>.</a:t>
            </a:r>
          </a:p>
          <a:p>
            <a:pPr marL="0" indent="0">
              <a:buNone/>
            </a:pPr>
            <a:r>
              <a:rPr lang="tr-TR" dirty="0"/>
              <a:t>	Bu yaklaşımın en büyük avantajı, belirli bir ilgiyle (yani etkinlik) hedef kitleye reklam verebilmeniz ve çekebilmenizdir. Etkinlik yapma konusunda deneyiminiz yoksa bir etkinlik düzenleyicisiyle de çalışabilirsiniz.</a:t>
            </a: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0904123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820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62500" lnSpcReduction="20000"/>
          </a:bodyPr>
          <a:lstStyle/>
          <a:p>
            <a:pPr marL="0" indent="0">
              <a:buNone/>
            </a:pPr>
            <a:r>
              <a:rPr lang="tr-TR" dirty="0">
                <a:solidFill>
                  <a:srgbClr val="C00000"/>
                </a:solidFill>
              </a:rPr>
              <a:t>*Hedef Kitlenizin İhtiyaçlarına Uygun Paketler </a:t>
            </a:r>
            <a:r>
              <a:rPr lang="tr-TR" dirty="0" smtClean="0">
                <a:solidFill>
                  <a:srgbClr val="C00000"/>
                </a:solidFill>
              </a:rPr>
              <a:t>Sunun</a:t>
            </a:r>
          </a:p>
          <a:p>
            <a:pPr marL="0" indent="0">
              <a:buNone/>
            </a:pPr>
            <a:r>
              <a:rPr lang="tr-TR" dirty="0" smtClean="0"/>
              <a:t>	Neden </a:t>
            </a:r>
            <a:r>
              <a:rPr lang="tr-TR" dirty="0"/>
              <a:t>düşük talep yaşadığınızı açıklayan yararlı verilere sahip olduğunuzda ve aynı zamanda güvenilir bir tahmin modeline sahip olduğunuzda, çabalarınıza odaklanmanız için net bir hedef grup belirlemek amacıyla kullanabileceğiniz bilgileri kullanabilirsiniz. Bu hedef grup belirlendiğinde, paketler aracılığıyla onlara itiraz etmek çok daha kolay hale gelir.</a:t>
            </a:r>
          </a:p>
          <a:p>
            <a:pPr marL="0" indent="0">
              <a:buNone/>
            </a:pPr>
            <a:r>
              <a:rPr lang="tr-TR" dirty="0" smtClean="0"/>
              <a:t>	Bu </a:t>
            </a:r>
            <a:r>
              <a:rPr lang="tr-TR" dirty="0"/>
              <a:t>paket anlaşmaları birden fazla gece konaklama, oda fiyatına dahil olan akşam yemekleri ve hatta konser biletleri, yerel turlar veya yerel bir müzeye girişten oluşabilir. </a:t>
            </a:r>
            <a:r>
              <a:rPr lang="tr-TR" dirty="0" err="1"/>
              <a:t>Spa</a:t>
            </a:r>
            <a:r>
              <a:rPr lang="tr-TR" dirty="0"/>
              <a:t> bakımları içeren bir “çiftler” paketi oluşturabilirsiniz veya hedef grubunuz, bisiklet sunabileceğiniz, ekipman sunabileceğiniz ortak bir ilgiyi paylaşabilir. Hedef kitle konusunda net olun, onlar için özel bir paket tasarlayın</a:t>
            </a:r>
            <a:r>
              <a:rPr lang="tr-TR" dirty="0" smtClean="0"/>
              <a:t>.</a:t>
            </a:r>
          </a:p>
          <a:p>
            <a:pPr marL="0" indent="0">
              <a:buNone/>
            </a:pPr>
            <a:endParaRPr lang="tr-TR" dirty="0"/>
          </a:p>
          <a:p>
            <a:pPr marL="0" indent="0">
              <a:buNone/>
            </a:pPr>
            <a:r>
              <a:rPr lang="tr-TR" dirty="0" smtClean="0">
                <a:solidFill>
                  <a:srgbClr val="C00000"/>
                </a:solidFill>
              </a:rPr>
              <a:t>*Yerel, Bölgesel ve Uluslararası Turizm Organizasyonlarını ve Kamu Kurumlarını Takip Edin</a:t>
            </a:r>
          </a:p>
          <a:p>
            <a:pPr marL="0" indent="0">
              <a:buNone/>
            </a:pPr>
            <a:r>
              <a:rPr lang="tr-TR" dirty="0" smtClean="0"/>
              <a:t>-WTO: Dünya Turizm Örgütü</a:t>
            </a:r>
          </a:p>
          <a:p>
            <a:pPr marL="0" indent="0">
              <a:buNone/>
            </a:pPr>
            <a:r>
              <a:rPr lang="tr-TR" dirty="0" smtClean="0"/>
              <a:t>-</a:t>
            </a:r>
            <a:r>
              <a:rPr lang="tr-TR" dirty="0" err="1" smtClean="0"/>
              <a:t>WT&amp;TC:Dünya</a:t>
            </a:r>
            <a:r>
              <a:rPr lang="tr-TR" dirty="0" smtClean="0"/>
              <a:t> Turizm ve Seyahat Konseyi</a:t>
            </a:r>
          </a:p>
          <a:p>
            <a:pPr marL="0" indent="0">
              <a:buNone/>
            </a:pPr>
            <a:r>
              <a:rPr lang="tr-TR" dirty="0"/>
              <a:t>-TÜRSAB: Türkiye Seyahat </a:t>
            </a:r>
            <a:r>
              <a:rPr lang="tr-TR" dirty="0" err="1"/>
              <a:t>Acentaları</a:t>
            </a:r>
            <a:r>
              <a:rPr lang="tr-TR" dirty="0"/>
              <a:t> Birliği </a:t>
            </a:r>
            <a:endParaRPr lang="tr-TR" dirty="0" smtClean="0"/>
          </a:p>
          <a:p>
            <a:pPr marL="0" indent="0">
              <a:buNone/>
            </a:pPr>
            <a:r>
              <a:rPr lang="tr-TR" dirty="0">
                <a:solidFill>
                  <a:srgbClr val="C00000"/>
                </a:solidFill>
              </a:rPr>
              <a:t>	</a:t>
            </a:r>
            <a:r>
              <a:rPr lang="tr-TR" dirty="0" smtClean="0"/>
              <a:t>Bu tip organizasyonları ve kamu kurumlarının verilerini takip etmek işletmenin oda satış kararlarında ve planlamasında oldukça önem arz etmektedir.</a:t>
            </a:r>
            <a:r>
              <a:rPr lang="tr-TR" dirty="0">
                <a:solidFill>
                  <a:srgbClr val="C00000"/>
                </a:solidFill>
              </a:rPr>
              <a:t>	</a:t>
            </a:r>
            <a:endParaRPr lang="tr-TR" dirty="0" smtClean="0"/>
          </a:p>
          <a:p>
            <a:pPr marL="0" indent="0">
              <a:buNone/>
            </a:pPr>
            <a:endParaRPr lang="tr-TR" dirty="0"/>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9075389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187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TotalTime>
  <Words>242</Words>
  <Application>Microsoft Office PowerPoint</Application>
  <PresentationFormat>Ekran Gösterisi (4:3)</PresentationFormat>
  <Paragraphs>73</Paragraphs>
  <Slides>10</Slides>
  <Notes>0</Notes>
  <HiddenSlides>0</HiddenSlides>
  <MMClips>10</MMClips>
  <ScaleCrop>false</ScaleCrop>
  <HeadingPairs>
    <vt:vector size="4" baseType="variant">
      <vt:variant>
        <vt:lpstr>Tema</vt:lpstr>
      </vt:variant>
      <vt:variant>
        <vt:i4>1</vt:i4>
      </vt:variant>
      <vt:variant>
        <vt:lpstr>Slayt Başlıkları</vt:lpstr>
      </vt:variant>
      <vt:variant>
        <vt:i4>10</vt:i4>
      </vt:variant>
    </vt:vector>
  </HeadingPairs>
  <TitlesOfParts>
    <vt:vector size="11" baseType="lpstr">
      <vt:lpstr>Ofis Teması</vt:lpstr>
      <vt:lpstr>14.HAFTA Otelin gelirini artıracak yeni yöntemler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14.HAFTA Otelin gelirini artıracak yeni yöntemler</dc:title>
  <dc:creator>ASUS</dc:creator>
  <cp:lastModifiedBy>ASUS</cp:lastModifiedBy>
  <cp:revision>8</cp:revision>
  <dcterms:created xsi:type="dcterms:W3CDTF">2021-05-23T10:12:55Z</dcterms:created>
  <dcterms:modified xsi:type="dcterms:W3CDTF">2021-05-29T15:31:33Z</dcterms:modified>
</cp:coreProperties>
</file>