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29.05.2021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827584" y="188641"/>
            <a:ext cx="7772400" cy="720080"/>
          </a:xfrm>
        </p:spPr>
        <p:txBody>
          <a:bodyPr>
            <a:normAutofit fontScale="90000"/>
          </a:bodyPr>
          <a:lstStyle/>
          <a:p>
            <a:r>
              <a:rPr lang="tr-TR" sz="2400" smtClean="0">
                <a:solidFill>
                  <a:srgbClr val="FF0000"/>
                </a:solidFill>
              </a:rPr>
              <a:t>15.HAFTA</a:t>
            </a:r>
            <a:r>
              <a:rPr lang="tr-TR" sz="2400" dirty="0">
                <a:solidFill>
                  <a:srgbClr val="FF0000"/>
                </a:solidFill>
              </a:rPr>
              <a:t/>
            </a:r>
            <a:br>
              <a:rPr lang="tr-TR" sz="2400" dirty="0">
                <a:solidFill>
                  <a:srgbClr val="FF0000"/>
                </a:solidFill>
              </a:rPr>
            </a:br>
            <a:r>
              <a:rPr lang="tr-TR" sz="2400" dirty="0">
                <a:solidFill>
                  <a:srgbClr val="FF0000"/>
                </a:solidFill>
              </a:rPr>
              <a:t>Otelcilik alanında yeni uygulamalar</a:t>
            </a:r>
          </a:p>
        </p:txBody>
      </p:sp>
      <p:sp>
        <p:nvSpPr>
          <p:cNvPr id="3" name="Alt Başlık 2"/>
          <p:cNvSpPr>
            <a:spLocks noGrp="1"/>
          </p:cNvSpPr>
          <p:nvPr>
            <p:ph type="subTitle" idx="1"/>
          </p:nvPr>
        </p:nvSpPr>
        <p:spPr>
          <a:xfrm>
            <a:off x="395536" y="980728"/>
            <a:ext cx="8424936" cy="5616624"/>
          </a:xfrm>
        </p:spPr>
        <p:txBody>
          <a:bodyPr>
            <a:normAutofit fontScale="62500" lnSpcReduction="20000"/>
          </a:bodyPr>
          <a:lstStyle/>
          <a:p>
            <a:pPr algn="l"/>
            <a:r>
              <a:rPr lang="tr-TR" dirty="0">
                <a:solidFill>
                  <a:srgbClr val="C00000"/>
                </a:solidFill>
              </a:rPr>
              <a:t>Otelcilikte Yeni Trendler</a:t>
            </a:r>
          </a:p>
          <a:p>
            <a:pPr algn="l"/>
            <a:r>
              <a:rPr lang="tr-TR" dirty="0">
                <a:solidFill>
                  <a:srgbClr val="C00000"/>
                </a:solidFill>
              </a:rPr>
              <a:t>Son yenilikler ve teknolojik gelişmeler:  </a:t>
            </a:r>
          </a:p>
          <a:p>
            <a:pPr algn="l"/>
            <a:r>
              <a:rPr lang="tr-TR" dirty="0">
                <a:solidFill>
                  <a:schemeClr val="tx1"/>
                </a:solidFill>
              </a:rPr>
              <a:t>1- Anahtar ve imza yerine parmak izi ,yüz okuyucu sistemler</a:t>
            </a:r>
          </a:p>
          <a:p>
            <a:pPr algn="l"/>
            <a:r>
              <a:rPr lang="tr-TR" dirty="0">
                <a:solidFill>
                  <a:schemeClr val="tx1"/>
                </a:solidFill>
              </a:rPr>
              <a:t>- Yakın gelecekte konuk oda kapılarında ve otel içi tüm ödeme noktalarında konuk parmak izini ve yüz okuyabilen sistemler tercih edilecektir. Ayrıca ortak hale getirilmeye çalışılan çipli kimlik kartları da yakın bir gelecekte sisteme dahil edilecektir.</a:t>
            </a:r>
          </a:p>
          <a:p>
            <a:pPr algn="l"/>
            <a:r>
              <a:rPr lang="tr-TR" dirty="0">
                <a:solidFill>
                  <a:schemeClr val="tx1"/>
                </a:solidFill>
              </a:rPr>
              <a:t>2- Fotosel</a:t>
            </a:r>
          </a:p>
          <a:p>
            <a:pPr algn="l"/>
            <a:r>
              <a:rPr lang="tr-TR" dirty="0">
                <a:solidFill>
                  <a:schemeClr val="tx1"/>
                </a:solidFill>
              </a:rPr>
              <a:t>- Konuk oda kapıları, balkon kapıları, oda pencereleri açıldığında, sıcak veya soğuk  klima tesisatını otomatik çalıştıran veya kesen sistemlere yer verilecektir. </a:t>
            </a:r>
          </a:p>
          <a:p>
            <a:pPr algn="l"/>
            <a:r>
              <a:rPr lang="tr-TR" dirty="0">
                <a:solidFill>
                  <a:schemeClr val="tx1"/>
                </a:solidFill>
              </a:rPr>
              <a:t>- Tüm oda banyolarında, genel kullanım alanlarında, personel kullanım alanlarında kullanılan su armatürlerinde fotosel sistem kullanılacaktır.  </a:t>
            </a:r>
          </a:p>
          <a:p>
            <a:pPr algn="l"/>
            <a:r>
              <a:rPr lang="tr-TR" dirty="0">
                <a:solidFill>
                  <a:schemeClr val="tx1"/>
                </a:solidFill>
              </a:rPr>
              <a:t>- Tüm genel tuvalet kapıları, klozetler, sifonlar, </a:t>
            </a:r>
            <a:r>
              <a:rPr lang="tr-TR" dirty="0" err="1">
                <a:solidFill>
                  <a:schemeClr val="tx1"/>
                </a:solidFill>
              </a:rPr>
              <a:t>pisuvarlarda</a:t>
            </a:r>
            <a:r>
              <a:rPr lang="tr-TR" dirty="0">
                <a:solidFill>
                  <a:schemeClr val="tx1"/>
                </a:solidFill>
              </a:rPr>
              <a:t> fotosel sistem kullanılacaktır. </a:t>
            </a:r>
          </a:p>
          <a:p>
            <a:pPr algn="l"/>
            <a:r>
              <a:rPr lang="tr-TR" dirty="0">
                <a:solidFill>
                  <a:schemeClr val="tx1"/>
                </a:solidFill>
              </a:rPr>
              <a:t>- Konuk ve personel genel tuvaletler aydınlatılması ve tuvalet kabinlerinin iç aydınlatılmasında fotosel sistem yaygın hale gelecektir. </a:t>
            </a:r>
          </a:p>
          <a:p>
            <a:pPr algn="l"/>
            <a:r>
              <a:rPr lang="tr-TR" dirty="0" smtClean="0">
                <a:solidFill>
                  <a:schemeClr val="tx1"/>
                </a:solidFill>
              </a:rPr>
              <a:t>- Manüel </a:t>
            </a:r>
            <a:r>
              <a:rPr lang="tr-TR" dirty="0">
                <a:solidFill>
                  <a:schemeClr val="tx1"/>
                </a:solidFill>
              </a:rPr>
              <a:t>çalıştırılan yürüyen merdivenler yerine, fotosel ile çalışan yürüyen merdivenler yayılacaktır. </a:t>
            </a:r>
            <a:endParaRPr lang="tr-TR" dirty="0" smtClean="0">
              <a:solidFill>
                <a:schemeClr val="tx1"/>
              </a:solidFill>
            </a:endParaRPr>
          </a:p>
          <a:p>
            <a:pPr algn="l"/>
            <a:endParaRPr lang="tr-TR" dirty="0">
              <a:solidFill>
                <a:schemeClr val="tx1"/>
              </a:solidFill>
            </a:endParaRP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862155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4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a:t>Dünya’da Covid-19 salgınından sonra bir çok yaşamsal anlamda dikkat edilecek ve kural haline getirilecek uygulamalar olacaktır. Bu kuralların başında sosyal mesafe ve temasın en aza indirilmesidir. Toplu yaşam merkezi olan otel işletmelerinde bu kurallara uyulması çok önemli bir kural olacağından fotosel uygulamaları teması en aza indirgeyecektir</a:t>
            </a:r>
            <a:r>
              <a:rPr lang="tr-TR" dirty="0" smtClean="0"/>
              <a:t>.(Güvenli Turizm Sertifikası) </a:t>
            </a:r>
            <a:endParaRPr lang="tr-TR" dirty="0"/>
          </a:p>
          <a:p>
            <a:pPr marL="0" indent="0">
              <a:buNone/>
            </a:pPr>
            <a:r>
              <a:rPr lang="tr-TR" dirty="0"/>
              <a:t>	3- Işıklandırma</a:t>
            </a:r>
          </a:p>
          <a:p>
            <a:pPr marL="0" indent="0">
              <a:buNone/>
            </a:pPr>
            <a:r>
              <a:rPr lang="tr-TR" dirty="0"/>
              <a:t>- Otel içi ve dışında kullanılan tüm doğal ve yapay yeşilliklerin aydınlatılmalarının, tavanlar veya yüksek noktalardan değil, tabanlara veya yan duvarların alt kısımlarına gizlenmiş noktalardan yapılacağı, ampul veya spotların görülmeyeceği çalışmalar dikkat çekmektedir.</a:t>
            </a:r>
          </a:p>
          <a:p>
            <a:pPr marL="0" indent="0">
              <a:buNone/>
            </a:pPr>
            <a:r>
              <a:rPr lang="tr-TR" dirty="0"/>
              <a:t>- </a:t>
            </a:r>
            <a:r>
              <a:rPr lang="tr-TR" dirty="0" err="1"/>
              <a:t>Lobby</a:t>
            </a:r>
            <a:r>
              <a:rPr lang="tr-TR" dirty="0"/>
              <a:t>, bar, restoran, pastane, kafe, </a:t>
            </a:r>
            <a:r>
              <a:rPr lang="tr-TR" dirty="0" err="1"/>
              <a:t>fitness</a:t>
            </a:r>
            <a:r>
              <a:rPr lang="tr-TR" dirty="0"/>
              <a:t> </a:t>
            </a:r>
            <a:r>
              <a:rPr lang="tr-TR" dirty="0" err="1"/>
              <a:t>center</a:t>
            </a:r>
            <a:r>
              <a:rPr lang="tr-TR" dirty="0"/>
              <a:t>, sauna, yatak odaları, </a:t>
            </a:r>
            <a:r>
              <a:rPr lang="tr-TR" dirty="0" err="1"/>
              <a:t>suit</a:t>
            </a:r>
            <a:r>
              <a:rPr lang="tr-TR" dirty="0"/>
              <a:t>, kral daireleri </a:t>
            </a:r>
            <a:r>
              <a:rPr lang="tr-TR" dirty="0" err="1"/>
              <a:t>v.s</a:t>
            </a:r>
            <a:r>
              <a:rPr lang="tr-TR" dirty="0"/>
              <a:t>. ünitelerde kullanılan aydınlatma sistemleri, tavan spotları ile değil, tavan ile duvarların birleşim noktalarından veya tabana yakın noktalardan veya duvar, lambri içlerine saklanmış, ampulü, </a:t>
            </a:r>
            <a:r>
              <a:rPr lang="tr-TR" dirty="0" err="1"/>
              <a:t>florasanı</a:t>
            </a:r>
            <a:r>
              <a:rPr lang="tr-TR" dirty="0"/>
              <a:t> gözükmeyen, </a:t>
            </a:r>
            <a:r>
              <a:rPr lang="tr-TR" dirty="0" err="1"/>
              <a:t>indirekt</a:t>
            </a:r>
            <a:r>
              <a:rPr lang="tr-TR" dirty="0"/>
              <a:t> ve </a:t>
            </a:r>
            <a:r>
              <a:rPr lang="tr-TR" dirty="0" err="1"/>
              <a:t>soft</a:t>
            </a:r>
            <a:r>
              <a:rPr lang="tr-TR" dirty="0"/>
              <a:t> aydınlatma sistemleri ile yapılacaktır.</a:t>
            </a:r>
          </a:p>
          <a:p>
            <a:pPr marL="0" indent="0">
              <a:buNone/>
            </a:pPr>
            <a:r>
              <a:rPr lang="tr-TR" dirty="0"/>
              <a:t>-Otel işletmelerinde alternatif enerji kullanımı artarak doğaya daha saygılı işletmeler olacaklardır. Tasarruflu enerji kullanımı yaygınlaşacaktır.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609360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92500" lnSpcReduction="10000"/>
          </a:bodyPr>
          <a:lstStyle/>
          <a:p>
            <a:pPr marL="0" indent="0">
              <a:buNone/>
            </a:pPr>
            <a:r>
              <a:rPr lang="tr-TR" dirty="0"/>
              <a:t>4-Yüzme havuzları</a:t>
            </a:r>
          </a:p>
          <a:p>
            <a:pPr marL="0" indent="0">
              <a:buNone/>
            </a:pPr>
            <a:r>
              <a:rPr lang="tr-TR" dirty="0"/>
              <a:t>- Kapalı yüzme havuzları, otel içinde kapalı bir mekan içinde değil, otel ana binasından direkt geçiş yapılabilen, gereğinde kapalı ve gereğinde üstü açılabilen, suyu ısıtılabilen havuzlar olarak projelenecektir. Böylece kapalı kavuzlardaki buharlaşma, nem, duvar ve tavanlarda boya kabarması sorunu da büyük ölçüde giderilmiş olacaktır.   </a:t>
            </a:r>
          </a:p>
          <a:p>
            <a:pPr marL="0" indent="0">
              <a:buNone/>
            </a:pPr>
            <a:r>
              <a:rPr lang="tr-TR" dirty="0"/>
              <a:t>- Açık ve kapalı yüzme havuzları etrafında kullanılan mermer döşeme yerine, sudan etkilenmeyen, ayak kaydırtmayan, aralıklı döşenmiş, altı temizlenebilen, ağaç doğrama döşemeler tercih edilecektir.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328472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dirty="0"/>
              <a:t>5- Genel alanlar</a:t>
            </a:r>
          </a:p>
          <a:p>
            <a:pPr marL="0" indent="0">
              <a:buNone/>
            </a:pPr>
            <a:r>
              <a:rPr lang="tr-TR" dirty="0"/>
              <a:t>- Otel içinde ve çevresinde, </a:t>
            </a:r>
            <a:r>
              <a:rPr lang="tr-TR" dirty="0" err="1"/>
              <a:t>lobby</a:t>
            </a:r>
            <a:r>
              <a:rPr lang="tr-TR" dirty="0"/>
              <a:t>, bar, pastane, kafe ve restoran gibi genel oturma      alanları içinde veya yanında, ışıklandırılmış, dekoratif hareketli su görüntüleri, dekoratif küçük şelaleler ve fıskiye havuzlarına yer verilmektedir. </a:t>
            </a:r>
          </a:p>
          <a:p>
            <a:pPr marL="0" indent="0">
              <a:buNone/>
            </a:pPr>
            <a:r>
              <a:rPr lang="tr-TR" dirty="0"/>
              <a:t>-Otel içi ve dış alanlarda </a:t>
            </a:r>
            <a:r>
              <a:rPr lang="tr-TR" dirty="0" err="1"/>
              <a:t>arboretumlar</a:t>
            </a:r>
            <a:r>
              <a:rPr lang="tr-TR" dirty="0"/>
              <a:t> (çok çeşitli ağaç ve ağaççıkların bulunduğu, bu amaçla özel olarak hazırlanmış botanik bahçesi) yapılacaktır.</a:t>
            </a:r>
          </a:p>
          <a:p>
            <a:pPr marL="0" indent="0">
              <a:buNone/>
            </a:pPr>
            <a:r>
              <a:rPr lang="tr-TR" dirty="0"/>
              <a:t>- Tüm kapalı alanlarda yerine göre doğal, yerine göre yapay, saklı ışıklandırılmış çiçeklikler, irili ufaklı dekoratif, iç dekorasyona uyum sağlayan, yeşillendirilmiş veya çiçeklendirilmiş vazolar kullanılmaktadır. </a:t>
            </a:r>
          </a:p>
          <a:p>
            <a:pPr marL="0" indent="0">
              <a:buNone/>
            </a:pPr>
            <a:r>
              <a:rPr lang="tr-TR" dirty="0"/>
              <a:t>- </a:t>
            </a:r>
            <a:r>
              <a:rPr lang="tr-TR" dirty="0" err="1"/>
              <a:t>Lobby</a:t>
            </a:r>
            <a:r>
              <a:rPr lang="tr-TR" dirty="0"/>
              <a:t>, bar gibi mekanların oturma üniteleri, taban zeminlerinin; Komple halı, mermer, granit, granit fayans ile kaplama yerine, </a:t>
            </a:r>
            <a:r>
              <a:rPr lang="tr-TR" dirty="0" err="1"/>
              <a:t>laminant</a:t>
            </a:r>
            <a:r>
              <a:rPr lang="tr-TR" dirty="0"/>
              <a:t> parke döşemeliklerin kısmen veya komple kullanıldığına şahit olacağız. Bu tercih, hem inşaat maliyetini düşürür, hem dekoratif görünüm ve hem de temizlik kolaylığı sağlar.</a:t>
            </a:r>
          </a:p>
          <a:p>
            <a:pPr marL="0" indent="0">
              <a:buNone/>
            </a:pPr>
            <a:r>
              <a:rPr lang="tr-TR" dirty="0"/>
              <a:t>- Dört tarafı kapalı Amerikan bar alanları içine büyük boy akvaryum projelenmesi, hem dekor ve hem de bir canlılık sağlayacağı gibi dinlendirici özelliği de dikkate alınmalıdır. </a:t>
            </a:r>
          </a:p>
          <a:p>
            <a:pPr marL="0" indent="0">
              <a:buNone/>
            </a:pPr>
            <a:r>
              <a:rPr lang="tr-TR" dirty="0"/>
              <a:t>- Sauna kabinlerinin salona açılan duvar kanatları, ısıya dayanıklı, dışarıdan içi göstermeyen ama içerden dışarısı izlenebilen cam ile kapatılıp, sauna kullanıcılarının görüş alanları genişletilecektir. </a:t>
            </a:r>
          </a:p>
          <a:p>
            <a:pPr marL="0" indent="0">
              <a:buNone/>
            </a:pPr>
            <a:r>
              <a:rPr lang="tr-TR" dirty="0"/>
              <a:t>- </a:t>
            </a:r>
            <a:r>
              <a:rPr lang="tr-TR" dirty="0" smtClean="0"/>
              <a:t>Engelli </a:t>
            </a:r>
            <a:r>
              <a:rPr lang="tr-TR" dirty="0"/>
              <a:t>ve yaşlı konukların işletme içindeki hareketlerini kısıtlayıcı ve zorlaştırıcı tüm maniler giderilmiş otel mimarisi projeleri üretilecektir.</a:t>
            </a:r>
          </a:p>
          <a:p>
            <a:pPr marL="0" indent="0">
              <a:buNone/>
            </a:pPr>
            <a:r>
              <a:rPr lang="tr-TR" dirty="0"/>
              <a:t>- Gerek dinlenme ve gerekse iş turizmine katılan konukların yaş ortalamalarının olgun yaşta konuklardan oluştuğu ve bu konukların işletmelerde muhtelif sağlık sorunları ile karşılaştıkları gözlenmektedir. Bu bağlamda, otellerde bulunan doktor muayene ofislerinin yalnızca muayene amaçlarıyla değil, hayat destek üniteleri ile de projeleneceğine şahit olacağız.</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340271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8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62500" lnSpcReduction="20000"/>
          </a:bodyPr>
          <a:lstStyle/>
          <a:p>
            <a:pPr marL="0" indent="0">
              <a:buNone/>
            </a:pPr>
            <a:r>
              <a:rPr lang="tr-TR" dirty="0"/>
              <a:t>6- Müzik ve TV</a:t>
            </a:r>
          </a:p>
          <a:p>
            <a:pPr marL="0" indent="0">
              <a:buNone/>
            </a:pPr>
            <a:r>
              <a:rPr lang="tr-TR" dirty="0"/>
              <a:t>- Tüm kapalı ve açık alanlarda işletme hizmet konseptine uyum sağlayan, genel veya canlı müzik yayın sistemleri projelenmektedir.</a:t>
            </a:r>
          </a:p>
          <a:p>
            <a:pPr marL="0" indent="0">
              <a:buNone/>
            </a:pPr>
            <a:r>
              <a:rPr lang="tr-TR" dirty="0"/>
              <a:t>- Konuk odaları ve genel alanlarda duvarlara monte edilebilir TV cihazları tercih edilecektir. </a:t>
            </a:r>
          </a:p>
          <a:p>
            <a:pPr marL="0" indent="0">
              <a:buNone/>
            </a:pPr>
            <a:r>
              <a:rPr lang="tr-TR" dirty="0"/>
              <a:t>7- Odalar</a:t>
            </a:r>
          </a:p>
          <a:p>
            <a:pPr marL="0" indent="0">
              <a:buNone/>
            </a:pPr>
            <a:r>
              <a:rPr lang="tr-TR" dirty="0"/>
              <a:t>-Konuk </a:t>
            </a:r>
            <a:r>
              <a:rPr lang="tr-TR" dirty="0" err="1"/>
              <a:t>suitleri</a:t>
            </a:r>
            <a:r>
              <a:rPr lang="tr-TR" dirty="0"/>
              <a:t> ve kral dairelerinde gömme banyolar yerine minyatür havuzlar yer almaktadır. </a:t>
            </a:r>
          </a:p>
          <a:p>
            <a:pPr marL="0" indent="0">
              <a:buNone/>
            </a:pPr>
            <a:r>
              <a:rPr lang="tr-TR" dirty="0"/>
              <a:t>- Konuk odalarında halı yerine </a:t>
            </a:r>
            <a:r>
              <a:rPr lang="tr-TR" dirty="0" err="1"/>
              <a:t>laminant</a:t>
            </a:r>
            <a:r>
              <a:rPr lang="tr-TR" dirty="0"/>
              <a:t> parke döşemeler tercih edilecek, yatakların sağ ve sol yanlarında özel dokuma kilim veya halılar yerleştirilecektir.</a:t>
            </a:r>
          </a:p>
          <a:p>
            <a:pPr marL="0" indent="0">
              <a:buNone/>
            </a:pPr>
            <a:r>
              <a:rPr lang="tr-TR" dirty="0"/>
              <a:t>- Gerek konuk odaları ve gerekse genel alanlarda duvarların beton görüntüsüne son verilip, panolar, çerçeveler, yeşillikler, dekoratif aynalar, kısmi lambri kaplamalar, kısmi dekoratif kağıt kaplamalar kullanılmaktadır.</a:t>
            </a:r>
          </a:p>
          <a:p>
            <a:pPr marL="0" indent="0">
              <a:buNone/>
            </a:pPr>
            <a:r>
              <a:rPr lang="tr-TR" dirty="0"/>
              <a:t>- Tüm oturma ünitelerinde, leke tutmayan veya kolay temizlenebilen, lakin kolay yanmayan özel dokuma döşemelikler kullanılacaktır.</a:t>
            </a:r>
          </a:p>
          <a:p>
            <a:pPr marL="0" indent="0">
              <a:buNone/>
            </a:pPr>
            <a:r>
              <a:rPr lang="tr-TR" dirty="0"/>
              <a:t>8- Güvenlik</a:t>
            </a:r>
          </a:p>
          <a:p>
            <a:pPr marL="0" indent="0">
              <a:buNone/>
            </a:pPr>
            <a:r>
              <a:rPr lang="tr-TR" dirty="0"/>
              <a:t>- Kameralı güvenlik sistemleri, gerek otel içi ve gerekse otel dışında daha yaygın ve etkin hale getirilip, merkezi kontrol sistemine önem verilip, eleman tasarrufuna gidilmektedir.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732743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8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62500" lnSpcReduction="20000"/>
          </a:bodyPr>
          <a:lstStyle/>
          <a:p>
            <a:pPr marL="0" indent="0">
              <a:buNone/>
            </a:pPr>
            <a:r>
              <a:rPr lang="tr-TR" dirty="0"/>
              <a:t>9-Internet sistemi</a:t>
            </a:r>
          </a:p>
          <a:p>
            <a:pPr marL="0" indent="0">
              <a:buNone/>
            </a:pPr>
            <a:r>
              <a:rPr lang="tr-TR" dirty="0"/>
              <a:t>- Rezervasyon, tanıtım, hotel </a:t>
            </a:r>
            <a:r>
              <a:rPr lang="tr-TR" dirty="0" err="1"/>
              <a:t>info</a:t>
            </a:r>
            <a:r>
              <a:rPr lang="tr-TR" dirty="0"/>
              <a:t> ve pazarlama konularında internet ağından daha yoğun yararlanılacaktır.</a:t>
            </a:r>
          </a:p>
          <a:p>
            <a:pPr marL="0" indent="0">
              <a:buNone/>
            </a:pPr>
            <a:r>
              <a:rPr lang="tr-TR" dirty="0"/>
              <a:t>- Internet kullanımı; Gerek yerli ve gerekse yabancı turistlerin olmazsa olmazları arasında yer almıştır. Bu bağlamla, bundan sonra yeni açılacak lüks oteller bünyesinde bir “Internet </a:t>
            </a:r>
            <a:r>
              <a:rPr lang="tr-TR" dirty="0" err="1"/>
              <a:t>cafe</a:t>
            </a:r>
            <a:r>
              <a:rPr lang="tr-TR" dirty="0"/>
              <a:t>” salonu veya her odada sabit bir PC yeri </a:t>
            </a:r>
            <a:r>
              <a:rPr lang="tr-TR" dirty="0" smtClean="0"/>
              <a:t>planlanacaktır.</a:t>
            </a:r>
            <a:endParaRPr lang="tr-TR" dirty="0"/>
          </a:p>
          <a:p>
            <a:pPr marL="0" indent="0">
              <a:buNone/>
            </a:pPr>
            <a:r>
              <a:rPr lang="tr-TR" dirty="0"/>
              <a:t>10- Ses yalıtımı</a:t>
            </a:r>
          </a:p>
          <a:p>
            <a:pPr marL="0" indent="0">
              <a:buNone/>
            </a:pPr>
            <a:r>
              <a:rPr lang="tr-TR" dirty="0"/>
              <a:t>- Odalar arası ses yalıtımının zayıflığından doğan gürültü sorunları ve etik konular herkes tarafından iyi bilinmektedir. Yeni projelerde ses yalıtım sistemine özen gösterilecektir.</a:t>
            </a:r>
          </a:p>
          <a:p>
            <a:pPr marL="0" indent="0">
              <a:buNone/>
            </a:pPr>
            <a:r>
              <a:rPr lang="tr-TR" dirty="0"/>
              <a:t>11- Ekolojik ve organik ürünler</a:t>
            </a:r>
          </a:p>
          <a:p>
            <a:pPr marL="0" indent="0">
              <a:buNone/>
            </a:pPr>
            <a:r>
              <a:rPr lang="tr-TR" dirty="0"/>
              <a:t>- Oda banyolarında, H/K kullandığı kimyasal temizlik malzemelerinde, çamaşırhane ve mutfaklarda kullanılan kimyasal temizlik malzemelerinin kullanımında ekolojik ürünler tercih edilecektir.</a:t>
            </a:r>
          </a:p>
          <a:p>
            <a:pPr marL="0" indent="0">
              <a:buNone/>
            </a:pPr>
            <a:r>
              <a:rPr lang="tr-TR" dirty="0"/>
              <a:t>- Açık büfe hazırlıklarında bol çeşit koyup, göz boyama yerine; hijyenik, organik, tazelik ve lezzet kriterlerine önem verilecektir.</a:t>
            </a:r>
          </a:p>
          <a:p>
            <a:pPr marL="0" indent="0">
              <a:buNone/>
            </a:pPr>
            <a:r>
              <a:rPr lang="tr-TR" dirty="0"/>
              <a:t>-  Gelecek 25 yıl içinde konukların tercihleri; Temalı, hijyenik, ekolojik, organik, ekonomik ve güvenlik kriterlerine yönelik otellere yönelik olacaktır.</a:t>
            </a:r>
          </a:p>
          <a:p>
            <a:pPr marL="0" indent="0">
              <a:buNone/>
            </a:pPr>
            <a:r>
              <a:rPr lang="tr-TR" dirty="0"/>
              <a:t>-İşletmeler kendi ürünlerini üretecek çiftlikler ve bahçeler oluşturacaklar, ürünleri turistik tüketici ile birlikte toplayarak birlikte üretim yapılmasına olanak tanınacaktır. Çiftlik ve bağcılık otelleri de gelişecektir.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249019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7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264696"/>
          </a:xfrm>
        </p:spPr>
        <p:txBody>
          <a:bodyPr/>
          <a:lstStyle/>
          <a:p>
            <a:pPr marL="0" indent="0">
              <a:buNone/>
            </a:pPr>
            <a:r>
              <a:rPr lang="tr-TR" dirty="0" smtClean="0">
                <a:solidFill>
                  <a:srgbClr val="C00000"/>
                </a:solidFill>
              </a:rPr>
              <a:t>Kapsül Otel</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solidFill>
                  <a:srgbClr val="C00000"/>
                </a:solidFill>
              </a:rPr>
              <a:t>Robotik Otel (</a:t>
            </a:r>
            <a:r>
              <a:rPr lang="tr-TR" dirty="0" err="1" smtClean="0">
                <a:solidFill>
                  <a:srgbClr val="C00000"/>
                </a:solidFill>
              </a:rPr>
              <a:t>Henna</a:t>
            </a:r>
            <a:r>
              <a:rPr lang="tr-TR" dirty="0" smtClean="0">
                <a:solidFill>
                  <a:srgbClr val="C00000"/>
                </a:solidFill>
              </a:rPr>
              <a:t> </a:t>
            </a:r>
            <a:r>
              <a:rPr lang="tr-TR" dirty="0" err="1" smtClean="0">
                <a:solidFill>
                  <a:srgbClr val="C00000"/>
                </a:solidFill>
              </a:rPr>
              <a:t>na</a:t>
            </a:r>
            <a:r>
              <a:rPr lang="tr-TR" dirty="0" smtClean="0">
                <a:solidFill>
                  <a:srgbClr val="C00000"/>
                </a:solidFill>
              </a:rPr>
              <a:t> Hotel)</a:t>
            </a:r>
          </a:p>
          <a:p>
            <a:pPr marL="0" indent="0">
              <a:buNone/>
            </a:pP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692696"/>
            <a:ext cx="396044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645024"/>
            <a:ext cx="3960440"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72861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924</Words>
  <Application>Microsoft Office PowerPoint</Application>
  <PresentationFormat>Ekran Gösterisi (4:3)</PresentationFormat>
  <Paragraphs>54</Paragraphs>
  <Slides>7</Slides>
  <Notes>0</Notes>
  <HiddenSlides>0</HiddenSlides>
  <MMClips>7</MMClips>
  <ScaleCrop>false</ScaleCrop>
  <HeadingPairs>
    <vt:vector size="4" baseType="variant">
      <vt:variant>
        <vt:lpstr>Tema</vt:lpstr>
      </vt:variant>
      <vt:variant>
        <vt:i4>1</vt:i4>
      </vt:variant>
      <vt:variant>
        <vt:lpstr>Slayt Başlıkları</vt:lpstr>
      </vt:variant>
      <vt:variant>
        <vt:i4>7</vt:i4>
      </vt:variant>
    </vt:vector>
  </HeadingPairs>
  <TitlesOfParts>
    <vt:vector size="8" baseType="lpstr">
      <vt:lpstr>Ofis Teması</vt:lpstr>
      <vt:lpstr>15.HAFTA Otelcilik alanında yeni uygulamalar</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14.HAFTA Otelcilik alanında yeni uygulamalar</dc:title>
  <dc:creator>ASUS</dc:creator>
  <cp:lastModifiedBy>ASUS</cp:lastModifiedBy>
  <cp:revision>5</cp:revision>
  <dcterms:created xsi:type="dcterms:W3CDTF">2021-05-23T10:12:41Z</dcterms:created>
  <dcterms:modified xsi:type="dcterms:W3CDTF">2021-05-29T12:02:37Z</dcterms:modified>
</cp:coreProperties>
</file>