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 id="264" r:id="rId9"/>
    <p:sldId id="263" r:id="rId10"/>
    <p:sldId id="265" r:id="rId1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06.03.2021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06.03.2021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1.png"/><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1.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692697"/>
            <a:ext cx="7772400" cy="936103"/>
          </a:xfrm>
        </p:spPr>
        <p:txBody>
          <a:bodyPr>
            <a:normAutofit fontScale="90000"/>
          </a:bodyPr>
          <a:lstStyle/>
          <a:p>
            <a:r>
              <a:rPr lang="tr-TR" sz="2000" dirty="0"/>
              <a:t>2.HAFTA</a:t>
            </a:r>
            <a:br>
              <a:rPr lang="tr-TR" sz="2000" dirty="0"/>
            </a:br>
            <a:r>
              <a:rPr lang="tr-TR" sz="2400" dirty="0" err="1">
                <a:solidFill>
                  <a:srgbClr val="FF0000"/>
                </a:solidFill>
              </a:rPr>
              <a:t>Vip</a:t>
            </a:r>
            <a:r>
              <a:rPr lang="tr-TR" sz="2400" dirty="0">
                <a:solidFill>
                  <a:srgbClr val="FF0000"/>
                </a:solidFill>
              </a:rPr>
              <a:t> Konuk, Konuk Taleplerini Yerine Getirme</a:t>
            </a:r>
            <a:r>
              <a:rPr lang="tr-TR" sz="2400" dirty="0" smtClean="0">
                <a:solidFill>
                  <a:srgbClr val="FF0000"/>
                </a:solidFill>
              </a:rPr>
              <a:t>, Limitleri </a:t>
            </a:r>
            <a:r>
              <a:rPr lang="tr-TR" sz="2400" dirty="0">
                <a:solidFill>
                  <a:srgbClr val="FF0000"/>
                </a:solidFill>
              </a:rPr>
              <a:t>Belirleme</a:t>
            </a:r>
          </a:p>
        </p:txBody>
      </p:sp>
      <p:sp>
        <p:nvSpPr>
          <p:cNvPr id="3" name="Alt Başlık 2"/>
          <p:cNvSpPr>
            <a:spLocks noGrp="1"/>
          </p:cNvSpPr>
          <p:nvPr>
            <p:ph type="subTitle" idx="1"/>
          </p:nvPr>
        </p:nvSpPr>
        <p:spPr>
          <a:xfrm>
            <a:off x="539552" y="1700808"/>
            <a:ext cx="8064896" cy="4608512"/>
          </a:xfrm>
        </p:spPr>
        <p:txBody>
          <a:bodyPr>
            <a:normAutofit fontScale="85000" lnSpcReduction="20000"/>
          </a:bodyPr>
          <a:lstStyle/>
          <a:p>
            <a:pPr algn="l"/>
            <a:r>
              <a:rPr lang="tr-TR" dirty="0">
                <a:solidFill>
                  <a:srgbClr val="C00000"/>
                </a:solidFill>
              </a:rPr>
              <a:t>VIP:</a:t>
            </a:r>
            <a:r>
              <a:rPr lang="tr-TR" dirty="0">
                <a:solidFill>
                  <a:schemeClr val="tx1"/>
                </a:solidFill>
              </a:rPr>
              <a:t> </a:t>
            </a:r>
            <a:r>
              <a:rPr lang="tr-TR" dirty="0" err="1">
                <a:solidFill>
                  <a:schemeClr val="tx1"/>
                </a:solidFill>
              </a:rPr>
              <a:t>Very</a:t>
            </a:r>
            <a:r>
              <a:rPr lang="tr-TR" dirty="0">
                <a:solidFill>
                  <a:schemeClr val="tx1"/>
                </a:solidFill>
              </a:rPr>
              <a:t> </a:t>
            </a:r>
            <a:r>
              <a:rPr lang="tr-TR" dirty="0" err="1">
                <a:solidFill>
                  <a:schemeClr val="tx1"/>
                </a:solidFill>
              </a:rPr>
              <a:t>important</a:t>
            </a:r>
            <a:r>
              <a:rPr lang="tr-TR" dirty="0">
                <a:solidFill>
                  <a:schemeClr val="tx1"/>
                </a:solidFill>
              </a:rPr>
              <a:t> </a:t>
            </a:r>
            <a:r>
              <a:rPr lang="tr-TR" dirty="0" err="1">
                <a:solidFill>
                  <a:schemeClr val="tx1"/>
                </a:solidFill>
              </a:rPr>
              <a:t>person</a:t>
            </a:r>
            <a:r>
              <a:rPr lang="tr-TR" dirty="0">
                <a:solidFill>
                  <a:schemeClr val="tx1"/>
                </a:solidFill>
              </a:rPr>
              <a:t>, Çok önemli konuk</a:t>
            </a:r>
          </a:p>
          <a:p>
            <a:pPr algn="l"/>
            <a:r>
              <a:rPr lang="tr-TR" dirty="0" err="1">
                <a:solidFill>
                  <a:srgbClr val="C00000"/>
                </a:solidFill>
              </a:rPr>
              <a:t>CIP:</a:t>
            </a:r>
            <a:r>
              <a:rPr lang="tr-TR" dirty="0" err="1">
                <a:solidFill>
                  <a:schemeClr val="tx1"/>
                </a:solidFill>
              </a:rPr>
              <a:t>Commercially</a:t>
            </a:r>
            <a:r>
              <a:rPr lang="tr-TR" dirty="0">
                <a:solidFill>
                  <a:schemeClr val="tx1"/>
                </a:solidFill>
              </a:rPr>
              <a:t> </a:t>
            </a:r>
            <a:r>
              <a:rPr lang="tr-TR" dirty="0" err="1">
                <a:solidFill>
                  <a:schemeClr val="tx1"/>
                </a:solidFill>
              </a:rPr>
              <a:t>important</a:t>
            </a:r>
            <a:r>
              <a:rPr lang="tr-TR" dirty="0">
                <a:solidFill>
                  <a:schemeClr val="tx1"/>
                </a:solidFill>
              </a:rPr>
              <a:t> </a:t>
            </a:r>
            <a:r>
              <a:rPr lang="tr-TR" dirty="0" err="1">
                <a:solidFill>
                  <a:schemeClr val="tx1"/>
                </a:solidFill>
              </a:rPr>
              <a:t>person</a:t>
            </a:r>
            <a:r>
              <a:rPr lang="tr-TR" dirty="0">
                <a:solidFill>
                  <a:schemeClr val="tx1"/>
                </a:solidFill>
              </a:rPr>
              <a:t>, Ticari anlamda önemli </a:t>
            </a:r>
            <a:r>
              <a:rPr lang="tr-TR" dirty="0" smtClean="0">
                <a:solidFill>
                  <a:schemeClr val="tx1"/>
                </a:solidFill>
              </a:rPr>
              <a:t>konuk</a:t>
            </a:r>
          </a:p>
          <a:p>
            <a:pPr algn="l"/>
            <a:r>
              <a:rPr lang="tr-TR" u="sng" dirty="0">
                <a:solidFill>
                  <a:srgbClr val="C00000"/>
                </a:solidFill>
              </a:rPr>
              <a:t>VIP Konuk Çeşitleri</a:t>
            </a:r>
          </a:p>
          <a:p>
            <a:pPr algn="l"/>
            <a:r>
              <a:rPr lang="tr-TR" dirty="0">
                <a:solidFill>
                  <a:schemeClr val="tx1"/>
                </a:solidFill>
              </a:rPr>
              <a:t>Top VIP ( En üst düzeyde konuk)</a:t>
            </a:r>
          </a:p>
          <a:p>
            <a:pPr algn="l"/>
            <a:r>
              <a:rPr lang="tr-TR" dirty="0" err="1">
                <a:solidFill>
                  <a:schemeClr val="tx1"/>
                </a:solidFill>
              </a:rPr>
              <a:t>Very</a:t>
            </a:r>
            <a:r>
              <a:rPr lang="tr-TR" dirty="0">
                <a:solidFill>
                  <a:schemeClr val="tx1"/>
                </a:solidFill>
              </a:rPr>
              <a:t> VIP (Çok önemli konuk)</a:t>
            </a:r>
          </a:p>
          <a:p>
            <a:pPr algn="l"/>
            <a:r>
              <a:rPr lang="tr-TR" dirty="0">
                <a:solidFill>
                  <a:schemeClr val="tx1"/>
                </a:solidFill>
              </a:rPr>
              <a:t>VIP (Önemli konuk)</a:t>
            </a:r>
          </a:p>
          <a:p>
            <a:pPr algn="l"/>
            <a:r>
              <a:rPr lang="tr-TR" dirty="0" err="1">
                <a:solidFill>
                  <a:schemeClr val="tx1"/>
                </a:solidFill>
              </a:rPr>
              <a:t>Senior</a:t>
            </a:r>
            <a:r>
              <a:rPr lang="tr-TR" dirty="0">
                <a:solidFill>
                  <a:schemeClr val="tx1"/>
                </a:solidFill>
              </a:rPr>
              <a:t> VIP (Orta düzeyde konuk)</a:t>
            </a:r>
          </a:p>
          <a:p>
            <a:pPr algn="l"/>
            <a:r>
              <a:rPr lang="tr-TR" dirty="0" err="1">
                <a:solidFill>
                  <a:schemeClr val="tx1"/>
                </a:solidFill>
              </a:rPr>
              <a:t>Junior</a:t>
            </a:r>
            <a:r>
              <a:rPr lang="tr-TR" dirty="0">
                <a:solidFill>
                  <a:schemeClr val="tx1"/>
                </a:solidFill>
              </a:rPr>
              <a:t> VIP (Alt düzeyde </a:t>
            </a:r>
            <a:r>
              <a:rPr lang="tr-TR" dirty="0" smtClean="0">
                <a:solidFill>
                  <a:schemeClr val="tx1"/>
                </a:solidFill>
              </a:rPr>
              <a:t>)</a:t>
            </a:r>
          </a:p>
          <a:p>
            <a:pPr algn="l"/>
            <a:r>
              <a:rPr lang="tr-TR" dirty="0">
                <a:solidFill>
                  <a:schemeClr val="tx1"/>
                </a:solidFill>
              </a:rPr>
              <a:t>Bu sıralamanın haricinde otel işletmesi A tipi, B tipi ,C tipi gibi sıralamalar da yapabilir.</a:t>
            </a:r>
          </a:p>
          <a:p>
            <a:pPr algn="l"/>
            <a:endParaRPr lang="tr-TR" dirty="0">
              <a:solidFill>
                <a:schemeClr val="tx1"/>
              </a:solidFill>
            </a:endParaRPr>
          </a:p>
          <a:p>
            <a:pPr algn="l"/>
            <a:endParaRPr lang="tr-TR" dirty="0">
              <a:solidFill>
                <a:schemeClr val="tx1"/>
              </a:solidFill>
            </a:endParaRP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693184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22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lnSpcReduction="10000"/>
          </a:bodyPr>
          <a:lstStyle/>
          <a:p>
            <a:pPr marL="0" indent="0">
              <a:buNone/>
            </a:pPr>
            <a:r>
              <a:rPr lang="tr-TR" u="sng" dirty="0">
                <a:solidFill>
                  <a:srgbClr val="C00000"/>
                </a:solidFill>
              </a:rPr>
              <a:t>VIP konuklar için yapılması gerekenler</a:t>
            </a:r>
          </a:p>
          <a:p>
            <a:pPr marL="0" indent="0">
              <a:buNone/>
            </a:pPr>
            <a:r>
              <a:rPr lang="tr-TR" dirty="0" smtClean="0"/>
              <a:t>1-Karşılama kuralları</a:t>
            </a:r>
          </a:p>
          <a:p>
            <a:pPr marL="0" indent="0">
              <a:buNone/>
            </a:pPr>
            <a:r>
              <a:rPr lang="tr-TR" dirty="0"/>
              <a:t>	</a:t>
            </a:r>
            <a:r>
              <a:rPr lang="tr-TR" dirty="0" smtClean="0"/>
              <a:t>Çok önemli konuklar otele giriş yapmadan önce (rezervasyon) gerekli bilgi ve istekler alınır ve karşılamaya uygun planlama yapılmış olmalıdır. Misafir </a:t>
            </a:r>
            <a:r>
              <a:rPr lang="tr-TR" dirty="0" smtClean="0"/>
              <a:t>adına </a:t>
            </a:r>
            <a:r>
              <a:rPr lang="tr-TR" dirty="0" smtClean="0"/>
              <a:t>belirlenen oda için gerekli ikramlar ve istekler hazır edilmiş olmalıdır. Karşılama kurallarına uygun görevlendirmeler yapılmalı ve bu görevlendirmeler neticesinde karşılama yapılmalıdır.</a:t>
            </a:r>
            <a:endParaRPr lang="tr-TR" dirty="0"/>
          </a:p>
          <a:p>
            <a:pPr marL="0" indent="0">
              <a:buNone/>
            </a:pPr>
            <a:r>
              <a:rPr lang="tr-TR" dirty="0" smtClean="0"/>
              <a:t> </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363007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86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lstStyle/>
          <a:p>
            <a:pPr marL="0" indent="0">
              <a:buNone/>
            </a:pPr>
            <a:r>
              <a:rPr lang="tr-TR" sz="2400" dirty="0"/>
              <a:t>2-Oda blokajı</a:t>
            </a:r>
          </a:p>
          <a:p>
            <a:pPr marL="0" indent="0">
              <a:buNone/>
            </a:pPr>
            <a:r>
              <a:rPr lang="tr-TR" sz="2400" dirty="0"/>
              <a:t>	Çok önemli konuklar için ayrılacak odalar özellikli olmalıdır ve oda ekstraları da hazırlanmalıdır. Tercih edilen odalar Kral Dairesi ve Suite olmalıdır.</a:t>
            </a:r>
          </a:p>
          <a:p>
            <a:pPr marL="0" indent="0">
              <a:buNone/>
            </a:pPr>
            <a:r>
              <a:rPr lang="tr-TR" sz="2400" dirty="0">
                <a:solidFill>
                  <a:srgbClr val="C00000"/>
                </a:solidFill>
              </a:rPr>
              <a:t>Misafir Kartı Genel Bilgiler </a:t>
            </a:r>
            <a:r>
              <a:rPr lang="tr-TR" sz="2400" dirty="0" smtClean="0">
                <a:solidFill>
                  <a:srgbClr val="C00000"/>
                </a:solidFill>
              </a:rPr>
              <a:t>Penceresi</a:t>
            </a:r>
          </a:p>
          <a:p>
            <a:pPr marL="0" indent="0">
              <a:buNone/>
            </a:pPr>
            <a:endParaRPr lang="tr-TR" sz="2400" dirty="0">
              <a:solidFill>
                <a:srgbClr val="C00000"/>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2492896"/>
            <a:ext cx="7488832" cy="3840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ağ Ok 6"/>
          <p:cNvSpPr/>
          <p:nvPr/>
        </p:nvSpPr>
        <p:spPr>
          <a:xfrm>
            <a:off x="5724128" y="5459603"/>
            <a:ext cx="288032" cy="144016"/>
          </a:xfrm>
          <a:prstGeom prst="rightArrow">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51227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1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760640"/>
          </a:xfrm>
        </p:spPr>
        <p:txBody>
          <a:bodyPr/>
          <a:lstStyle/>
          <a:p>
            <a:pPr marL="0" indent="0">
              <a:buNone/>
            </a:pPr>
            <a:r>
              <a:rPr lang="tr-TR" dirty="0"/>
              <a:t>3-VIP talimatı </a:t>
            </a:r>
            <a:r>
              <a:rPr lang="tr-TR" dirty="0" smtClean="0"/>
              <a:t>yayınlama</a:t>
            </a:r>
          </a:p>
          <a:p>
            <a:pPr marL="0" indent="0">
              <a:buNone/>
            </a:pPr>
            <a:endParaRPr lang="tr-TR" dirty="0"/>
          </a:p>
          <a:p>
            <a:pPr marL="0" indent="0">
              <a:buNone/>
            </a:pPr>
            <a:endParaRPr lang="tr-TR" dirty="0"/>
          </a:p>
        </p:txBody>
      </p:sp>
      <p:pic>
        <p:nvPicPr>
          <p:cNvPr id="2050" name="Picture 2"/>
          <p:cNvPicPr>
            <a:picLocks noChangeAspect="1" noChangeArrowheads="1"/>
          </p:cNvPicPr>
          <p:nvPr/>
        </p:nvPicPr>
        <p:blipFill>
          <a:blip r:embed="rId4">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830193" y="1340768"/>
            <a:ext cx="7056784" cy="4896544"/>
          </a:xfrm>
          <a:prstGeom prst="rect">
            <a:avLst/>
          </a:prstGeom>
          <a:solidFill>
            <a:srgbClr val="FFFFFF">
              <a:shade val="85000"/>
            </a:srgbClr>
          </a:solidFill>
          <a:ln w="190500" cap="rnd">
            <a:solidFill>
              <a:srgbClr val="FFFFFF"/>
            </a:solidFill>
          </a:ln>
          <a:effectLst>
            <a:outerShdw dist="35921" dir="2700000" algn="ctr" rotWithShape="0">
              <a:schemeClr val="bg2"/>
            </a:outerShdw>
            <a:softEdge rad="12700"/>
          </a:effectLst>
          <a:scene3d>
            <a:camera prst="orthographicFront"/>
            <a:lightRig rig="twoPt" dir="t">
              <a:rot lat="0" lon="0" rev="7800000"/>
            </a:lightRig>
          </a:scene3d>
          <a:sp3d contourW="6350">
            <a:bevelT w="50800" h="16510"/>
            <a:contourClr>
              <a:srgbClr val="C0C0C0"/>
            </a:contourClr>
          </a:sp3d>
          <a:extLst/>
        </p:spPr>
      </p:pic>
      <p:sp>
        <p:nvSpPr>
          <p:cNvPr id="6" name="Metin kutusu 5"/>
          <p:cNvSpPr txBox="1"/>
          <p:nvPr/>
        </p:nvSpPr>
        <p:spPr>
          <a:xfrm>
            <a:off x="1331640" y="1700808"/>
            <a:ext cx="2448272"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tr-TR" dirty="0" smtClean="0"/>
              <a:t>X OTELİ</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700651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83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832648"/>
          </a:xfrm>
        </p:spPr>
        <p:txBody>
          <a:bodyPr>
            <a:normAutofit fontScale="70000" lnSpcReduction="20000"/>
          </a:bodyPr>
          <a:lstStyle/>
          <a:p>
            <a:pPr marL="0" indent="0">
              <a:buNone/>
            </a:pPr>
            <a:r>
              <a:rPr lang="tr-TR" dirty="0"/>
              <a:t>4-VIP odalarının kontrolünü sağlama</a:t>
            </a:r>
          </a:p>
          <a:p>
            <a:pPr marL="0" indent="0">
              <a:buNone/>
            </a:pPr>
            <a:r>
              <a:rPr lang="tr-TR" dirty="0"/>
              <a:t>5-Ön büro müdürüne kontrol </a:t>
            </a:r>
            <a:r>
              <a:rPr lang="tr-TR" dirty="0" smtClean="0"/>
              <a:t>ettirme</a:t>
            </a:r>
          </a:p>
          <a:p>
            <a:pPr marL="0" indent="0">
              <a:buNone/>
            </a:pPr>
            <a:r>
              <a:rPr lang="tr-TR" dirty="0"/>
              <a:t>	</a:t>
            </a:r>
            <a:r>
              <a:rPr lang="tr-TR" dirty="0" smtClean="0"/>
              <a:t>Ön büro müdürü VIP konuk için bloke odanın doğruluğunu ve talimatlara uygun gerekenlerin yapılıp yapılmadığını kontrol eder eksiklikler varsa bunların tamamlanmasını sağlar.</a:t>
            </a:r>
            <a:endParaRPr lang="tr-TR" dirty="0"/>
          </a:p>
          <a:p>
            <a:pPr marL="0" indent="0">
              <a:buNone/>
            </a:pPr>
            <a:r>
              <a:rPr lang="tr-TR" dirty="0"/>
              <a:t>6-Kat Hizmetleri yöneticisine kontrol </a:t>
            </a:r>
            <a:r>
              <a:rPr lang="tr-TR" dirty="0" smtClean="0"/>
              <a:t>ettirme</a:t>
            </a:r>
          </a:p>
          <a:p>
            <a:pPr marL="0" indent="0">
              <a:buNone/>
            </a:pPr>
            <a:r>
              <a:rPr lang="tr-TR" dirty="0" smtClean="0"/>
              <a:t>	Kat hizmetleri yöneticisi talimatlar gereğince VIP misafire ayrılmış odanın ikramlarının yerleştirildiğine odaya bornoz takımlarının konulduğuna ayrıca yatağın açıldığına (</a:t>
            </a:r>
            <a:r>
              <a:rPr lang="tr-TR" dirty="0" err="1" smtClean="0"/>
              <a:t>turn</a:t>
            </a:r>
            <a:r>
              <a:rPr lang="tr-TR" dirty="0" smtClean="0"/>
              <a:t> </a:t>
            </a:r>
            <a:r>
              <a:rPr lang="tr-TR" dirty="0" err="1" smtClean="0"/>
              <a:t>down</a:t>
            </a:r>
            <a:r>
              <a:rPr lang="tr-TR" dirty="0" smtClean="0"/>
              <a:t>) dikkat emelidir. Ayrıca odanın temizlik kurallarına göre hazırlandığına da dikkat etmelidir.</a:t>
            </a:r>
            <a:endParaRPr lang="tr-TR" dirty="0"/>
          </a:p>
          <a:p>
            <a:pPr marL="0" indent="0">
              <a:buNone/>
            </a:pPr>
            <a:r>
              <a:rPr lang="tr-TR" dirty="0"/>
              <a:t>7-Çıkış </a:t>
            </a:r>
            <a:r>
              <a:rPr lang="tr-TR" dirty="0" smtClean="0"/>
              <a:t>kuralları</a:t>
            </a:r>
          </a:p>
          <a:p>
            <a:pPr marL="0" indent="0">
              <a:buNone/>
            </a:pPr>
            <a:r>
              <a:rPr lang="tr-TR" dirty="0"/>
              <a:t>	</a:t>
            </a:r>
            <a:r>
              <a:rPr lang="tr-TR" dirty="0" smtClean="0"/>
              <a:t>Giriş kuralları gibi VIP misafirlerin çıkışları da önem arz eder.</a:t>
            </a:r>
          </a:p>
          <a:p>
            <a:pPr marL="0" indent="0">
              <a:buNone/>
            </a:pPr>
            <a:r>
              <a:rPr lang="tr-TR" dirty="0" smtClean="0"/>
              <a:t>-Misafir bekletilmemelidir.</a:t>
            </a:r>
          </a:p>
          <a:p>
            <a:pPr marL="0" indent="0">
              <a:buNone/>
            </a:pPr>
            <a:r>
              <a:rPr lang="tr-TR" dirty="0" smtClean="0"/>
              <a:t>-Hesap işleri sorunsuz halledilmelidir.</a:t>
            </a:r>
            <a:endParaRPr lang="tr-TR" dirty="0"/>
          </a:p>
          <a:p>
            <a:pPr marL="0" indent="0">
              <a:buNone/>
            </a:pPr>
            <a:r>
              <a:rPr lang="tr-TR" dirty="0" smtClean="0"/>
              <a:t>-Özel istekler varsa buna göre davranış gösterilmelidir.(Örneğin taksi çağırılması gibi)</a:t>
            </a:r>
          </a:p>
          <a:p>
            <a:pPr marL="0" indent="0">
              <a:buNone/>
            </a:pPr>
            <a:r>
              <a:rPr lang="tr-TR" dirty="0" smtClean="0"/>
              <a:t>-Misafir protokol kurallarına göre memnun edilerek uğurlanmalıdır.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696488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83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77500" lnSpcReduction="20000"/>
          </a:bodyPr>
          <a:lstStyle/>
          <a:p>
            <a:pPr marL="0" indent="0">
              <a:buNone/>
            </a:pPr>
            <a:r>
              <a:rPr lang="tr-TR" u="sng" dirty="0">
                <a:solidFill>
                  <a:srgbClr val="C00000"/>
                </a:solidFill>
              </a:rPr>
              <a:t>Konuk taleplerini yerine getirme</a:t>
            </a:r>
          </a:p>
          <a:p>
            <a:pPr marL="0" indent="0">
              <a:buNone/>
            </a:pPr>
            <a:r>
              <a:rPr lang="tr-TR" dirty="0"/>
              <a:t>Erken çıkış </a:t>
            </a:r>
          </a:p>
          <a:p>
            <a:pPr marL="0" indent="0">
              <a:buNone/>
            </a:pPr>
            <a:r>
              <a:rPr lang="tr-TR" dirty="0"/>
              <a:t>Geç çıkış işlemleri</a:t>
            </a:r>
          </a:p>
          <a:p>
            <a:pPr marL="0" indent="0">
              <a:buNone/>
            </a:pPr>
            <a:r>
              <a:rPr lang="tr-TR" dirty="0"/>
              <a:t>İlave yatak veya bebek yatağı</a:t>
            </a:r>
          </a:p>
          <a:p>
            <a:pPr marL="0" indent="0">
              <a:buNone/>
            </a:pPr>
            <a:r>
              <a:rPr lang="tr-TR" dirty="0"/>
              <a:t>İlave yatak takımı</a:t>
            </a:r>
          </a:p>
          <a:p>
            <a:pPr marL="0" indent="0">
              <a:buNone/>
            </a:pPr>
            <a:r>
              <a:rPr lang="tr-TR" dirty="0"/>
              <a:t>İlave oda buklet malzemesi</a:t>
            </a:r>
          </a:p>
          <a:p>
            <a:pPr marL="0" indent="0">
              <a:buNone/>
            </a:pPr>
            <a:r>
              <a:rPr lang="tr-TR" dirty="0"/>
              <a:t>Ekstra temizlik</a:t>
            </a:r>
          </a:p>
          <a:p>
            <a:pPr marL="0" indent="0">
              <a:buNone/>
            </a:pPr>
            <a:r>
              <a:rPr lang="tr-TR" dirty="0"/>
              <a:t>Oda değişimi</a:t>
            </a:r>
          </a:p>
          <a:p>
            <a:pPr marL="0" indent="0">
              <a:buNone/>
            </a:pPr>
            <a:r>
              <a:rPr lang="tr-TR" dirty="0"/>
              <a:t>Bebek bakıcısı</a:t>
            </a:r>
          </a:p>
          <a:p>
            <a:pPr marL="0" indent="0">
              <a:buNone/>
            </a:pPr>
            <a:r>
              <a:rPr lang="tr-TR" dirty="0"/>
              <a:t>Sigara içilmeyen oda</a:t>
            </a:r>
          </a:p>
          <a:p>
            <a:pPr marL="0" indent="0">
              <a:buNone/>
            </a:pPr>
            <a:r>
              <a:rPr lang="tr-TR" dirty="0"/>
              <a:t>Yatak örtüsünün açılması</a:t>
            </a:r>
          </a:p>
          <a:p>
            <a:pPr marL="0" indent="0">
              <a:buNone/>
            </a:pPr>
            <a:r>
              <a:rPr lang="tr-TR" dirty="0"/>
              <a:t>Tesise göre istekler</a:t>
            </a:r>
          </a:p>
          <a:p>
            <a:pPr marL="0" indent="0">
              <a:buNone/>
            </a:pPr>
            <a:r>
              <a:rPr lang="tr-TR" dirty="0"/>
              <a:t>Ulaşım istekleri</a:t>
            </a:r>
          </a:p>
          <a:p>
            <a:pPr marL="0" indent="0">
              <a:buNone/>
            </a:pPr>
            <a:r>
              <a:rPr lang="tr-TR" dirty="0"/>
              <a:t>Konuk taleplerinin yerine getirilip getirilmediğinin kontrolü</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225734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7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a:bodyPr>
          <a:lstStyle/>
          <a:p>
            <a:pPr marL="0" indent="0">
              <a:buNone/>
            </a:pPr>
            <a:r>
              <a:rPr lang="tr-TR" sz="2000" u="sng" dirty="0">
                <a:solidFill>
                  <a:srgbClr val="C00000"/>
                </a:solidFill>
              </a:rPr>
              <a:t>Limitleri belirleme</a:t>
            </a:r>
          </a:p>
          <a:p>
            <a:pPr marL="0" indent="0">
              <a:buNone/>
            </a:pPr>
            <a:r>
              <a:rPr lang="tr-TR" sz="2000" dirty="0">
                <a:solidFill>
                  <a:srgbClr val="C00000"/>
                </a:solidFill>
              </a:rPr>
              <a:t>Limit kavramı</a:t>
            </a:r>
            <a:r>
              <a:rPr lang="tr-TR" sz="2000" dirty="0" smtClean="0">
                <a:solidFill>
                  <a:srgbClr val="C00000"/>
                </a:solidFill>
              </a:rPr>
              <a:t>: </a:t>
            </a:r>
            <a:r>
              <a:rPr lang="tr-TR" sz="2000" dirty="0" smtClean="0"/>
              <a:t>Günlük </a:t>
            </a:r>
            <a:r>
              <a:rPr lang="tr-TR" sz="2000" dirty="0"/>
              <a:t>dilde “limit” kelimesi bir miktar, bir fikir ya da herhangi bir şeyin ötesine geçemeyeceği sınırları tanımlamak için kullanılır. Örneğin, hız sınırı size yasal olarak izin verilen maksimum hızı ve kredi kartı limitiniz kullanabileceğiniz maksimum bakiyeyi bildirir.</a:t>
            </a:r>
          </a:p>
          <a:p>
            <a:pPr marL="0" indent="0">
              <a:buNone/>
            </a:pPr>
            <a:endParaRPr lang="tr-TR"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2132856"/>
            <a:ext cx="7776864" cy="4218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ağ Ok 3"/>
          <p:cNvSpPr/>
          <p:nvPr/>
        </p:nvSpPr>
        <p:spPr>
          <a:xfrm>
            <a:off x="683568" y="4242073"/>
            <a:ext cx="432048" cy="123031"/>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648781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9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normAutofit fontScale="62500" lnSpcReduction="20000"/>
          </a:bodyPr>
          <a:lstStyle/>
          <a:p>
            <a:pPr marL="0" indent="0">
              <a:buNone/>
            </a:pPr>
            <a:r>
              <a:rPr lang="tr-TR" dirty="0">
                <a:solidFill>
                  <a:srgbClr val="C00000"/>
                </a:solidFill>
              </a:rPr>
              <a:t>Limit Bilgileri alanı; </a:t>
            </a:r>
            <a:r>
              <a:rPr lang="tr-TR" dirty="0"/>
              <a:t>Müşterilere veya </a:t>
            </a:r>
            <a:r>
              <a:rPr lang="tr-TR" dirty="0" err="1"/>
              <a:t>acentalara</a:t>
            </a:r>
            <a:r>
              <a:rPr lang="tr-TR" dirty="0"/>
              <a:t> açılan folyolarda limit kontrolü yapmak amaçlıdır.</a:t>
            </a:r>
          </a:p>
          <a:p>
            <a:pPr marL="0" indent="0">
              <a:buNone/>
            </a:pPr>
            <a:r>
              <a:rPr lang="tr-TR" dirty="0"/>
              <a:t>Süresi alanında yapılan seçim “Süresiz” olduğunda herhangi bir tarih aralığı olmaksızın tanımlanan limit; seçim “Günlük” olduğunda  açılış tarihinden, kapanış tarihine kadar </a:t>
            </a:r>
            <a:r>
              <a:rPr lang="tr-TR" dirty="0" err="1"/>
              <a:t>hergün</a:t>
            </a:r>
            <a:r>
              <a:rPr lang="tr-TR" dirty="0"/>
              <a:t> için belirlenen limit;  seçim “Aylık” olduğunda ise; açılış tarihinden itibaren aylık periyodlardaki limit kullanılabilir.</a:t>
            </a:r>
          </a:p>
          <a:p>
            <a:pPr marL="0" indent="0">
              <a:buNone/>
            </a:pPr>
            <a:r>
              <a:rPr lang="tr-TR" dirty="0">
                <a:solidFill>
                  <a:srgbClr val="C00000"/>
                </a:solidFill>
              </a:rPr>
              <a:t>Tutarı  alanına tanımlanan limit tutarı; </a:t>
            </a:r>
            <a:r>
              <a:rPr lang="tr-TR" dirty="0"/>
              <a:t>Döviz Cinsi alanına ise limitin döviz cinsi  seçim penceresi  tıklanarak liste üzerinden seçilir.</a:t>
            </a:r>
          </a:p>
          <a:p>
            <a:pPr marL="0" indent="0">
              <a:buNone/>
            </a:pPr>
            <a:r>
              <a:rPr lang="tr-TR" dirty="0">
                <a:solidFill>
                  <a:srgbClr val="C00000"/>
                </a:solidFill>
              </a:rPr>
              <a:t>Limit Aşıldığında alanında yapılan seçim </a:t>
            </a:r>
            <a:r>
              <a:rPr lang="tr-TR" dirty="0"/>
              <a:t>“Sadece Uyar” olursa; Folyo kartında belirtilen limiti aşan her işlem için uyarı verilmesi sağlanır.</a:t>
            </a:r>
          </a:p>
          <a:p>
            <a:pPr marL="0" indent="0">
              <a:buNone/>
            </a:pPr>
            <a:r>
              <a:rPr lang="tr-TR" dirty="0"/>
              <a:t>Yapılan seçim “İşlemi İptal Et” olursa ; folyo kartında belirtilen limitin aşılmasına izin verilmez.</a:t>
            </a:r>
          </a:p>
          <a:p>
            <a:pPr marL="0" indent="0">
              <a:buNone/>
            </a:pPr>
            <a:r>
              <a:rPr lang="tr-TR" dirty="0"/>
              <a:t>KDV'den Muaf  alanında folyoya ait bilgiler </a:t>
            </a:r>
            <a:r>
              <a:rPr lang="tr-TR" dirty="0" err="1"/>
              <a:t>faturalaştırılırken</a:t>
            </a:r>
            <a:r>
              <a:rPr lang="tr-TR" dirty="0"/>
              <a:t> KDV faturada ayrılmaz, toplam rakam üzerinden </a:t>
            </a:r>
            <a:r>
              <a:rPr lang="tr-TR" dirty="0" smtClean="0"/>
              <a:t>KDV’siz </a:t>
            </a:r>
            <a:r>
              <a:rPr lang="tr-TR" dirty="0"/>
              <a:t>olarak hesaplanır. Bu parametre seçilmediğinden fişler üzerinden ilgili KDV oranı hesaplanır ve faturaya bu şekilde yansır.</a:t>
            </a:r>
          </a:p>
          <a:p>
            <a:pPr marL="0" indent="0">
              <a:buNone/>
            </a:pPr>
            <a:r>
              <a:rPr lang="tr-TR" dirty="0"/>
              <a:t>Bakiye Bilgileri alanında işlemler sonucunda misafirin alacak ve borç toplamları arasındaki farkları, alınan depozitoları ve krediye kaldırılan tutarları takip edilir</a:t>
            </a:r>
            <a:r>
              <a:rPr lang="tr-TR" dirty="0" smtClean="0"/>
              <a:t>. Bilgi </a:t>
            </a:r>
            <a:r>
              <a:rPr lang="tr-TR" dirty="0"/>
              <a:t>verme amaçlıdır.</a:t>
            </a:r>
          </a:p>
          <a:p>
            <a:pPr marL="0" indent="0">
              <a:buNone/>
            </a:pPr>
            <a:r>
              <a:rPr lang="tr-TR" dirty="0"/>
              <a:t>Döviz Bakiye Bilgileri  alanında misafirin yapmış olduğu dövizli harcama ve ödemeler takip edilir. Borç, alacak ve kredi bakiye bilgileri takip edilir.</a:t>
            </a:r>
          </a:p>
          <a:p>
            <a:pPr marL="0" indent="0">
              <a:buNone/>
            </a:pPr>
            <a:r>
              <a:rPr lang="tr-TR" dirty="0" smtClean="0"/>
              <a:t>Bakiye </a:t>
            </a:r>
            <a:r>
              <a:rPr lang="tr-TR" dirty="0"/>
              <a:t>bilgileri ise işlem giriş ve çıkışlarında otomatik olarak işlem görecektir.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804901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2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832648"/>
          </a:xfrm>
        </p:spPr>
        <p:txBody>
          <a:bodyPr>
            <a:normAutofit fontScale="77500" lnSpcReduction="20000"/>
          </a:bodyPr>
          <a:lstStyle/>
          <a:p>
            <a:pPr marL="0" indent="0">
              <a:buNone/>
            </a:pPr>
            <a:r>
              <a:rPr lang="tr-TR" sz="2900" dirty="0">
                <a:solidFill>
                  <a:srgbClr val="C00000"/>
                </a:solidFill>
              </a:rPr>
              <a:t>Limit çeşitleri;</a:t>
            </a:r>
          </a:p>
          <a:p>
            <a:pPr marL="0" indent="0">
              <a:buNone/>
            </a:pPr>
            <a:r>
              <a:rPr lang="tr-TR" sz="2900" dirty="0"/>
              <a:t>1-Münferit konuklar için limit belirleme</a:t>
            </a:r>
          </a:p>
          <a:p>
            <a:pPr marL="0" indent="0">
              <a:buNone/>
            </a:pPr>
            <a:r>
              <a:rPr lang="tr-TR" sz="2900" dirty="0"/>
              <a:t>2-Acentalar için limit belirleme</a:t>
            </a:r>
          </a:p>
          <a:p>
            <a:pPr marL="0" indent="0">
              <a:buNone/>
            </a:pPr>
            <a:r>
              <a:rPr lang="tr-TR" sz="2900" dirty="0"/>
              <a:t>3-Şirketler için limit belirleme</a:t>
            </a:r>
          </a:p>
          <a:p>
            <a:pPr marL="0" indent="0">
              <a:buNone/>
            </a:pPr>
            <a:r>
              <a:rPr lang="tr-TR" sz="2900" u="sng" dirty="0">
                <a:solidFill>
                  <a:srgbClr val="C00000"/>
                </a:solidFill>
              </a:rPr>
              <a:t>Harcama </a:t>
            </a:r>
            <a:r>
              <a:rPr lang="tr-TR" sz="2900" u="sng" dirty="0" smtClean="0">
                <a:solidFill>
                  <a:srgbClr val="C00000"/>
                </a:solidFill>
              </a:rPr>
              <a:t>raporları</a:t>
            </a:r>
          </a:p>
          <a:p>
            <a:pPr marL="0" indent="0">
              <a:buNone/>
            </a:pPr>
            <a:r>
              <a:rPr lang="tr-TR" sz="2900" dirty="0">
                <a:solidFill>
                  <a:srgbClr val="C00000"/>
                </a:solidFill>
              </a:rPr>
              <a:t>	</a:t>
            </a:r>
            <a:r>
              <a:rPr lang="tr-TR" sz="2900" dirty="0" smtClean="0"/>
              <a:t>Her gün sonunda kredili harcamaların raporları incelenir. Kredi limitleri dolmuş misafirlerden ödeme talep edilir. Ödeme yapılmazsa kredi hesabı kapatılır. Otomasyon sisteminde bu işlem kolaydır. Uyarı bölümü işaretlenirse konuk harcama limitini aştığında uyarı verir ve duruma göre işlem yapılır.</a:t>
            </a:r>
            <a:endParaRPr lang="tr-TR" sz="2900" dirty="0"/>
          </a:p>
          <a:p>
            <a:pPr marL="0" indent="0">
              <a:buNone/>
            </a:pPr>
            <a:r>
              <a:rPr lang="tr-TR" sz="2900" u="sng" dirty="0">
                <a:solidFill>
                  <a:srgbClr val="C00000"/>
                </a:solidFill>
              </a:rPr>
              <a:t>Tahsilat </a:t>
            </a:r>
            <a:r>
              <a:rPr lang="tr-TR" sz="2900" u="sng" dirty="0" smtClean="0">
                <a:solidFill>
                  <a:srgbClr val="C00000"/>
                </a:solidFill>
              </a:rPr>
              <a:t>yapma</a:t>
            </a:r>
          </a:p>
          <a:p>
            <a:pPr marL="0" indent="0">
              <a:buNone/>
            </a:pPr>
            <a:r>
              <a:rPr lang="tr-TR" sz="2900" dirty="0">
                <a:solidFill>
                  <a:srgbClr val="C00000"/>
                </a:solidFill>
              </a:rPr>
              <a:t>	</a:t>
            </a:r>
            <a:r>
              <a:rPr lang="tr-TR" sz="2900" dirty="0" smtClean="0"/>
              <a:t>Konaklamaya devam eden konukların limitleri yaklaştığında veya aşması durumunda tahsilat riskini azaltmak için bakiye folyolar listesine bakılır.</a:t>
            </a:r>
          </a:p>
          <a:p>
            <a:pPr marL="0" indent="0">
              <a:buNone/>
            </a:pPr>
            <a:r>
              <a:rPr lang="tr-TR" sz="2900" dirty="0"/>
              <a:t>	</a:t>
            </a:r>
            <a:r>
              <a:rPr lang="tr-TR" sz="2900" dirty="0" smtClean="0"/>
              <a:t>Kredi limiti dolan konuklardan nazikçe ödeme talep edilir. Ödeme tipine göre işlem yapılır.</a:t>
            </a:r>
            <a:endParaRPr lang="tr-TR" sz="2900"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302874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8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lstStyle/>
          <a:p>
            <a:pPr marL="0" indent="0">
              <a:buNone/>
            </a:pPr>
            <a:endParaRPr lang="tr-TR"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620688"/>
            <a:ext cx="8208912" cy="2772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3501008"/>
            <a:ext cx="8064896"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539552" y="5733256"/>
            <a:ext cx="8064896" cy="369332"/>
          </a:xfrm>
          <a:prstGeom prst="rect">
            <a:avLst/>
          </a:prstGeom>
          <a:noFill/>
        </p:spPr>
        <p:txBody>
          <a:bodyPr wrap="square" rtlCol="0">
            <a:spAutoFit/>
          </a:bodyPr>
          <a:lstStyle/>
          <a:p>
            <a:r>
              <a:rPr lang="nn-NO" dirty="0"/>
              <a:t>Folyo bakiyelerini detaylı olarak takip edebilirsiniz.</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86781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7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TotalTime>
  <Words>428</Words>
  <Application>Microsoft Office PowerPoint</Application>
  <PresentationFormat>Ekran Gösterisi (4:3)</PresentationFormat>
  <Paragraphs>65</Paragraphs>
  <Slides>10</Slides>
  <Notes>0</Notes>
  <HiddenSlides>0</HiddenSlides>
  <MMClips>10</MMClips>
  <ScaleCrop>false</ScaleCrop>
  <HeadingPairs>
    <vt:vector size="4" baseType="variant">
      <vt:variant>
        <vt:lpstr>Tema</vt:lpstr>
      </vt:variant>
      <vt:variant>
        <vt:i4>1</vt:i4>
      </vt:variant>
      <vt:variant>
        <vt:lpstr>Slayt Başlıkları</vt:lpstr>
      </vt:variant>
      <vt:variant>
        <vt:i4>10</vt:i4>
      </vt:variant>
    </vt:vector>
  </HeadingPairs>
  <TitlesOfParts>
    <vt:vector size="11" baseType="lpstr">
      <vt:lpstr>Ofis Teması</vt:lpstr>
      <vt:lpstr>2.HAFTA Vip Konuk, Konuk Taleplerini Yerine Getirme, Limitleri Belirleme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2.HAFTA Vip Konuk, Konuk Taleplerini Yerine Getirme, Limitleri Belirleme</dc:title>
  <dc:creator>ASUS</dc:creator>
  <cp:lastModifiedBy>ASUS</cp:lastModifiedBy>
  <cp:revision>13</cp:revision>
  <dcterms:created xsi:type="dcterms:W3CDTF">2021-02-28T11:30:11Z</dcterms:created>
  <dcterms:modified xsi:type="dcterms:W3CDTF">2021-03-06T10:40:42Z</dcterms:modified>
</cp:coreProperties>
</file>