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440159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3.HAFTA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	Sorunların Tespiti</a:t>
            </a:r>
            <a:r>
              <a:rPr lang="tr-TR" sz="2400" dirty="0" smtClean="0">
                <a:solidFill>
                  <a:srgbClr val="FF0000"/>
                </a:solidFill>
              </a:rPr>
              <a:t>, Konuk </a:t>
            </a:r>
            <a:r>
              <a:rPr lang="tr-TR" sz="2400" dirty="0">
                <a:solidFill>
                  <a:srgbClr val="FF0000"/>
                </a:solidFill>
              </a:rPr>
              <a:t>folyolarındaki sorunların tespiti çözümleri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776864" cy="453650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tr-TR" u="sng" dirty="0">
                <a:solidFill>
                  <a:srgbClr val="C00000"/>
                </a:solidFill>
              </a:rPr>
              <a:t>Sorunların Tespiti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Konuk folyolarındaki sorunların tespiti;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1-Günlük kontroller ile tespit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2-Konuk şikayetleri ile </a:t>
            </a:r>
            <a:r>
              <a:rPr lang="tr-TR" dirty="0" smtClean="0">
                <a:solidFill>
                  <a:schemeClr val="tx1"/>
                </a:solidFill>
              </a:rPr>
              <a:t>tespit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Folyolar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1-Ana folyo/Master </a:t>
            </a:r>
            <a:r>
              <a:rPr lang="tr-TR" dirty="0" err="1" smtClean="0">
                <a:solidFill>
                  <a:schemeClr val="tx1"/>
                </a:solidFill>
              </a:rPr>
              <a:t>folio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2-Oda Folyo/</a:t>
            </a:r>
            <a:r>
              <a:rPr lang="tr-TR" dirty="0" err="1" smtClean="0">
                <a:solidFill>
                  <a:schemeClr val="tx1"/>
                </a:solidFill>
              </a:rPr>
              <a:t>Room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folio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3-Ekstra folyo/</a:t>
            </a:r>
            <a:r>
              <a:rPr lang="tr-TR" dirty="0" err="1" smtClean="0">
                <a:solidFill>
                  <a:schemeClr val="tx1"/>
                </a:solidFill>
              </a:rPr>
              <a:t>Extra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folio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4-Harici misafir folyosu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1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Folyo Kartı</a:t>
            </a: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27280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27584" y="5163069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Durumu alanında folyonun son durumuna göre belirlenen opsiyon işaretlenir</a:t>
            </a:r>
            <a:r>
              <a:rPr lang="tr-TR" smtClean="0"/>
              <a:t>.  Yapılan </a:t>
            </a:r>
            <a:r>
              <a:rPr lang="tr-TR" dirty="0"/>
              <a:t>seçim “</a:t>
            </a:r>
            <a:r>
              <a:rPr lang="tr-TR" dirty="0">
                <a:solidFill>
                  <a:srgbClr val="C00000"/>
                </a:solidFill>
              </a:rPr>
              <a:t>Açık</a:t>
            </a:r>
            <a:r>
              <a:rPr lang="tr-TR" dirty="0"/>
              <a:t>” olur ise ; folyolara  fiş girişi yapılır. Müşteri borçlandırılır veya </a:t>
            </a:r>
            <a:r>
              <a:rPr lang="tr-TR" dirty="0" err="1"/>
              <a:t>alacaklandırılır</a:t>
            </a:r>
            <a:r>
              <a:rPr lang="tr-TR" dirty="0"/>
              <a:t>. </a:t>
            </a:r>
            <a:r>
              <a:rPr lang="tr-TR" dirty="0" smtClean="0"/>
              <a:t> Seçim </a:t>
            </a:r>
            <a:r>
              <a:rPr lang="tr-TR" dirty="0"/>
              <a:t>“</a:t>
            </a:r>
            <a:r>
              <a:rPr lang="tr-TR" dirty="0">
                <a:solidFill>
                  <a:srgbClr val="C00000"/>
                </a:solidFill>
              </a:rPr>
              <a:t>Kapal</a:t>
            </a:r>
            <a:r>
              <a:rPr lang="tr-TR" dirty="0"/>
              <a:t>ı” olursa ; folyolara herhangi bir işlem yapılamaz.</a:t>
            </a:r>
          </a:p>
        </p:txBody>
      </p:sp>
      <p:sp>
        <p:nvSpPr>
          <p:cNvPr id="7" name="Aşağı Ok 6"/>
          <p:cNvSpPr/>
          <p:nvPr/>
        </p:nvSpPr>
        <p:spPr>
          <a:xfrm>
            <a:off x="5364088" y="780210"/>
            <a:ext cx="216024" cy="576064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9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Ekstra folyo dökümü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77686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Folyo-Fatura dökümü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77686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2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Folyo Kartı Genel Bilgiler </a:t>
            </a:r>
            <a:r>
              <a:rPr lang="tr-TR" u="sng" dirty="0" smtClean="0">
                <a:solidFill>
                  <a:srgbClr val="C00000"/>
                </a:solidFill>
              </a:rPr>
              <a:t>Penceresi</a:t>
            </a:r>
          </a:p>
          <a:p>
            <a:pPr marL="0" indent="0">
              <a:buNone/>
            </a:pP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52538"/>
            <a:ext cx="7848872" cy="462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9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Folyo Kartı </a:t>
            </a:r>
            <a:r>
              <a:rPr lang="tr-TR" u="sng" dirty="0" smtClean="0">
                <a:solidFill>
                  <a:srgbClr val="C00000"/>
                </a:solidFill>
              </a:rPr>
              <a:t>Mali </a:t>
            </a:r>
            <a:r>
              <a:rPr lang="tr-TR" u="sng" dirty="0">
                <a:solidFill>
                  <a:srgbClr val="C00000"/>
                </a:solidFill>
              </a:rPr>
              <a:t>Bilgiler </a:t>
            </a:r>
            <a:r>
              <a:rPr lang="tr-TR" u="sng" dirty="0" smtClean="0">
                <a:solidFill>
                  <a:srgbClr val="C00000"/>
                </a:solidFill>
              </a:rPr>
              <a:t>Penceresi</a:t>
            </a:r>
          </a:p>
          <a:p>
            <a:pPr marL="0" indent="0">
              <a:buNone/>
            </a:pP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7848871" cy="4485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Yukarı Ok 3"/>
          <p:cNvSpPr/>
          <p:nvPr/>
        </p:nvSpPr>
        <p:spPr>
          <a:xfrm>
            <a:off x="3131840" y="4509120"/>
            <a:ext cx="216024" cy="504056"/>
          </a:xfrm>
          <a:prstGeom prst="up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539552" y="5610225"/>
            <a:ext cx="777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Not: Eğer hesaplar KDV’den muaf tutulacaksa bu alan işaretlenir. Bazı kurumlar vergiden muaf tutulabilir. Bu muafiyet kanun hükümlerine göre olmalıdır.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5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Folyo Kartı </a:t>
            </a:r>
            <a:r>
              <a:rPr lang="tr-TR" u="sng" dirty="0" err="1">
                <a:solidFill>
                  <a:srgbClr val="C00000"/>
                </a:solidFill>
              </a:rPr>
              <a:t>İskontolar</a:t>
            </a:r>
            <a:r>
              <a:rPr lang="tr-TR" u="sng" dirty="0">
                <a:solidFill>
                  <a:srgbClr val="C00000"/>
                </a:solidFill>
              </a:rPr>
              <a:t> </a:t>
            </a:r>
            <a:r>
              <a:rPr lang="tr-TR" u="sng" dirty="0" smtClean="0">
                <a:solidFill>
                  <a:srgbClr val="C00000"/>
                </a:solidFill>
              </a:rPr>
              <a:t>Penceresi</a:t>
            </a:r>
          </a:p>
          <a:p>
            <a:pPr marL="0" indent="0">
              <a:buNone/>
            </a:pP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47775"/>
            <a:ext cx="8136904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1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>
                <a:solidFill>
                  <a:srgbClr val="C00000"/>
                </a:solidFill>
              </a:rPr>
              <a:t>Sorunlu konuk folyoları</a:t>
            </a:r>
          </a:p>
          <a:p>
            <a:pPr marL="0" indent="0">
              <a:buNone/>
            </a:pPr>
            <a:r>
              <a:rPr lang="tr-TR" dirty="0" smtClean="0"/>
              <a:t>1-Hesap </a:t>
            </a:r>
            <a:r>
              <a:rPr lang="tr-TR" dirty="0"/>
              <a:t>yanlışlıkları</a:t>
            </a:r>
          </a:p>
          <a:p>
            <a:pPr marL="0" indent="0">
              <a:buNone/>
            </a:pPr>
            <a:r>
              <a:rPr lang="tr-TR" dirty="0"/>
              <a:t>2-Oda numarasının yanlış yazılması</a:t>
            </a:r>
          </a:p>
          <a:p>
            <a:pPr marL="0" indent="0">
              <a:buNone/>
            </a:pPr>
            <a:r>
              <a:rPr lang="tr-TR" dirty="0"/>
              <a:t>3-Misafir adisyon (hesap pusulası) yanlışlıkları</a:t>
            </a:r>
          </a:p>
          <a:p>
            <a:pPr marL="0" indent="0">
              <a:buNone/>
            </a:pPr>
            <a:r>
              <a:rPr lang="tr-TR" dirty="0"/>
              <a:t>4-Oda fiyatının yanlış yazılması</a:t>
            </a:r>
          </a:p>
          <a:p>
            <a:pPr marL="0" indent="0">
              <a:buNone/>
            </a:pPr>
            <a:r>
              <a:rPr lang="tr-TR" dirty="0"/>
              <a:t>5-Diğer yanlışlıklar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Konuk </a:t>
            </a:r>
            <a:r>
              <a:rPr lang="tr-TR" dirty="0"/>
              <a:t>folyolarındaki yanlışları düzeltmek ve raporlamak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1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142</Words>
  <Application>Microsoft Office PowerPoint</Application>
  <PresentationFormat>Ekran Gösterisi (4:3)</PresentationFormat>
  <Paragraphs>26</Paragraphs>
  <Slides>8</Slides>
  <Notes>0</Notes>
  <HiddenSlides>0</HiddenSlides>
  <MMClips>8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3.HAFTA  Sorunların Tespiti, Konuk folyolarındaki sorunların tespiti çözümleri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3.HAFTA  Sorunların Tespiti, Konuk folyolarındaki sorunların tespiti çözümleri</dc:title>
  <dc:creator>ASUS</dc:creator>
  <cp:lastModifiedBy>ASUS</cp:lastModifiedBy>
  <cp:revision>8</cp:revision>
  <dcterms:created xsi:type="dcterms:W3CDTF">2021-03-07T18:35:53Z</dcterms:created>
  <dcterms:modified xsi:type="dcterms:W3CDTF">2021-03-13T12:11:44Z</dcterms:modified>
</cp:coreProperties>
</file>