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20.03.2021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67544" y="404665"/>
            <a:ext cx="8280920" cy="864095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4.HAFTA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Fazla rezervasyon, rezervasyon istatistikleri ve </a:t>
            </a:r>
            <a:r>
              <a:rPr lang="tr-TR" sz="2400" dirty="0" err="1">
                <a:solidFill>
                  <a:srgbClr val="FF0000"/>
                </a:solidFill>
              </a:rPr>
              <a:t>işlemsel</a:t>
            </a:r>
            <a:r>
              <a:rPr lang="tr-TR" sz="2400" dirty="0">
                <a:solidFill>
                  <a:srgbClr val="FF0000"/>
                </a:solidFill>
              </a:rPr>
              <a:t> çözümleri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280920" cy="4968552"/>
          </a:xfrm>
        </p:spPr>
        <p:txBody>
          <a:bodyPr>
            <a:normAutofit fontScale="77500" lnSpcReduction="20000"/>
          </a:bodyPr>
          <a:lstStyle/>
          <a:p>
            <a:r>
              <a:rPr lang="tr-TR" u="sng" dirty="0">
                <a:solidFill>
                  <a:srgbClr val="C00000"/>
                </a:solidFill>
              </a:rPr>
              <a:t>Fazla Rezervasyon (</a:t>
            </a:r>
            <a:r>
              <a:rPr lang="tr-TR" u="sng" dirty="0" err="1">
                <a:solidFill>
                  <a:srgbClr val="C00000"/>
                </a:solidFill>
              </a:rPr>
              <a:t>Overbooking</a:t>
            </a:r>
            <a:r>
              <a:rPr lang="tr-TR" u="sng" dirty="0" smtClean="0">
                <a:solidFill>
                  <a:srgbClr val="C00000"/>
                </a:solidFill>
              </a:rPr>
              <a:t>)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	Konaklama </a:t>
            </a:r>
            <a:r>
              <a:rPr lang="tr-TR" dirty="0">
                <a:solidFill>
                  <a:schemeClr val="tx1"/>
                </a:solidFill>
              </a:rPr>
              <a:t>tesisleri konukların rezervasyonlarını yaptırdıkları halde </a:t>
            </a:r>
            <a:r>
              <a:rPr lang="tr-TR" dirty="0" smtClean="0">
                <a:solidFill>
                  <a:srgbClr val="C00000"/>
                </a:solidFill>
              </a:rPr>
              <a:t>gelmeme (</a:t>
            </a:r>
            <a:r>
              <a:rPr lang="tr-TR" dirty="0" err="1" smtClean="0">
                <a:solidFill>
                  <a:srgbClr val="C00000"/>
                </a:solidFill>
              </a:rPr>
              <a:t>no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show</a:t>
            </a:r>
            <a:r>
              <a:rPr lang="tr-TR" dirty="0" smtClean="0">
                <a:solidFill>
                  <a:srgbClr val="C00000"/>
                </a:solidFill>
              </a:rPr>
              <a:t>), iptal (</a:t>
            </a:r>
            <a:r>
              <a:rPr lang="tr-TR" dirty="0" err="1" smtClean="0">
                <a:solidFill>
                  <a:srgbClr val="C00000"/>
                </a:solidFill>
              </a:rPr>
              <a:t>cancel</a:t>
            </a:r>
            <a:r>
              <a:rPr lang="tr-TR" dirty="0" smtClean="0">
                <a:solidFill>
                  <a:srgbClr val="C00000"/>
                </a:solidFill>
              </a:rPr>
              <a:t>), konukların </a:t>
            </a:r>
            <a:r>
              <a:rPr lang="tr-TR" dirty="0">
                <a:solidFill>
                  <a:srgbClr val="C00000"/>
                </a:solidFill>
              </a:rPr>
              <a:t>otelden erken </a:t>
            </a:r>
            <a:r>
              <a:rPr lang="tr-TR" dirty="0" smtClean="0">
                <a:solidFill>
                  <a:srgbClr val="C00000"/>
                </a:solidFill>
              </a:rPr>
              <a:t>ayrılması (</a:t>
            </a:r>
            <a:r>
              <a:rPr lang="tr-TR" dirty="0" err="1" smtClean="0">
                <a:solidFill>
                  <a:srgbClr val="C00000"/>
                </a:solidFill>
              </a:rPr>
              <a:t>early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check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out</a:t>
            </a:r>
            <a:r>
              <a:rPr lang="tr-TR" dirty="0" smtClean="0">
                <a:solidFill>
                  <a:srgbClr val="C00000"/>
                </a:solidFill>
              </a:rPr>
              <a:t>), </a:t>
            </a:r>
            <a:r>
              <a:rPr lang="tr-TR" dirty="0">
                <a:solidFill>
                  <a:srgbClr val="C00000"/>
                </a:solidFill>
              </a:rPr>
              <a:t>konukların </a:t>
            </a:r>
            <a:r>
              <a:rPr lang="tr-TR" dirty="0" smtClean="0">
                <a:solidFill>
                  <a:srgbClr val="C00000"/>
                </a:solidFill>
              </a:rPr>
              <a:t>kaldıkları </a:t>
            </a:r>
            <a:r>
              <a:rPr lang="tr-TR" dirty="0">
                <a:solidFill>
                  <a:srgbClr val="C00000"/>
                </a:solidFill>
              </a:rPr>
              <a:t>süreleri </a:t>
            </a:r>
            <a:r>
              <a:rPr lang="tr-TR" dirty="0" smtClean="0">
                <a:solidFill>
                  <a:srgbClr val="C00000"/>
                </a:solidFill>
              </a:rPr>
              <a:t>uzatması (</a:t>
            </a:r>
            <a:r>
              <a:rPr lang="tr-TR" dirty="0" err="1" smtClean="0">
                <a:solidFill>
                  <a:srgbClr val="C00000"/>
                </a:solidFill>
              </a:rPr>
              <a:t>extension</a:t>
            </a:r>
            <a:r>
              <a:rPr lang="tr-TR" dirty="0" smtClean="0">
                <a:solidFill>
                  <a:srgbClr val="C00000"/>
                </a:solidFill>
              </a:rPr>
              <a:t>/</a:t>
            </a:r>
            <a:r>
              <a:rPr lang="tr-TR" dirty="0" err="1" smtClean="0">
                <a:solidFill>
                  <a:srgbClr val="C00000"/>
                </a:solidFill>
              </a:rPr>
              <a:t>stay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over</a:t>
            </a:r>
            <a:r>
              <a:rPr lang="tr-TR" dirty="0" smtClean="0">
                <a:solidFill>
                  <a:srgbClr val="C00000"/>
                </a:solidFill>
              </a:rPr>
              <a:t>) 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gibi sebeplerden dolayı oteldeki doluluk oranlarında sıkıntılar yaşamaktadır. </a:t>
            </a:r>
            <a:r>
              <a:rPr lang="tr-TR" dirty="0" err="1">
                <a:solidFill>
                  <a:srgbClr val="C00000"/>
                </a:solidFill>
              </a:rPr>
              <a:t>Walk</a:t>
            </a:r>
            <a:r>
              <a:rPr lang="tr-TR" dirty="0">
                <a:solidFill>
                  <a:srgbClr val="C00000"/>
                </a:solidFill>
              </a:rPr>
              <a:t> in gelen konuklar </a:t>
            </a:r>
            <a:r>
              <a:rPr lang="tr-TR" dirty="0">
                <a:solidFill>
                  <a:schemeClr val="tx1"/>
                </a:solidFill>
              </a:rPr>
              <a:t>da dikkate alınarak konaklama tesislerinin kapasitelerinden daha fazla rezervasyon almaları durumuna </a:t>
            </a:r>
            <a:r>
              <a:rPr lang="tr-TR" dirty="0" err="1">
                <a:solidFill>
                  <a:srgbClr val="C00000"/>
                </a:solidFill>
              </a:rPr>
              <a:t>overbooking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rgbClr val="C00000"/>
                </a:solidFill>
              </a:rPr>
              <a:t>(çifte rezervasyon) </a:t>
            </a:r>
            <a:r>
              <a:rPr lang="tr-TR" dirty="0" smtClean="0">
                <a:solidFill>
                  <a:schemeClr val="tx1"/>
                </a:solidFill>
              </a:rPr>
              <a:t>denir</a:t>
            </a:r>
            <a:r>
              <a:rPr lang="tr-TR" dirty="0">
                <a:solidFill>
                  <a:schemeClr val="tx1"/>
                </a:solidFill>
              </a:rPr>
              <a:t>. </a:t>
            </a:r>
            <a:r>
              <a:rPr lang="tr-TR" dirty="0" err="1">
                <a:solidFill>
                  <a:schemeClr val="tx1"/>
                </a:solidFill>
              </a:rPr>
              <a:t>Overbooking</a:t>
            </a:r>
            <a:r>
              <a:rPr lang="tr-TR" dirty="0">
                <a:solidFill>
                  <a:schemeClr val="tx1"/>
                </a:solidFill>
              </a:rPr>
              <a:t> alınırken çok dikkat edilmelidir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	</a:t>
            </a:r>
            <a:r>
              <a:rPr lang="tr-TR" dirty="0" err="1" smtClean="0">
                <a:solidFill>
                  <a:schemeClr val="tx1"/>
                </a:solidFill>
              </a:rPr>
              <a:t>Overbooking</a:t>
            </a:r>
            <a:r>
              <a:rPr lang="tr-TR" dirty="0" smtClean="0">
                <a:solidFill>
                  <a:schemeClr val="tx1"/>
                </a:solidFill>
              </a:rPr>
              <a:t> yapılması sonucu alınan rezervasyonların tamamen gerçekleşmesi sonucu otel kapasitesinin aşılması </a:t>
            </a:r>
            <a:r>
              <a:rPr lang="tr-TR" dirty="0" smtClean="0">
                <a:solidFill>
                  <a:schemeClr val="tx1"/>
                </a:solidFill>
              </a:rPr>
              <a:t>sebebiyle </a:t>
            </a:r>
            <a:r>
              <a:rPr lang="tr-TR" dirty="0" smtClean="0">
                <a:solidFill>
                  <a:schemeClr val="tx1"/>
                </a:solidFill>
              </a:rPr>
              <a:t>konuklara oda bulunamaması </a:t>
            </a:r>
            <a:r>
              <a:rPr lang="tr-TR" dirty="0" smtClean="0">
                <a:solidFill>
                  <a:schemeClr val="tx1"/>
                </a:solidFill>
              </a:rPr>
              <a:t>durumuna </a:t>
            </a:r>
            <a:r>
              <a:rPr lang="tr-TR" dirty="0" smtClean="0">
                <a:solidFill>
                  <a:schemeClr val="tx1"/>
                </a:solidFill>
              </a:rPr>
              <a:t>da </a:t>
            </a:r>
            <a:r>
              <a:rPr lang="tr-TR" dirty="0" err="1" smtClean="0">
                <a:solidFill>
                  <a:srgbClr val="C00000"/>
                </a:solidFill>
              </a:rPr>
              <a:t>short’a</a:t>
            </a:r>
            <a:r>
              <a:rPr lang="tr-TR" dirty="0" smtClean="0">
                <a:solidFill>
                  <a:srgbClr val="C00000"/>
                </a:solidFill>
              </a:rPr>
              <a:t> düşmek </a:t>
            </a:r>
            <a:r>
              <a:rPr lang="tr-TR" dirty="0" smtClean="0">
                <a:solidFill>
                  <a:schemeClr val="tx1"/>
                </a:solidFill>
              </a:rPr>
              <a:t>denilmektedir.</a:t>
            </a:r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0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Rezervasyon istatistikleri</a:t>
            </a:r>
          </a:p>
          <a:p>
            <a:pPr marL="0" indent="0">
              <a:buNone/>
            </a:pPr>
            <a:r>
              <a:rPr lang="tr-TR" dirty="0"/>
              <a:t>1</a:t>
            </a:r>
            <a:r>
              <a:rPr lang="tr-TR" dirty="0" smtClean="0"/>
              <a:t>.%</a:t>
            </a:r>
            <a:r>
              <a:rPr lang="tr-TR" dirty="0"/>
              <a:t>Rezervasyon Oranı =Rezervasyonlu gelen oda sayısı/Rezervasyonu alınmış toplam oda sayısı</a:t>
            </a:r>
          </a:p>
          <a:p>
            <a:pPr marL="0" indent="0">
              <a:buNone/>
            </a:pPr>
            <a:r>
              <a:rPr lang="tr-TR" dirty="0"/>
              <a:t>2</a:t>
            </a:r>
            <a:r>
              <a:rPr lang="tr-TR" dirty="0" smtClean="0"/>
              <a:t>.%</a:t>
            </a:r>
            <a:r>
              <a:rPr lang="tr-TR" dirty="0"/>
              <a:t>Cancel oda=</a:t>
            </a:r>
            <a:r>
              <a:rPr lang="tr-TR" dirty="0" err="1"/>
              <a:t>Cancel</a:t>
            </a:r>
            <a:r>
              <a:rPr lang="tr-TR" dirty="0"/>
              <a:t> oda sayısı/ Rezervasyonu alınmış toplam oda sayısı</a:t>
            </a:r>
          </a:p>
          <a:p>
            <a:pPr marL="0" indent="0">
              <a:buNone/>
            </a:pPr>
            <a:r>
              <a:rPr lang="tr-TR" dirty="0"/>
              <a:t>3</a:t>
            </a:r>
            <a:r>
              <a:rPr lang="tr-TR" dirty="0" smtClean="0"/>
              <a:t>.%</a:t>
            </a:r>
            <a:r>
              <a:rPr lang="tr-TR" dirty="0"/>
              <a:t>No Show oda=No Show oda sayısı/ Rezervasyonu alınmış toplam oda sayısı</a:t>
            </a:r>
          </a:p>
          <a:p>
            <a:pPr marL="0" indent="0">
              <a:buNone/>
            </a:pPr>
            <a:r>
              <a:rPr lang="tr-TR" dirty="0"/>
              <a:t>4</a:t>
            </a:r>
            <a:r>
              <a:rPr lang="tr-TR" dirty="0" smtClean="0"/>
              <a:t>.%</a:t>
            </a:r>
            <a:r>
              <a:rPr lang="tr-TR" dirty="0"/>
              <a:t>Walk in-</a:t>
            </a:r>
            <a:r>
              <a:rPr lang="tr-TR" dirty="0" err="1"/>
              <a:t>pasan</a:t>
            </a:r>
            <a:r>
              <a:rPr lang="tr-TR" dirty="0"/>
              <a:t> oda=</a:t>
            </a:r>
            <a:r>
              <a:rPr lang="tr-TR" dirty="0" err="1"/>
              <a:t>Walk</a:t>
            </a:r>
            <a:r>
              <a:rPr lang="tr-TR" dirty="0"/>
              <a:t> in oda sayısı/Bugün gelen tüm oda sayıları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Örnek: </a:t>
            </a:r>
            <a:r>
              <a:rPr lang="tr-TR" dirty="0" smtClean="0"/>
              <a:t>Bugün için yapılan rezervasyon 120 odadır. 12 odası </a:t>
            </a:r>
            <a:r>
              <a:rPr lang="tr-TR" dirty="0" err="1" smtClean="0"/>
              <a:t>cancel</a:t>
            </a:r>
            <a:r>
              <a:rPr lang="tr-TR" dirty="0" smtClean="0"/>
              <a:t>, 6 odası </a:t>
            </a:r>
            <a:r>
              <a:rPr lang="tr-TR" dirty="0" err="1" smtClean="0"/>
              <a:t>no-show</a:t>
            </a:r>
            <a:r>
              <a:rPr lang="tr-TR" dirty="0" smtClean="0"/>
              <a:t> olmuştur. </a:t>
            </a:r>
            <a:r>
              <a:rPr lang="tr-TR" dirty="0" err="1" smtClean="0"/>
              <a:t>Walk</a:t>
            </a:r>
            <a:r>
              <a:rPr lang="tr-TR" dirty="0" smtClean="0"/>
              <a:t> in gelen oda sayısı ise 24’tür.</a:t>
            </a:r>
          </a:p>
          <a:p>
            <a:pPr marL="514350" indent="-514350">
              <a:buAutoNum type="alphaLcParenR"/>
            </a:pPr>
            <a:r>
              <a:rPr lang="tr-TR" dirty="0" smtClean="0">
                <a:solidFill>
                  <a:srgbClr val="C00000"/>
                </a:solidFill>
              </a:rPr>
              <a:t>Rezervasyon oranı</a:t>
            </a:r>
          </a:p>
          <a:p>
            <a:pPr marL="514350" indent="-514350">
              <a:buAutoNum type="alphaLcParenR"/>
            </a:pPr>
            <a:r>
              <a:rPr lang="tr-TR" dirty="0" err="1" smtClean="0">
                <a:solidFill>
                  <a:srgbClr val="C00000"/>
                </a:solidFill>
              </a:rPr>
              <a:t>Cancel</a:t>
            </a:r>
            <a:r>
              <a:rPr lang="tr-TR" dirty="0" smtClean="0">
                <a:solidFill>
                  <a:srgbClr val="C00000"/>
                </a:solidFill>
              </a:rPr>
              <a:t> oda oranı</a:t>
            </a:r>
          </a:p>
          <a:p>
            <a:pPr marL="514350" indent="-514350">
              <a:buAutoNum type="alphaLcParenR"/>
            </a:pPr>
            <a:r>
              <a:rPr lang="tr-TR" dirty="0" smtClean="0">
                <a:solidFill>
                  <a:srgbClr val="C00000"/>
                </a:solidFill>
              </a:rPr>
              <a:t>No </a:t>
            </a:r>
            <a:r>
              <a:rPr lang="tr-TR" dirty="0" err="1" smtClean="0">
                <a:solidFill>
                  <a:srgbClr val="C00000"/>
                </a:solidFill>
              </a:rPr>
              <a:t>show</a:t>
            </a:r>
            <a:r>
              <a:rPr lang="tr-TR" dirty="0" smtClean="0">
                <a:solidFill>
                  <a:srgbClr val="C00000"/>
                </a:solidFill>
              </a:rPr>
              <a:t> oda oranı</a:t>
            </a:r>
          </a:p>
          <a:p>
            <a:pPr marL="514350" indent="-514350">
              <a:buAutoNum type="alphaLcParenR"/>
            </a:pPr>
            <a:r>
              <a:rPr lang="tr-TR" dirty="0" err="1" smtClean="0">
                <a:solidFill>
                  <a:srgbClr val="C00000"/>
                </a:solidFill>
              </a:rPr>
              <a:t>Walk</a:t>
            </a:r>
            <a:r>
              <a:rPr lang="tr-TR" dirty="0" smtClean="0">
                <a:solidFill>
                  <a:srgbClr val="C00000"/>
                </a:solidFill>
              </a:rPr>
              <a:t> in oda oranı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7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4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a) R.O.=102*100/120=%85</a:t>
            </a:r>
          </a:p>
          <a:p>
            <a:pPr marL="0" indent="0">
              <a:buNone/>
            </a:pPr>
            <a:r>
              <a:rPr lang="tr-TR" dirty="0" smtClean="0"/>
              <a:t>b) C.O.=12*100/120=%10</a:t>
            </a:r>
          </a:p>
          <a:p>
            <a:pPr marL="0" indent="0">
              <a:buNone/>
            </a:pPr>
            <a:r>
              <a:rPr lang="tr-TR" dirty="0" smtClean="0"/>
              <a:t>c) N.S.O.=6*100/120=%5</a:t>
            </a:r>
          </a:p>
          <a:p>
            <a:pPr marL="0" indent="0">
              <a:buNone/>
            </a:pPr>
            <a:r>
              <a:rPr lang="tr-TR" dirty="0" smtClean="0"/>
              <a:t>d) W.I.O.=24*100/126=%19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Örnek;</a:t>
            </a:r>
            <a:r>
              <a:rPr lang="tr-TR" dirty="0" err="1" smtClean="0"/>
              <a:t>Örneğin</a:t>
            </a:r>
            <a:r>
              <a:rPr lang="tr-TR" dirty="0"/>
              <a:t>, 40 çıkışı ve 50 girişi olan 200 odalı bir otel için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/>
              <a:t>Mevcut oda </a:t>
            </a:r>
            <a:r>
              <a:rPr lang="tr-TR" dirty="0" smtClean="0"/>
              <a:t>sayısı=                                             </a:t>
            </a:r>
            <a:r>
              <a:rPr lang="tr-TR" dirty="0"/>
              <a:t>200</a:t>
            </a:r>
          </a:p>
          <a:p>
            <a:pPr marL="0" indent="0">
              <a:buNone/>
            </a:pPr>
            <a:r>
              <a:rPr lang="tr-TR" dirty="0"/>
              <a:t>Bir önceki gecenin dolu oda </a:t>
            </a:r>
            <a:r>
              <a:rPr lang="tr-TR" dirty="0" smtClean="0"/>
              <a:t>sayısı=                 </a:t>
            </a:r>
            <a:r>
              <a:rPr lang="tr-TR" dirty="0"/>
              <a:t>180</a:t>
            </a:r>
          </a:p>
          <a:p>
            <a:pPr marL="0" indent="0">
              <a:buNone/>
            </a:pPr>
            <a:r>
              <a:rPr lang="tr-TR" dirty="0" smtClean="0"/>
              <a:t>Çıkışlar=                                                                   </a:t>
            </a:r>
            <a:r>
              <a:rPr lang="tr-TR" dirty="0"/>
              <a:t>40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                                                                         180-40=140</a:t>
            </a:r>
          </a:p>
          <a:p>
            <a:pPr marL="0" indent="0">
              <a:buNone/>
            </a:pPr>
            <a:r>
              <a:rPr lang="tr-TR" dirty="0"/>
              <a:t>Şu anki dolu oda </a:t>
            </a:r>
            <a:r>
              <a:rPr lang="tr-TR" dirty="0" smtClean="0"/>
              <a:t>sayısı=                                    </a:t>
            </a:r>
            <a:r>
              <a:rPr lang="tr-TR" dirty="0"/>
              <a:t>140</a:t>
            </a:r>
          </a:p>
          <a:p>
            <a:pPr marL="0" indent="0">
              <a:buNone/>
            </a:pPr>
            <a:r>
              <a:rPr lang="tr-TR" dirty="0" smtClean="0"/>
              <a:t>Girişler=                                                                  </a:t>
            </a:r>
            <a:r>
              <a:rPr lang="tr-TR" dirty="0"/>
              <a:t>50</a:t>
            </a:r>
          </a:p>
          <a:p>
            <a:pPr marL="0" indent="0">
              <a:buNone/>
            </a:pPr>
            <a:r>
              <a:rPr lang="tr-TR" dirty="0"/>
              <a:t>                                                                        </a:t>
            </a:r>
            <a:r>
              <a:rPr lang="tr-TR" dirty="0">
                <a:solidFill>
                  <a:srgbClr val="C00000"/>
                </a:solidFill>
              </a:rPr>
              <a:t>140+50=190</a:t>
            </a:r>
          </a:p>
          <a:p>
            <a:pPr marL="0" indent="0">
              <a:buNone/>
            </a:pPr>
            <a:r>
              <a:rPr lang="tr-TR" dirty="0"/>
              <a:t>Bu gecenin dolu oda </a:t>
            </a:r>
            <a:r>
              <a:rPr lang="tr-TR" dirty="0" smtClean="0"/>
              <a:t>sayısı=                              </a:t>
            </a:r>
            <a:r>
              <a:rPr lang="tr-TR" dirty="0"/>
              <a:t>190</a:t>
            </a:r>
          </a:p>
          <a:p>
            <a:pPr marL="0" indent="0">
              <a:buNone/>
            </a:pPr>
            <a:r>
              <a:rPr lang="tr-TR" dirty="0"/>
              <a:t>Boş </a:t>
            </a:r>
            <a:r>
              <a:rPr lang="tr-TR" dirty="0" smtClean="0"/>
              <a:t>oda=                                                                 </a:t>
            </a:r>
            <a:r>
              <a:rPr lang="tr-TR" dirty="0"/>
              <a:t>10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4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%10 </a:t>
            </a:r>
            <a:r>
              <a:rPr lang="tr-TR" dirty="0" err="1"/>
              <a:t>no-show</a:t>
            </a:r>
            <a:r>
              <a:rPr lang="tr-TR" dirty="0"/>
              <a:t> ,%10 iptaller,%10 erken çıkışlar , fazla konaklayanlar %15 ve %15 </a:t>
            </a:r>
            <a:r>
              <a:rPr lang="tr-TR" dirty="0" err="1"/>
              <a:t>walk</a:t>
            </a:r>
            <a:r>
              <a:rPr lang="tr-TR" dirty="0"/>
              <a:t>-in giriş olduğunda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Düzeltmeler</a:t>
            </a:r>
          </a:p>
          <a:p>
            <a:pPr marL="0" indent="0">
              <a:buNone/>
            </a:pPr>
            <a:r>
              <a:rPr lang="tr-TR" dirty="0"/>
              <a:t>İptaller %10=0,1x50=5</a:t>
            </a:r>
          </a:p>
          <a:p>
            <a:pPr marL="0" indent="0">
              <a:buNone/>
            </a:pPr>
            <a:r>
              <a:rPr lang="tr-TR" dirty="0"/>
              <a:t>No-</a:t>
            </a:r>
            <a:r>
              <a:rPr lang="tr-TR" dirty="0" err="1"/>
              <a:t>show</a:t>
            </a:r>
            <a:r>
              <a:rPr lang="tr-TR" dirty="0"/>
              <a:t> %10=0,1x50=5</a:t>
            </a:r>
          </a:p>
          <a:p>
            <a:pPr marL="0" indent="0">
              <a:buNone/>
            </a:pPr>
            <a:r>
              <a:rPr lang="tr-TR" dirty="0"/>
              <a:t>Erken çıkışlar %10=0, 1x140=14</a:t>
            </a:r>
          </a:p>
          <a:p>
            <a:pPr marL="0" indent="0">
              <a:buNone/>
            </a:pPr>
            <a:r>
              <a:rPr lang="tr-TR" dirty="0"/>
              <a:t>Toplam=24</a:t>
            </a:r>
          </a:p>
          <a:p>
            <a:pPr marL="0" indent="0">
              <a:buNone/>
            </a:pPr>
            <a:r>
              <a:rPr lang="tr-TR" dirty="0"/>
              <a:t>50-24=26</a:t>
            </a:r>
          </a:p>
          <a:p>
            <a:pPr marL="0" indent="0">
              <a:buNone/>
            </a:pPr>
            <a:r>
              <a:rPr lang="tr-TR" dirty="0"/>
              <a:t>Bugünün dolu oda sayısı=140+26 giriş=</a:t>
            </a:r>
            <a:r>
              <a:rPr lang="tr-TR" dirty="0">
                <a:solidFill>
                  <a:srgbClr val="C00000"/>
                </a:solidFill>
              </a:rPr>
              <a:t>166</a:t>
            </a:r>
          </a:p>
          <a:p>
            <a:pPr marL="0" indent="0">
              <a:buNone/>
            </a:pP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8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8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Fazla konaklayanlar %15=0,15x40=6</a:t>
            </a:r>
          </a:p>
          <a:p>
            <a:pPr marL="0" indent="0">
              <a:buNone/>
            </a:pPr>
            <a:r>
              <a:rPr lang="tr-TR" dirty="0" err="1"/>
              <a:t>Walk</a:t>
            </a:r>
            <a:r>
              <a:rPr lang="tr-TR" dirty="0"/>
              <a:t> in %15=0,15x50=7,5</a:t>
            </a:r>
          </a:p>
          <a:p>
            <a:pPr marL="0" indent="0">
              <a:buNone/>
            </a:pPr>
            <a:r>
              <a:rPr lang="tr-TR" dirty="0"/>
              <a:t>Toplam=13,5 yaklaşık 14</a:t>
            </a:r>
          </a:p>
          <a:p>
            <a:pPr marL="0" indent="0">
              <a:buNone/>
            </a:pPr>
            <a:r>
              <a:rPr lang="tr-TR" dirty="0"/>
              <a:t>Bu nedenle girişler 26+14=40</a:t>
            </a:r>
          </a:p>
          <a:p>
            <a:pPr marL="0" indent="0">
              <a:buNone/>
            </a:pPr>
            <a:r>
              <a:rPr lang="tr-TR" dirty="0"/>
              <a:t>Dolu oda sayısı=140+40=</a:t>
            </a:r>
            <a:r>
              <a:rPr lang="tr-TR" dirty="0">
                <a:solidFill>
                  <a:srgbClr val="C00000"/>
                </a:solidFill>
              </a:rPr>
              <a:t>180</a:t>
            </a:r>
          </a:p>
          <a:p>
            <a:pPr marL="0" indent="0">
              <a:buNone/>
            </a:pPr>
            <a:r>
              <a:rPr lang="tr-TR" dirty="0"/>
              <a:t>Satılacak oda </a:t>
            </a:r>
            <a:r>
              <a:rPr lang="tr-TR" dirty="0" smtClean="0"/>
              <a:t>sayısı=</a:t>
            </a:r>
            <a:r>
              <a:rPr lang="tr-TR" dirty="0" smtClean="0">
                <a:solidFill>
                  <a:srgbClr val="C00000"/>
                </a:solidFill>
              </a:rPr>
              <a:t>20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	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Rezervasyon Raporları</a:t>
            </a:r>
          </a:p>
          <a:p>
            <a:pPr marL="0" indent="0">
              <a:buNone/>
            </a:pPr>
            <a:r>
              <a:rPr lang="tr-TR" sz="2000" dirty="0" smtClean="0">
                <a:solidFill>
                  <a:srgbClr val="C00000"/>
                </a:solidFill>
              </a:rPr>
              <a:t>Rezervasyon Listesi      Rezervasyon </a:t>
            </a:r>
            <a:r>
              <a:rPr lang="tr-TR" sz="2000" dirty="0">
                <a:solidFill>
                  <a:srgbClr val="C00000"/>
                </a:solidFill>
              </a:rPr>
              <a:t>Listesi (</a:t>
            </a:r>
            <a:r>
              <a:rPr lang="tr-TR" sz="2000" dirty="0" smtClean="0">
                <a:solidFill>
                  <a:srgbClr val="C00000"/>
                </a:solidFill>
              </a:rPr>
              <a:t>Detaylı      Rezervasyon </a:t>
            </a:r>
            <a:r>
              <a:rPr lang="tr-TR" sz="2000" dirty="0">
                <a:solidFill>
                  <a:srgbClr val="C00000"/>
                </a:solidFill>
              </a:rPr>
              <a:t>Tablosu</a:t>
            </a:r>
          </a:p>
          <a:p>
            <a:pPr marL="0" indent="0">
              <a:buNone/>
            </a:pPr>
            <a:r>
              <a:rPr lang="tr-TR" sz="2000" dirty="0" smtClean="0">
                <a:solidFill>
                  <a:srgbClr val="C00000"/>
                </a:solidFill>
              </a:rPr>
              <a:t>Beklenenler Listesi       No </a:t>
            </a:r>
            <a:r>
              <a:rPr lang="tr-TR" sz="2000" dirty="0">
                <a:solidFill>
                  <a:srgbClr val="C00000"/>
                </a:solidFill>
              </a:rPr>
              <a:t>Show Listesi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8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Rezervasyon listesi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20891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9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Rezervasyon listesi (Detaylı)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064896" cy="5072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Rezervasyon tablosu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792088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7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Beklenenler listesi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20891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4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No </a:t>
            </a:r>
            <a:r>
              <a:rPr lang="tr-TR" dirty="0" err="1" smtClean="0"/>
              <a:t>show</a:t>
            </a:r>
            <a:r>
              <a:rPr lang="tr-TR" dirty="0" smtClean="0"/>
              <a:t> listesi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136904" cy="420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8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258</Words>
  <Application>Microsoft Office PowerPoint</Application>
  <PresentationFormat>Ekran Gösterisi (4:3)</PresentationFormat>
  <Paragraphs>52</Paragraphs>
  <Slides>10</Slides>
  <Notes>0</Notes>
  <HiddenSlides>0</HiddenSlides>
  <MMClips>10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Ofis Teması</vt:lpstr>
      <vt:lpstr>4.HAFTA Fazla rezervasyon, rezervasyon istatistikleri ve işlemsel çözümleri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4.HAFTA Fazla rezervasyon, rezervasyon istatistikleri ve işlemsel çözümleri</dc:title>
  <dc:creator>ASUS</dc:creator>
  <cp:lastModifiedBy>ASUS</cp:lastModifiedBy>
  <cp:revision>12</cp:revision>
  <dcterms:created xsi:type="dcterms:W3CDTF">2021-03-16T15:03:12Z</dcterms:created>
  <dcterms:modified xsi:type="dcterms:W3CDTF">2021-03-20T11:22:56Z</dcterms:modified>
</cp:coreProperties>
</file>