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  <p:sldId id="263" r:id="rId6"/>
    <p:sldId id="260" r:id="rId7"/>
    <p:sldId id="261" r:id="rId8"/>
    <p:sldId id="262" r:id="rId9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31.03.2021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31.03.2021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31.03.2021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31.03.2021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31.03.2021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31.03.2021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31.03.2021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31.03.2021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31.03.2021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31.03.2021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31.03.2021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31.03.2021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image" Target="../media/image1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936103"/>
          </a:xfrm>
        </p:spPr>
        <p:txBody>
          <a:bodyPr>
            <a:noAutofit/>
          </a:bodyPr>
          <a:lstStyle/>
          <a:p>
            <a:r>
              <a:rPr lang="tr-TR" sz="2400" dirty="0">
                <a:solidFill>
                  <a:srgbClr val="C00000"/>
                </a:solidFill>
              </a:rPr>
              <a:t>5.HAFTA</a:t>
            </a:r>
            <a:br>
              <a:rPr lang="tr-TR" sz="2400" dirty="0">
                <a:solidFill>
                  <a:srgbClr val="C00000"/>
                </a:solidFill>
              </a:rPr>
            </a:br>
            <a:r>
              <a:rPr lang="tr-TR" sz="2400" dirty="0">
                <a:solidFill>
                  <a:srgbClr val="C00000"/>
                </a:solidFill>
              </a:rPr>
              <a:t>Oda satış politikaları ve oda satış teknikleri</a:t>
            </a:r>
            <a:r>
              <a:rPr lang="tr-TR" sz="2400" dirty="0" smtClean="0">
                <a:solidFill>
                  <a:srgbClr val="C00000"/>
                </a:solidFill>
              </a:rPr>
              <a:t/>
            </a:r>
            <a:br>
              <a:rPr lang="tr-TR" sz="2400" dirty="0" smtClean="0">
                <a:solidFill>
                  <a:srgbClr val="C00000"/>
                </a:solidFill>
              </a:rPr>
            </a:br>
            <a:endParaRPr lang="tr-TR" sz="2400" dirty="0">
              <a:solidFill>
                <a:srgbClr val="C00000"/>
              </a:solidFill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395536" y="1412776"/>
            <a:ext cx="8352928" cy="5040560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tr-TR" u="sng" dirty="0">
                <a:solidFill>
                  <a:srgbClr val="C00000"/>
                </a:solidFill>
              </a:rPr>
              <a:t>Oda satışları</a:t>
            </a:r>
          </a:p>
          <a:p>
            <a:pPr algn="l"/>
            <a:r>
              <a:rPr lang="tr-TR" dirty="0">
                <a:solidFill>
                  <a:schemeClr val="tx1"/>
                </a:solidFill>
              </a:rPr>
              <a:t>Oda satış fiyatı belirleme kriterleri;</a:t>
            </a:r>
          </a:p>
          <a:p>
            <a:pPr algn="l"/>
            <a:r>
              <a:rPr lang="tr-TR" dirty="0">
                <a:solidFill>
                  <a:schemeClr val="tx1"/>
                </a:solidFill>
              </a:rPr>
              <a:t>1-Satın alma zamanı (Düşük, </a:t>
            </a:r>
            <a:r>
              <a:rPr lang="tr-TR" dirty="0" smtClean="0">
                <a:solidFill>
                  <a:schemeClr val="tx1"/>
                </a:solidFill>
              </a:rPr>
              <a:t>orta, </a:t>
            </a:r>
            <a:r>
              <a:rPr lang="tr-TR" dirty="0">
                <a:solidFill>
                  <a:schemeClr val="tx1"/>
                </a:solidFill>
              </a:rPr>
              <a:t>yüksek sezon)</a:t>
            </a:r>
          </a:p>
          <a:p>
            <a:pPr algn="l"/>
            <a:r>
              <a:rPr lang="tr-TR" dirty="0">
                <a:solidFill>
                  <a:schemeClr val="tx1"/>
                </a:solidFill>
              </a:rPr>
              <a:t>2-Tüketim yeri (Cazibe merkezine uzaklık yakınlık)</a:t>
            </a:r>
          </a:p>
          <a:p>
            <a:pPr algn="l"/>
            <a:r>
              <a:rPr lang="tr-TR" dirty="0">
                <a:solidFill>
                  <a:schemeClr val="tx1"/>
                </a:solidFill>
              </a:rPr>
              <a:t>3-Bölge (Turizm bölgeleri fiyatlama konusunda farklı değerlendirmeler yaparlar)</a:t>
            </a:r>
          </a:p>
          <a:p>
            <a:pPr algn="l"/>
            <a:r>
              <a:rPr lang="tr-TR" dirty="0">
                <a:solidFill>
                  <a:schemeClr val="tx1"/>
                </a:solidFill>
              </a:rPr>
              <a:t>4-Konuğun Durumu (Sosyal , ekonomik ve tatile uygunluk vb.)</a:t>
            </a:r>
          </a:p>
          <a:p>
            <a:pPr algn="l"/>
            <a:r>
              <a:rPr lang="tr-TR" dirty="0" smtClean="0">
                <a:solidFill>
                  <a:schemeClr val="tx1"/>
                </a:solidFill>
              </a:rPr>
              <a:t>	Oda </a:t>
            </a:r>
            <a:r>
              <a:rPr lang="tr-TR" dirty="0">
                <a:solidFill>
                  <a:schemeClr val="tx1"/>
                </a:solidFill>
              </a:rPr>
              <a:t>fiyatı belirlenirken içinde bulunulan durum değerlendirilir. Ayrıca mevsimlik , paket, konuk hacmi, ticari durumlar, nakit ve erken rezervasyon indirimleri, hafta sonu indirimleri, otel konuğu, münferit konuklar ve inisiyatif gibi durumlara dikkat edilir.</a:t>
            </a:r>
          </a:p>
          <a:p>
            <a:pPr algn="l"/>
            <a:r>
              <a:rPr lang="tr-TR" dirty="0" smtClean="0">
                <a:solidFill>
                  <a:schemeClr val="tx1"/>
                </a:solidFill>
              </a:rPr>
              <a:t>	Konuğun </a:t>
            </a:r>
            <a:r>
              <a:rPr lang="tr-TR" dirty="0">
                <a:solidFill>
                  <a:schemeClr val="tx1"/>
                </a:solidFill>
              </a:rPr>
              <a:t>veya konukların dolaylı veya doğrudan gelişleri de fiyatı etkilemektedir.</a:t>
            </a:r>
          </a:p>
          <a:p>
            <a:pPr algn="l"/>
            <a:endParaRPr lang="tr-TR" dirty="0"/>
          </a:p>
        </p:txBody>
      </p:sp>
      <p:pic>
        <p:nvPicPr>
          <p:cNvPr id="5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569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69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76664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tr-TR" u="sng" dirty="0" smtClean="0">
                <a:solidFill>
                  <a:srgbClr val="C00000"/>
                </a:solidFill>
              </a:rPr>
              <a:t>Oda Fiyatı Belirleme</a:t>
            </a:r>
          </a:p>
          <a:p>
            <a:pPr marL="0" indent="0">
              <a:buNone/>
            </a:pPr>
            <a:r>
              <a:rPr lang="tr-TR" dirty="0" smtClean="0"/>
              <a:t>*</a:t>
            </a:r>
            <a:r>
              <a:rPr lang="tr-TR" dirty="0"/>
              <a:t>Erken rezervasyon </a:t>
            </a:r>
            <a:r>
              <a:rPr lang="tr-TR" dirty="0" smtClean="0"/>
              <a:t>(</a:t>
            </a:r>
            <a:r>
              <a:rPr lang="tr-TR" dirty="0" err="1" smtClean="0"/>
              <a:t>Early</a:t>
            </a:r>
            <a:r>
              <a:rPr lang="tr-TR" dirty="0" smtClean="0"/>
              <a:t> </a:t>
            </a:r>
            <a:r>
              <a:rPr lang="tr-TR" dirty="0" err="1"/>
              <a:t>booking</a:t>
            </a:r>
            <a:r>
              <a:rPr lang="tr-TR" dirty="0"/>
              <a:t> </a:t>
            </a:r>
            <a:r>
              <a:rPr lang="tr-TR" dirty="0" smtClean="0"/>
              <a:t>rate)</a:t>
            </a:r>
            <a:endParaRPr lang="tr-TR" dirty="0"/>
          </a:p>
          <a:p>
            <a:pPr marL="0" indent="0">
              <a:buNone/>
            </a:pPr>
            <a:r>
              <a:rPr lang="tr-TR" dirty="0" smtClean="0"/>
              <a:t>*Mevsimlik indirimler (%20-60 arası)</a:t>
            </a:r>
          </a:p>
          <a:p>
            <a:pPr marL="0" indent="0">
              <a:buNone/>
            </a:pPr>
            <a:r>
              <a:rPr lang="tr-TR" dirty="0" smtClean="0"/>
              <a:t>*Konuk hacmine bağlı indirimler (%20 iş seyahatlerine çıkanlara, %25-60 tur operatörleri ve seyahat acentelerine)</a:t>
            </a:r>
          </a:p>
          <a:p>
            <a:pPr marL="0" indent="0">
              <a:buNone/>
            </a:pPr>
            <a:r>
              <a:rPr lang="tr-TR" dirty="0" smtClean="0"/>
              <a:t>*Paket fiyat (</a:t>
            </a:r>
            <a:r>
              <a:rPr lang="tr-TR" dirty="0" err="1" smtClean="0"/>
              <a:t>Package</a:t>
            </a:r>
            <a:r>
              <a:rPr lang="tr-TR" dirty="0" smtClean="0"/>
              <a:t> rate), geceleme sayısı bakımından fiyatlandırmadır, genelde 4-7 gün.</a:t>
            </a:r>
          </a:p>
          <a:p>
            <a:pPr marL="0" indent="0">
              <a:buNone/>
            </a:pPr>
            <a:r>
              <a:rPr lang="tr-TR" dirty="0" smtClean="0"/>
              <a:t>*Ticari indirimler, hukuken seyahat acenteleri %10 komisyon alırlar.</a:t>
            </a:r>
          </a:p>
          <a:p>
            <a:pPr marL="0" indent="0">
              <a:buNone/>
            </a:pPr>
            <a:r>
              <a:rPr lang="tr-TR" dirty="0" smtClean="0"/>
              <a:t>*Nakit ödeme indirimleri</a:t>
            </a:r>
          </a:p>
          <a:p>
            <a:pPr marL="0" indent="0">
              <a:buNone/>
            </a:pPr>
            <a:r>
              <a:rPr lang="tr-TR" dirty="0" smtClean="0"/>
              <a:t>*İnisiyatif indirimi</a:t>
            </a:r>
          </a:p>
          <a:p>
            <a:pPr marL="0" indent="0">
              <a:buNone/>
            </a:pPr>
            <a:r>
              <a:rPr lang="tr-TR" dirty="0" smtClean="0"/>
              <a:t>*Hafta sonu indirimi (</a:t>
            </a:r>
            <a:r>
              <a:rPr lang="tr-TR" dirty="0" err="1" smtClean="0"/>
              <a:t>Weekend</a:t>
            </a:r>
            <a:r>
              <a:rPr lang="tr-TR" dirty="0" smtClean="0"/>
              <a:t> rate)</a:t>
            </a:r>
          </a:p>
          <a:p>
            <a:pPr marL="0" indent="0">
              <a:buNone/>
            </a:pPr>
            <a:r>
              <a:rPr lang="tr-TR" dirty="0" smtClean="0"/>
              <a:t>*Münferit konuklar (</a:t>
            </a:r>
            <a:r>
              <a:rPr lang="tr-TR" dirty="0" err="1" smtClean="0"/>
              <a:t>Transient</a:t>
            </a:r>
            <a:r>
              <a:rPr lang="tr-TR" dirty="0" smtClean="0"/>
              <a:t> </a:t>
            </a:r>
            <a:r>
              <a:rPr lang="tr-TR" dirty="0" err="1" smtClean="0"/>
              <a:t>Regular</a:t>
            </a:r>
            <a:r>
              <a:rPr lang="tr-TR" dirty="0" smtClean="0"/>
              <a:t> </a:t>
            </a:r>
            <a:r>
              <a:rPr lang="tr-TR" dirty="0" err="1" smtClean="0"/>
              <a:t>Guests</a:t>
            </a:r>
            <a:r>
              <a:rPr lang="tr-TR" dirty="0" smtClean="0"/>
              <a:t>)</a:t>
            </a:r>
          </a:p>
          <a:p>
            <a:pPr marL="0" indent="0">
              <a:buNone/>
            </a:pPr>
            <a:r>
              <a:rPr lang="tr-TR" dirty="0" smtClean="0"/>
              <a:t>*Ücretsiz kalan konuk (</a:t>
            </a:r>
            <a:r>
              <a:rPr lang="tr-TR" dirty="0" err="1" smtClean="0"/>
              <a:t>Complimentary</a:t>
            </a:r>
            <a:r>
              <a:rPr lang="tr-TR" dirty="0" smtClean="0"/>
              <a:t> </a:t>
            </a:r>
            <a:r>
              <a:rPr lang="tr-TR" dirty="0" err="1" smtClean="0"/>
              <a:t>guest</a:t>
            </a:r>
            <a:r>
              <a:rPr lang="tr-TR" dirty="0" smtClean="0"/>
              <a:t>)</a:t>
            </a:r>
          </a:p>
          <a:p>
            <a:pPr marL="0" indent="0">
              <a:buNone/>
            </a:pPr>
            <a:r>
              <a:rPr lang="tr-TR" dirty="0" smtClean="0"/>
              <a:t>*İş seyahatleri konukları</a:t>
            </a:r>
          </a:p>
          <a:p>
            <a:pPr marL="0" indent="0">
              <a:buNone/>
            </a:pPr>
            <a:r>
              <a:rPr lang="tr-TR" dirty="0" smtClean="0"/>
              <a:t>-Sözleşmeli şirket fiyatı-</a:t>
            </a:r>
            <a:r>
              <a:rPr lang="tr-TR" dirty="0" err="1" smtClean="0"/>
              <a:t>Corporate</a:t>
            </a:r>
            <a:r>
              <a:rPr lang="tr-TR" dirty="0" smtClean="0"/>
              <a:t> rate (Büyük otel işletmeleri uygular)</a:t>
            </a:r>
          </a:p>
          <a:p>
            <a:pPr marL="0" indent="0">
              <a:buNone/>
            </a:pPr>
            <a:r>
              <a:rPr lang="tr-TR" dirty="0" smtClean="0"/>
              <a:t>-Ticari fiyat –Commercial rate (Küçük otel işletmeleri uygular)</a:t>
            </a:r>
          </a:p>
          <a:p>
            <a:pPr marL="0" indent="0">
              <a:buNone/>
            </a:pPr>
            <a:r>
              <a:rPr lang="tr-TR" dirty="0" smtClean="0"/>
              <a:t>*Havayolları mürettebatı ve ilgili kuruluşlar (</a:t>
            </a:r>
            <a:r>
              <a:rPr lang="tr-TR" dirty="0" err="1" smtClean="0"/>
              <a:t>Air</a:t>
            </a:r>
            <a:r>
              <a:rPr lang="tr-TR" dirty="0" smtClean="0"/>
              <a:t> </a:t>
            </a:r>
            <a:r>
              <a:rPr lang="tr-TR" dirty="0" err="1" smtClean="0"/>
              <a:t>crews</a:t>
            </a:r>
            <a:r>
              <a:rPr lang="tr-TR" dirty="0" smtClean="0"/>
              <a:t>) (%50’ye varan </a:t>
            </a:r>
            <a:r>
              <a:rPr lang="tr-TR" dirty="0"/>
              <a:t>indirimlerden yararlanırlar. </a:t>
            </a:r>
            <a:r>
              <a:rPr lang="tr-TR" dirty="0" smtClean="0"/>
              <a:t>(</a:t>
            </a:r>
            <a:r>
              <a:rPr lang="tr-TR" dirty="0" err="1" smtClean="0"/>
              <a:t>Discounted</a:t>
            </a:r>
            <a:r>
              <a:rPr lang="tr-TR" dirty="0" smtClean="0"/>
              <a:t> </a:t>
            </a:r>
            <a:r>
              <a:rPr lang="tr-TR" dirty="0" err="1" smtClean="0"/>
              <a:t>rates</a:t>
            </a:r>
            <a:r>
              <a:rPr lang="tr-TR" dirty="0" smtClean="0"/>
              <a:t>) IATA,WTO, WTTC gibi kurumlara da uygulanır.</a:t>
            </a: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891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4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04867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tr-TR" dirty="0" smtClean="0"/>
              <a:t>*Sadık konuk programı (</a:t>
            </a:r>
            <a:r>
              <a:rPr lang="tr-TR" dirty="0" err="1" smtClean="0"/>
              <a:t>Loyalty</a:t>
            </a:r>
            <a:r>
              <a:rPr lang="tr-TR" dirty="0" smtClean="0"/>
              <a:t> program rate)</a:t>
            </a:r>
          </a:p>
          <a:p>
            <a:pPr marL="0" indent="0">
              <a:buNone/>
            </a:pPr>
            <a:r>
              <a:rPr lang="tr-TR" dirty="0" smtClean="0"/>
              <a:t>*Aileler (</a:t>
            </a:r>
            <a:r>
              <a:rPr lang="tr-TR" dirty="0" err="1" smtClean="0"/>
              <a:t>Families</a:t>
            </a:r>
            <a:r>
              <a:rPr lang="tr-TR" dirty="0" smtClean="0"/>
              <a:t>) , 12-14 yaş altından ücret alınmaması gibi veya indirimli fiyatlar.</a:t>
            </a:r>
          </a:p>
          <a:p>
            <a:pPr marL="0" indent="0">
              <a:buNone/>
            </a:pPr>
            <a:r>
              <a:rPr lang="tr-TR" dirty="0" smtClean="0"/>
              <a:t>*Turlar ve gruplar</a:t>
            </a:r>
          </a:p>
          <a:p>
            <a:pPr marL="0" indent="0">
              <a:buNone/>
            </a:pPr>
            <a:r>
              <a:rPr lang="tr-TR" dirty="0" smtClean="0"/>
              <a:t>*Seyahat acenteleri konukları (Travel </a:t>
            </a:r>
            <a:r>
              <a:rPr lang="tr-TR" dirty="0" err="1" smtClean="0"/>
              <a:t>agent</a:t>
            </a:r>
            <a:r>
              <a:rPr lang="tr-TR" dirty="0" smtClean="0"/>
              <a:t> </a:t>
            </a:r>
            <a:r>
              <a:rPr lang="tr-TR" dirty="0" err="1" smtClean="0"/>
              <a:t>guest</a:t>
            </a:r>
            <a:r>
              <a:rPr lang="tr-TR" dirty="0" smtClean="0"/>
              <a:t>) , Münferit gelenlere IT (</a:t>
            </a:r>
            <a:r>
              <a:rPr lang="tr-TR" dirty="0" err="1" smtClean="0"/>
              <a:t>Individual</a:t>
            </a:r>
            <a:r>
              <a:rPr lang="tr-TR" dirty="0" smtClean="0"/>
              <a:t> </a:t>
            </a:r>
            <a:r>
              <a:rPr lang="tr-TR" dirty="0" err="1" smtClean="0"/>
              <a:t>travel</a:t>
            </a:r>
            <a:r>
              <a:rPr lang="tr-TR" dirty="0" smtClean="0"/>
              <a:t>), Grup gelenlere ise TAG (Travel </a:t>
            </a:r>
            <a:r>
              <a:rPr lang="tr-TR" dirty="0" err="1" smtClean="0"/>
              <a:t>agent</a:t>
            </a:r>
            <a:r>
              <a:rPr lang="tr-TR" dirty="0" smtClean="0"/>
              <a:t> </a:t>
            </a:r>
            <a:r>
              <a:rPr lang="tr-TR" dirty="0" err="1" smtClean="0"/>
              <a:t>groups</a:t>
            </a:r>
            <a:r>
              <a:rPr lang="tr-TR" dirty="0" smtClean="0"/>
              <a:t>) </a:t>
            </a:r>
            <a:r>
              <a:rPr lang="tr-TR" dirty="0" err="1" smtClean="0"/>
              <a:t>denir.Uygulanan</a:t>
            </a:r>
            <a:r>
              <a:rPr lang="tr-TR" dirty="0" smtClean="0"/>
              <a:t> fiyatlara şirket fiyatı (</a:t>
            </a:r>
            <a:r>
              <a:rPr lang="tr-TR" dirty="0" err="1" smtClean="0"/>
              <a:t>Company</a:t>
            </a:r>
            <a:r>
              <a:rPr lang="tr-TR" dirty="0" smtClean="0"/>
              <a:t> </a:t>
            </a:r>
            <a:r>
              <a:rPr lang="tr-TR" dirty="0" err="1" smtClean="0"/>
              <a:t>Rates</a:t>
            </a:r>
            <a:r>
              <a:rPr lang="tr-TR" dirty="0" smtClean="0"/>
              <a:t>) denir. Kontenjan </a:t>
            </a:r>
            <a:r>
              <a:rPr lang="tr-TR" dirty="0"/>
              <a:t>sözleşmesi fiyatı (</a:t>
            </a:r>
            <a:r>
              <a:rPr lang="tr-TR" dirty="0" err="1"/>
              <a:t>Contingent</a:t>
            </a:r>
            <a:r>
              <a:rPr lang="tr-TR" dirty="0"/>
              <a:t> </a:t>
            </a:r>
            <a:r>
              <a:rPr lang="tr-TR" dirty="0" smtClean="0"/>
              <a:t>rate </a:t>
            </a:r>
            <a:r>
              <a:rPr lang="tr-TR" dirty="0" err="1" smtClean="0"/>
              <a:t>agreement</a:t>
            </a:r>
            <a:r>
              <a:rPr lang="tr-TR" dirty="0" smtClean="0"/>
              <a:t>)</a:t>
            </a:r>
          </a:p>
          <a:p>
            <a:pPr marL="0" indent="0">
              <a:buNone/>
            </a:pPr>
            <a:r>
              <a:rPr lang="tr-TR" dirty="0" smtClean="0"/>
              <a:t>*Devamlı gelen konuk (</a:t>
            </a:r>
            <a:r>
              <a:rPr lang="tr-TR" dirty="0" err="1" smtClean="0"/>
              <a:t>Regular</a:t>
            </a:r>
            <a:r>
              <a:rPr lang="tr-TR" dirty="0" smtClean="0"/>
              <a:t> </a:t>
            </a:r>
            <a:r>
              <a:rPr lang="tr-TR" dirty="0" err="1" smtClean="0"/>
              <a:t>guest</a:t>
            </a:r>
            <a:r>
              <a:rPr lang="tr-TR" dirty="0" smtClean="0"/>
              <a:t> rate)</a:t>
            </a:r>
          </a:p>
          <a:p>
            <a:pPr marL="0" indent="0">
              <a:buNone/>
            </a:pPr>
            <a:r>
              <a:rPr lang="tr-TR" dirty="0" smtClean="0"/>
              <a:t>*Kongre ve seminer katılımcıları</a:t>
            </a:r>
          </a:p>
          <a:p>
            <a:pPr marL="0" indent="0">
              <a:buNone/>
            </a:pPr>
            <a:r>
              <a:rPr lang="tr-TR" dirty="0" smtClean="0"/>
              <a:t>*Çok önemli kişi (VIP)</a:t>
            </a:r>
          </a:p>
          <a:p>
            <a:pPr marL="0" indent="0">
              <a:buNone/>
            </a:pPr>
            <a:r>
              <a:rPr lang="tr-TR" dirty="0" smtClean="0"/>
              <a:t>*Sürekli otelde kalan konuklar (</a:t>
            </a:r>
            <a:r>
              <a:rPr lang="tr-TR" dirty="0" err="1" smtClean="0"/>
              <a:t>Permanent</a:t>
            </a:r>
            <a:r>
              <a:rPr lang="tr-TR" dirty="0" smtClean="0"/>
              <a:t> </a:t>
            </a:r>
            <a:r>
              <a:rPr lang="tr-TR" dirty="0" err="1" smtClean="0"/>
              <a:t>guests</a:t>
            </a:r>
            <a:r>
              <a:rPr lang="tr-TR" dirty="0" smtClean="0"/>
              <a:t>)</a:t>
            </a:r>
          </a:p>
          <a:p>
            <a:pPr marL="0" indent="0">
              <a:buNone/>
            </a:pPr>
            <a:r>
              <a:rPr lang="tr-TR" dirty="0" smtClean="0"/>
              <a:t>*Özel indirim kartlı konuklar (</a:t>
            </a:r>
            <a:r>
              <a:rPr lang="tr-TR" dirty="0" err="1" smtClean="0"/>
              <a:t>Premier</a:t>
            </a:r>
            <a:r>
              <a:rPr lang="tr-TR" dirty="0" smtClean="0"/>
              <a:t> </a:t>
            </a:r>
            <a:r>
              <a:rPr lang="tr-TR" dirty="0" err="1" smtClean="0"/>
              <a:t>business</a:t>
            </a:r>
            <a:r>
              <a:rPr lang="tr-TR" dirty="0" smtClean="0"/>
              <a:t> </a:t>
            </a:r>
            <a:r>
              <a:rPr lang="tr-TR" dirty="0" err="1" smtClean="0"/>
              <a:t>club</a:t>
            </a:r>
            <a:r>
              <a:rPr lang="tr-TR" dirty="0" smtClean="0"/>
              <a:t> </a:t>
            </a:r>
            <a:r>
              <a:rPr lang="tr-TR" dirty="0" err="1" smtClean="0"/>
              <a:t>card</a:t>
            </a:r>
            <a:r>
              <a:rPr lang="tr-TR" dirty="0" smtClean="0"/>
              <a:t> gibi)</a:t>
            </a:r>
          </a:p>
          <a:p>
            <a:pPr marL="0" indent="0">
              <a:buNone/>
            </a:pPr>
            <a:r>
              <a:rPr lang="tr-TR" dirty="0" smtClean="0"/>
              <a:t>*Özel meslek grupları</a:t>
            </a:r>
          </a:p>
          <a:p>
            <a:pPr marL="0" indent="0">
              <a:buNone/>
            </a:pPr>
            <a:r>
              <a:rPr lang="tr-TR" dirty="0" smtClean="0"/>
              <a:t>*Üçüncü yaş grubu</a:t>
            </a:r>
          </a:p>
          <a:p>
            <a:pPr marL="0" indent="0">
              <a:buNone/>
            </a:pPr>
            <a:r>
              <a:rPr lang="tr-TR" dirty="0" smtClean="0"/>
              <a:t>*Son dakika (</a:t>
            </a:r>
            <a:r>
              <a:rPr lang="tr-TR" dirty="0" err="1" smtClean="0"/>
              <a:t>Last</a:t>
            </a:r>
            <a:r>
              <a:rPr lang="tr-TR" dirty="0" smtClean="0"/>
              <a:t> </a:t>
            </a:r>
            <a:r>
              <a:rPr lang="tr-TR" dirty="0" err="1" smtClean="0"/>
              <a:t>minute</a:t>
            </a:r>
            <a:r>
              <a:rPr lang="tr-TR" dirty="0" smtClean="0"/>
              <a:t>) misafirler</a:t>
            </a: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471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80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048672"/>
          </a:xfrm>
        </p:spPr>
        <p:txBody>
          <a:bodyPr/>
          <a:lstStyle/>
          <a:p>
            <a:pPr marL="0" indent="0">
              <a:buNone/>
            </a:pPr>
            <a:r>
              <a:rPr lang="tr-TR" u="sng" dirty="0">
                <a:solidFill>
                  <a:srgbClr val="C00000"/>
                </a:solidFill>
              </a:rPr>
              <a:t>Oda satışları</a:t>
            </a:r>
          </a:p>
          <a:p>
            <a:pPr marL="0" indent="0">
              <a:buNone/>
            </a:pPr>
            <a:r>
              <a:rPr lang="tr-TR" dirty="0"/>
              <a:t>1-Rutin </a:t>
            </a:r>
            <a:r>
              <a:rPr lang="tr-TR" dirty="0" smtClean="0"/>
              <a:t>satışlar-</a:t>
            </a:r>
            <a:r>
              <a:rPr lang="tr-TR" dirty="0" err="1" smtClean="0"/>
              <a:t>Routine</a:t>
            </a:r>
            <a:r>
              <a:rPr lang="tr-TR" dirty="0" smtClean="0"/>
              <a:t>, </a:t>
            </a:r>
            <a:r>
              <a:rPr lang="tr-TR" dirty="0" err="1" smtClean="0"/>
              <a:t>automatic</a:t>
            </a:r>
            <a:r>
              <a:rPr lang="tr-TR" dirty="0" smtClean="0"/>
              <a:t> </a:t>
            </a:r>
            <a:r>
              <a:rPr lang="tr-TR" dirty="0" err="1" smtClean="0"/>
              <a:t>sales</a:t>
            </a:r>
            <a:r>
              <a:rPr lang="tr-TR" dirty="0" smtClean="0"/>
              <a:t>: </a:t>
            </a:r>
            <a:r>
              <a:rPr lang="tr-TR" dirty="0"/>
              <a:t>Genellikle </a:t>
            </a:r>
            <a:r>
              <a:rPr lang="tr-TR" dirty="0" err="1"/>
              <a:t>walk</a:t>
            </a:r>
            <a:r>
              <a:rPr lang="tr-TR" dirty="0"/>
              <a:t> in gelen konuklara uygulanır</a:t>
            </a:r>
          </a:p>
          <a:p>
            <a:pPr marL="0" indent="0">
              <a:buNone/>
            </a:pPr>
            <a:r>
              <a:rPr lang="tr-TR" dirty="0"/>
              <a:t>2-İyileştirilmiş </a:t>
            </a:r>
            <a:r>
              <a:rPr lang="tr-TR" dirty="0" smtClean="0"/>
              <a:t>satışlar-</a:t>
            </a:r>
            <a:r>
              <a:rPr lang="tr-TR" dirty="0" err="1" smtClean="0"/>
              <a:t>Bettered</a:t>
            </a:r>
            <a:r>
              <a:rPr lang="tr-TR" dirty="0" smtClean="0"/>
              <a:t> </a:t>
            </a:r>
            <a:r>
              <a:rPr lang="tr-TR" dirty="0" err="1" smtClean="0"/>
              <a:t>sales</a:t>
            </a:r>
            <a:r>
              <a:rPr lang="tr-TR" dirty="0" smtClean="0"/>
              <a:t>: Otelin </a:t>
            </a:r>
            <a:r>
              <a:rPr lang="tr-TR" dirty="0"/>
              <a:t>gelirini arttırmaya yönelik satışlardır.</a:t>
            </a:r>
          </a:p>
          <a:p>
            <a:pPr marL="0" indent="0">
              <a:buNone/>
            </a:pPr>
            <a:r>
              <a:rPr lang="tr-TR" dirty="0"/>
              <a:t>3-Yaratıcı </a:t>
            </a:r>
            <a:r>
              <a:rPr lang="tr-TR" dirty="0" smtClean="0"/>
              <a:t>satışlar-Creative </a:t>
            </a:r>
            <a:r>
              <a:rPr lang="tr-TR" dirty="0" err="1" smtClean="0"/>
              <a:t>sales</a:t>
            </a:r>
            <a:r>
              <a:rPr lang="tr-TR" dirty="0" smtClean="0"/>
              <a:t>: </a:t>
            </a:r>
            <a:r>
              <a:rPr lang="tr-TR" dirty="0"/>
              <a:t>Oda satışları ile birlikte otelin diğer hizmet birimlerinin de satışlarını yapmaktır</a:t>
            </a:r>
            <a:r>
              <a:rPr lang="tr-TR" dirty="0" smtClean="0"/>
              <a:t>.</a:t>
            </a:r>
          </a:p>
          <a:p>
            <a:pPr marL="0" indent="0">
              <a:buNone/>
            </a:pPr>
            <a:r>
              <a:rPr lang="tr-TR" u="sng" dirty="0" smtClean="0">
                <a:solidFill>
                  <a:srgbClr val="C00000"/>
                </a:solidFill>
              </a:rPr>
              <a:t>Oda satışlarında izlenecek genel süreç</a:t>
            </a:r>
          </a:p>
          <a:p>
            <a:pPr marL="0" indent="0">
              <a:buNone/>
            </a:pPr>
            <a:r>
              <a:rPr lang="tr-TR" u="sng" dirty="0" smtClean="0">
                <a:solidFill>
                  <a:srgbClr val="C00000"/>
                </a:solidFill>
              </a:rPr>
              <a:t>Oda satışlarında genel öneriler</a:t>
            </a:r>
            <a:endParaRPr lang="tr-TR" u="sng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165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7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120680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>
                <a:solidFill>
                  <a:srgbClr val="FF0000"/>
                </a:solidFill>
              </a:rPr>
              <a:t>Satış artırma Teknikleri</a:t>
            </a:r>
          </a:p>
          <a:p>
            <a:pPr marL="0" indent="0">
              <a:buNone/>
            </a:pPr>
            <a:r>
              <a:rPr lang="tr-TR" dirty="0" smtClean="0"/>
              <a:t>1-Değerlendirme</a:t>
            </a:r>
          </a:p>
          <a:p>
            <a:pPr marL="0" indent="0">
              <a:buNone/>
            </a:pPr>
            <a:r>
              <a:rPr lang="tr-TR" dirty="0" smtClean="0"/>
              <a:t>2-Yaklaşım</a:t>
            </a:r>
          </a:p>
          <a:p>
            <a:pPr marL="0" indent="0">
              <a:buNone/>
            </a:pPr>
            <a:r>
              <a:rPr lang="tr-TR" dirty="0" smtClean="0"/>
              <a:t>3-Sunuş</a:t>
            </a:r>
          </a:p>
          <a:p>
            <a:pPr marL="0" indent="0">
              <a:buNone/>
            </a:pPr>
            <a:r>
              <a:rPr lang="tr-TR" dirty="0" smtClean="0"/>
              <a:t>4-Fiyatlandırma</a:t>
            </a:r>
          </a:p>
          <a:p>
            <a:pPr marL="0" indent="0">
              <a:buNone/>
            </a:pPr>
            <a:r>
              <a:rPr lang="tr-TR" dirty="0" smtClean="0"/>
              <a:t>5-Odaları gösterme</a:t>
            </a:r>
          </a:p>
          <a:p>
            <a:pPr marL="0" indent="0">
              <a:buNone/>
            </a:pPr>
            <a:r>
              <a:rPr lang="tr-TR" dirty="0" smtClean="0"/>
              <a:t>6-Satışın bitirilmesi</a:t>
            </a:r>
            <a:endParaRPr lang="tr-TR" dirty="0"/>
          </a:p>
        </p:txBody>
      </p:sp>
      <p:pic>
        <p:nvPicPr>
          <p:cNvPr id="4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735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8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363272" cy="61926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sz="2000" u="sng" dirty="0" smtClean="0">
                <a:solidFill>
                  <a:srgbClr val="C00000"/>
                </a:solidFill>
              </a:rPr>
              <a:t>Satış politikasına uygun oda satışı</a:t>
            </a:r>
          </a:p>
          <a:p>
            <a:pPr marL="0" indent="0">
              <a:buNone/>
            </a:pPr>
            <a:r>
              <a:rPr lang="tr-TR" sz="2000" dirty="0" smtClean="0"/>
              <a:t>1-Konuk profilini tanıma</a:t>
            </a:r>
          </a:p>
          <a:p>
            <a:pPr marL="0" indent="0">
              <a:buNone/>
            </a:pPr>
            <a:r>
              <a:rPr lang="tr-TR" sz="2000" dirty="0" smtClean="0"/>
              <a:t>a-Konuğun ihtiyacına uygun oda satışı yapma</a:t>
            </a:r>
          </a:p>
          <a:p>
            <a:pPr marL="0" indent="0">
              <a:buNone/>
            </a:pPr>
            <a:r>
              <a:rPr lang="tr-TR" sz="2000" dirty="0" smtClean="0"/>
              <a:t>b-Bağlantılı odaları çocuklu veya kalabalık ailelere satma</a:t>
            </a:r>
          </a:p>
          <a:p>
            <a:pPr marL="0" indent="0">
              <a:buNone/>
            </a:pPr>
            <a:r>
              <a:rPr lang="tr-TR" sz="2000" dirty="0" smtClean="0"/>
              <a:t>c-Asansör fobisi olan konuklara zemin kattan oda tahsisi etme</a:t>
            </a:r>
          </a:p>
          <a:p>
            <a:pPr marL="0" indent="0">
              <a:buNone/>
            </a:pPr>
            <a:r>
              <a:rPr lang="tr-TR" sz="2000" dirty="0" smtClean="0"/>
              <a:t>2-Alternatif üretme</a:t>
            </a:r>
          </a:p>
          <a:p>
            <a:pPr marL="0" indent="0">
              <a:buNone/>
            </a:pPr>
            <a:r>
              <a:rPr lang="tr-TR" sz="2000" dirty="0" smtClean="0"/>
              <a:t>3-Yeni trendler sunma</a:t>
            </a:r>
          </a:p>
          <a:p>
            <a:pPr marL="0" indent="0">
              <a:buNone/>
            </a:pPr>
            <a:r>
              <a:rPr lang="tr-TR" sz="2000" dirty="0" smtClean="0"/>
              <a:t>4-Oda satışlarını mümkün olduğu kadar aynı katlardan yapma</a:t>
            </a:r>
          </a:p>
          <a:p>
            <a:pPr marL="0" indent="0">
              <a:buNone/>
            </a:pPr>
            <a:r>
              <a:rPr lang="tr-TR" sz="2000" dirty="0" smtClean="0"/>
              <a:t>5-Odaların alt kattan üst kata doğru satılması</a:t>
            </a:r>
          </a:p>
          <a:p>
            <a:pPr marL="0" indent="0">
              <a:buNone/>
            </a:pPr>
            <a:r>
              <a:rPr lang="tr-TR" sz="2000" dirty="0" smtClean="0"/>
              <a:t>6-Personel eğitimleri</a:t>
            </a:r>
          </a:p>
          <a:p>
            <a:pPr marL="0" indent="0">
              <a:buNone/>
            </a:pPr>
            <a:r>
              <a:rPr lang="tr-TR" sz="2000" dirty="0" smtClean="0"/>
              <a:t>-Teşvik tedbirleri</a:t>
            </a:r>
          </a:p>
          <a:p>
            <a:pPr marL="0" indent="0">
              <a:buNone/>
            </a:pPr>
            <a:endParaRPr lang="tr-TR" sz="2000" dirty="0"/>
          </a:p>
          <a:p>
            <a:pPr marL="0" indent="0">
              <a:buNone/>
            </a:pPr>
            <a:endParaRPr lang="tr-TR" sz="2000" dirty="0" smtClean="0"/>
          </a:p>
          <a:p>
            <a:pPr marL="0" indent="0">
              <a:buNone/>
            </a:pPr>
            <a:endParaRPr lang="tr-TR" sz="2000" dirty="0"/>
          </a:p>
          <a:p>
            <a:pPr marL="0" indent="0">
              <a:buNone/>
            </a:pPr>
            <a:endParaRPr lang="tr-TR" sz="2000" dirty="0" smtClean="0"/>
          </a:p>
          <a:p>
            <a:pPr marL="0" indent="0">
              <a:buNone/>
            </a:pPr>
            <a:endParaRPr lang="tr-TR" sz="2000" dirty="0"/>
          </a:p>
          <a:p>
            <a:pPr marL="0" indent="0">
              <a:buNone/>
            </a:pPr>
            <a:r>
              <a:rPr lang="tr-TR" sz="2000" dirty="0" smtClean="0"/>
              <a:t>Mağara Otel                         Kapsül otel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4221088"/>
            <a:ext cx="1728193" cy="15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1487" y="4221088"/>
            <a:ext cx="2647950" cy="15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409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0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0465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u="sng" dirty="0" smtClean="0">
                <a:solidFill>
                  <a:srgbClr val="C00000"/>
                </a:solidFill>
              </a:rPr>
              <a:t>Oda satışı yaparken resepsiyon görevlisinin bilmesi gereken hususlar</a:t>
            </a:r>
          </a:p>
          <a:p>
            <a:pPr marL="0" indent="0">
              <a:buNone/>
            </a:pPr>
            <a:r>
              <a:rPr lang="tr-TR" u="sng" dirty="0" err="1" smtClean="0">
                <a:solidFill>
                  <a:srgbClr val="C00000"/>
                </a:solidFill>
              </a:rPr>
              <a:t>Turn</a:t>
            </a:r>
            <a:r>
              <a:rPr lang="tr-TR" u="sng" dirty="0" smtClean="0">
                <a:solidFill>
                  <a:srgbClr val="C00000"/>
                </a:solidFill>
              </a:rPr>
              <a:t> </a:t>
            </a:r>
            <a:r>
              <a:rPr lang="tr-TR" u="sng" dirty="0" err="1" smtClean="0">
                <a:solidFill>
                  <a:srgbClr val="C00000"/>
                </a:solidFill>
              </a:rPr>
              <a:t>away</a:t>
            </a:r>
            <a:r>
              <a:rPr lang="tr-TR" u="sng" dirty="0" smtClean="0">
                <a:solidFill>
                  <a:srgbClr val="C00000"/>
                </a:solidFill>
              </a:rPr>
              <a:t>:</a:t>
            </a:r>
            <a:r>
              <a:rPr lang="tr-TR" dirty="0" smtClean="0">
                <a:solidFill>
                  <a:srgbClr val="C00000"/>
                </a:solidFill>
              </a:rPr>
              <a:t> </a:t>
            </a:r>
            <a:r>
              <a:rPr lang="tr-TR" dirty="0" smtClean="0"/>
              <a:t>Konuklar otele geldikleri zaman otelin dolu olması nedeniyle otele kabul edilememesine denir.</a:t>
            </a:r>
          </a:p>
          <a:p>
            <a:pPr marL="0" indent="0">
              <a:buNone/>
            </a:pPr>
            <a:r>
              <a:rPr lang="tr-TR" dirty="0" smtClean="0"/>
              <a:t>1-Guaranteed </a:t>
            </a:r>
            <a:r>
              <a:rPr lang="tr-TR" dirty="0" err="1" smtClean="0"/>
              <a:t>reservation</a:t>
            </a:r>
            <a:r>
              <a:rPr lang="tr-TR" dirty="0" smtClean="0"/>
              <a:t> </a:t>
            </a:r>
            <a:r>
              <a:rPr lang="tr-TR" dirty="0" err="1" smtClean="0"/>
              <a:t>turn</a:t>
            </a:r>
            <a:r>
              <a:rPr lang="tr-TR" dirty="0" smtClean="0"/>
              <a:t> </a:t>
            </a:r>
            <a:r>
              <a:rPr lang="tr-TR" dirty="0" err="1" smtClean="0"/>
              <a:t>aways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2-Late </a:t>
            </a:r>
            <a:r>
              <a:rPr lang="tr-TR" dirty="0" err="1" smtClean="0"/>
              <a:t>arrival</a:t>
            </a:r>
            <a:r>
              <a:rPr lang="tr-TR" dirty="0" smtClean="0"/>
              <a:t> </a:t>
            </a:r>
            <a:r>
              <a:rPr lang="tr-TR" dirty="0" err="1" smtClean="0"/>
              <a:t>turn</a:t>
            </a:r>
            <a:r>
              <a:rPr lang="tr-TR" dirty="0" smtClean="0"/>
              <a:t> </a:t>
            </a:r>
            <a:r>
              <a:rPr lang="tr-TR" dirty="0" err="1" smtClean="0"/>
              <a:t>aways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3-Claim </a:t>
            </a:r>
            <a:r>
              <a:rPr lang="tr-TR" dirty="0" err="1" smtClean="0"/>
              <a:t>reservation</a:t>
            </a:r>
            <a:r>
              <a:rPr lang="tr-TR" dirty="0" smtClean="0"/>
              <a:t> </a:t>
            </a:r>
            <a:r>
              <a:rPr lang="tr-TR" dirty="0" err="1" smtClean="0"/>
              <a:t>turn</a:t>
            </a:r>
            <a:r>
              <a:rPr lang="tr-TR" dirty="0" smtClean="0"/>
              <a:t> </a:t>
            </a:r>
            <a:r>
              <a:rPr lang="tr-TR" dirty="0" err="1" smtClean="0"/>
              <a:t>aways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4-No </a:t>
            </a:r>
            <a:r>
              <a:rPr lang="tr-TR" dirty="0" err="1" smtClean="0"/>
              <a:t>reservation</a:t>
            </a:r>
            <a:r>
              <a:rPr lang="tr-TR" dirty="0" smtClean="0"/>
              <a:t> </a:t>
            </a:r>
            <a:r>
              <a:rPr lang="tr-TR" dirty="0" err="1" smtClean="0"/>
              <a:t>turn</a:t>
            </a:r>
            <a:r>
              <a:rPr lang="tr-TR" dirty="0" smtClean="0"/>
              <a:t> </a:t>
            </a:r>
            <a:r>
              <a:rPr lang="tr-TR" dirty="0" err="1" smtClean="0"/>
              <a:t>aways</a:t>
            </a:r>
            <a:endParaRPr lang="tr-TR" dirty="0" smtClean="0"/>
          </a:p>
          <a:p>
            <a:pPr marL="0" indent="0">
              <a:buNone/>
            </a:pPr>
            <a:r>
              <a:rPr lang="tr-TR" u="sng" dirty="0" smtClean="0">
                <a:solidFill>
                  <a:srgbClr val="C00000"/>
                </a:solidFill>
              </a:rPr>
              <a:t>Konuk geldiğinde odanın hazır olmaması</a:t>
            </a:r>
          </a:p>
          <a:p>
            <a:pPr marL="0" indent="0">
              <a:buNone/>
            </a:pPr>
            <a:r>
              <a:rPr lang="tr-TR" u="sng" dirty="0" smtClean="0">
                <a:solidFill>
                  <a:srgbClr val="C00000"/>
                </a:solidFill>
              </a:rPr>
              <a:t>Kara listeye (Black </a:t>
            </a:r>
            <a:r>
              <a:rPr lang="tr-TR" u="sng" dirty="0" err="1" smtClean="0">
                <a:solidFill>
                  <a:srgbClr val="C00000"/>
                </a:solidFill>
              </a:rPr>
              <a:t>list</a:t>
            </a:r>
            <a:r>
              <a:rPr lang="tr-TR" u="sng" dirty="0" smtClean="0">
                <a:solidFill>
                  <a:srgbClr val="C00000"/>
                </a:solidFill>
              </a:rPr>
              <a:t>) alınmış konukların takibi</a:t>
            </a:r>
            <a:endParaRPr lang="tr-TR" u="sng" dirty="0">
              <a:solidFill>
                <a:srgbClr val="C00000"/>
              </a:solidFill>
            </a:endParaRPr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741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3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904656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tr-TR" u="sng" dirty="0" smtClean="0">
                <a:solidFill>
                  <a:srgbClr val="C00000"/>
                </a:solidFill>
              </a:rPr>
              <a:t>Oda satışlarında özel durumlar</a:t>
            </a:r>
          </a:p>
          <a:p>
            <a:pPr marL="0" indent="0">
              <a:buNone/>
            </a:pPr>
            <a:r>
              <a:rPr lang="tr-TR" dirty="0" smtClean="0"/>
              <a:t>*Kapalı günler-</a:t>
            </a:r>
            <a:r>
              <a:rPr lang="tr-TR" dirty="0" err="1" smtClean="0"/>
              <a:t>Closed</a:t>
            </a:r>
            <a:r>
              <a:rPr lang="tr-TR" dirty="0" smtClean="0"/>
              <a:t> </a:t>
            </a:r>
            <a:r>
              <a:rPr lang="tr-TR" dirty="0" err="1" smtClean="0"/>
              <a:t>out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*Kritik günler-On </a:t>
            </a:r>
            <a:r>
              <a:rPr lang="tr-TR" dirty="0" err="1" smtClean="0"/>
              <a:t>request</a:t>
            </a:r>
            <a:r>
              <a:rPr lang="tr-TR" dirty="0" smtClean="0"/>
              <a:t>/FOM</a:t>
            </a:r>
          </a:p>
          <a:p>
            <a:pPr marL="0" indent="0">
              <a:buNone/>
            </a:pPr>
            <a:r>
              <a:rPr lang="tr-TR" dirty="0" smtClean="0"/>
              <a:t>*Satışı durdurmak-Stop </a:t>
            </a:r>
            <a:r>
              <a:rPr lang="tr-TR" dirty="0" err="1" smtClean="0"/>
              <a:t>sales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*Satılabilir oda sayısı</a:t>
            </a:r>
          </a:p>
          <a:p>
            <a:pPr marL="0" indent="0">
              <a:buNone/>
            </a:pPr>
            <a:r>
              <a:rPr lang="tr-TR" dirty="0" smtClean="0"/>
              <a:t>Satılabilir oda sayısı=(Bir önceki günkü boş oda </a:t>
            </a:r>
            <a:r>
              <a:rPr lang="tr-TR" dirty="0" err="1" smtClean="0"/>
              <a:t>sayısı+O</a:t>
            </a:r>
            <a:r>
              <a:rPr lang="tr-TR" dirty="0" smtClean="0"/>
              <a:t> gün boşalacak oda sayısı)-(O günkü rezervasyonlar)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u="sng" dirty="0" err="1" smtClean="0">
                <a:solidFill>
                  <a:srgbClr val="C00000"/>
                </a:solidFill>
              </a:rPr>
              <a:t>Barter</a:t>
            </a:r>
            <a:r>
              <a:rPr lang="tr-TR" u="sng" dirty="0" smtClean="0">
                <a:solidFill>
                  <a:srgbClr val="C00000"/>
                </a:solidFill>
              </a:rPr>
              <a:t> Sistemi-Değiş tokuş, takas etmek</a:t>
            </a:r>
          </a:p>
          <a:p>
            <a:pPr marL="0" indent="0">
              <a:buNone/>
            </a:pPr>
            <a:r>
              <a:rPr lang="tr-TR" dirty="0" smtClean="0"/>
              <a:t>	Bu </a:t>
            </a:r>
            <a:r>
              <a:rPr lang="tr-TR" dirty="0"/>
              <a:t>sistemde alacak-verecek ilişkisi firmaların kendileri arasında değil, </a:t>
            </a:r>
            <a:r>
              <a:rPr lang="tr-TR" dirty="0" err="1"/>
              <a:t>barter</a:t>
            </a:r>
            <a:r>
              <a:rPr lang="tr-TR" dirty="0"/>
              <a:t> havuzuna doğru olmaktadır. Böylelikle, </a:t>
            </a:r>
            <a:r>
              <a:rPr lang="tr-TR" dirty="0" err="1"/>
              <a:t>barter</a:t>
            </a:r>
            <a:r>
              <a:rPr lang="tr-TR" dirty="0"/>
              <a:t> sistemine üye olan bir firmaya yapılan satış işlemi sonucunda alacak yine </a:t>
            </a:r>
            <a:r>
              <a:rPr lang="tr-TR" dirty="0" err="1"/>
              <a:t>barter</a:t>
            </a:r>
            <a:r>
              <a:rPr lang="tr-TR" dirty="0"/>
              <a:t> sistemine üye olan bir diğer firmadan mal veya hizmet alarak tahsil edilebilmektedir</a:t>
            </a:r>
            <a:r>
              <a:rPr lang="tr-TR" dirty="0" smtClean="0"/>
              <a:t>.</a:t>
            </a:r>
          </a:p>
          <a:p>
            <a:pPr marL="0" indent="0">
              <a:buNone/>
            </a:pPr>
            <a:r>
              <a:rPr lang="tr-TR" dirty="0" smtClean="0"/>
              <a:t>	Bir firmanın satın aldığı mal hizmetin bedelini kendi ürettiği mal veya hizmetlerle geri ödemesidir.</a:t>
            </a:r>
          </a:p>
          <a:p>
            <a:pPr marL="0" indent="0">
              <a:buNone/>
            </a:pPr>
            <a:r>
              <a:rPr lang="tr-TR" dirty="0" smtClean="0"/>
              <a:t>1-Perakende </a:t>
            </a:r>
            <a:r>
              <a:rPr lang="tr-TR" dirty="0" err="1" smtClean="0"/>
              <a:t>barter</a:t>
            </a:r>
            <a:r>
              <a:rPr lang="tr-TR" dirty="0" smtClean="0"/>
              <a:t>: Bir işletme ağına bir broker (simsar) tarafından verilen aracılık hizmetiyle üyelerin kendi aralarında mal ve hizmet değişimi </a:t>
            </a:r>
            <a:r>
              <a:rPr lang="tr-TR" dirty="0"/>
              <a:t>yapması söz konusudur. </a:t>
            </a:r>
            <a:r>
              <a:rPr lang="tr-TR" dirty="0" err="1"/>
              <a:t>Barter</a:t>
            </a:r>
            <a:r>
              <a:rPr lang="tr-TR" dirty="0"/>
              <a:t> </a:t>
            </a:r>
            <a:r>
              <a:rPr lang="tr-TR" dirty="0" smtClean="0"/>
              <a:t>Exchange olarak da bilinir.</a:t>
            </a:r>
          </a:p>
          <a:p>
            <a:pPr marL="0" indent="0">
              <a:buNone/>
            </a:pPr>
            <a:r>
              <a:rPr lang="tr-TR" dirty="0" smtClean="0"/>
              <a:t>2-Toptan </a:t>
            </a:r>
            <a:r>
              <a:rPr lang="tr-TR" dirty="0" err="1" smtClean="0"/>
              <a:t>barter</a:t>
            </a:r>
            <a:r>
              <a:rPr lang="tr-TR" dirty="0" smtClean="0"/>
              <a:t>: Üretici , ana dağıtım firması ve toptancı gibi konumlarda olan işletmelerin kendi mal ve hizmetlerini ticari ilişkide bulundukları işletmelerle takas etmeleri işlemleri bu gruba girer.</a:t>
            </a:r>
          </a:p>
          <a:p>
            <a:pPr marL="0" indent="0">
              <a:buNone/>
            </a:pPr>
            <a:r>
              <a:rPr lang="tr-TR" dirty="0" smtClean="0"/>
              <a:t>3-Uluslararası </a:t>
            </a:r>
            <a:r>
              <a:rPr lang="tr-TR" dirty="0" err="1" smtClean="0"/>
              <a:t>barter</a:t>
            </a:r>
            <a:r>
              <a:rPr lang="tr-TR" dirty="0" smtClean="0"/>
              <a:t>: Karşılıklı iki ülkenin mal takasıdır. Bunlar uluslararası ticaret sözleşmeleridir ve daha çok </a:t>
            </a:r>
            <a:r>
              <a:rPr lang="tr-TR" dirty="0" err="1" smtClean="0"/>
              <a:t>barter</a:t>
            </a:r>
            <a:r>
              <a:rPr lang="tr-TR" smtClean="0"/>
              <a:t> türündedir.</a:t>
            </a:r>
            <a:endParaRPr lang="tr-TR" dirty="0" smtClean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119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1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</TotalTime>
  <Words>549</Words>
  <Application>Microsoft Office PowerPoint</Application>
  <PresentationFormat>Ekran Gösterisi (4:3)</PresentationFormat>
  <Paragraphs>87</Paragraphs>
  <Slides>8</Slides>
  <Notes>0</Notes>
  <HiddenSlides>0</HiddenSlides>
  <MMClips>8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8</vt:i4>
      </vt:variant>
    </vt:vector>
  </HeadingPairs>
  <TitlesOfParts>
    <vt:vector size="9" baseType="lpstr">
      <vt:lpstr>Ofis Teması</vt:lpstr>
      <vt:lpstr>5.HAFTA Oda satış politikaları ve oda satış teknikleri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5.HAFTA </dc:title>
  <dc:creator>ASUS</dc:creator>
  <cp:lastModifiedBy>ASUS</cp:lastModifiedBy>
  <cp:revision>15</cp:revision>
  <dcterms:created xsi:type="dcterms:W3CDTF">2021-03-23T16:44:07Z</dcterms:created>
  <dcterms:modified xsi:type="dcterms:W3CDTF">2021-03-31T09:31:46Z</dcterms:modified>
</cp:coreProperties>
</file>