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29.03.2021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29.03.2021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29.03.2021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29.03.2021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29.03.2021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29.03.2021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29.03.2021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29.03.2021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467544" y="332657"/>
            <a:ext cx="8352928" cy="1008111"/>
          </a:xfrm>
        </p:spPr>
        <p:txBody>
          <a:bodyPr>
            <a:normAutofit/>
          </a:bodyPr>
          <a:lstStyle/>
          <a:p>
            <a:r>
              <a:rPr lang="tr-TR" sz="2400" dirty="0">
                <a:solidFill>
                  <a:srgbClr val="FF0000"/>
                </a:solidFill>
              </a:rPr>
              <a:t>6.HAFTA</a:t>
            </a:r>
            <a:br>
              <a:rPr lang="tr-TR" sz="2400" dirty="0">
                <a:solidFill>
                  <a:srgbClr val="FF0000"/>
                </a:solidFill>
              </a:rPr>
            </a:br>
            <a:r>
              <a:rPr lang="tr-TR" sz="2400" dirty="0">
                <a:solidFill>
                  <a:srgbClr val="FF0000"/>
                </a:solidFill>
              </a:rPr>
              <a:t>Oda fiyatlandırması ve çeşitli fiyatlandırma yöntemleri</a:t>
            </a:r>
          </a:p>
        </p:txBody>
      </p:sp>
      <p:sp>
        <p:nvSpPr>
          <p:cNvPr id="3" name="Alt Başlık 2"/>
          <p:cNvSpPr>
            <a:spLocks noGrp="1"/>
          </p:cNvSpPr>
          <p:nvPr>
            <p:ph type="subTitle" idx="1"/>
          </p:nvPr>
        </p:nvSpPr>
        <p:spPr>
          <a:xfrm>
            <a:off x="467544" y="1340768"/>
            <a:ext cx="8352928" cy="5112568"/>
          </a:xfrm>
        </p:spPr>
        <p:txBody>
          <a:bodyPr/>
          <a:lstStyle/>
          <a:p>
            <a:pPr algn="l"/>
            <a:r>
              <a:rPr lang="tr-TR" sz="2000" u="sng" dirty="0">
                <a:solidFill>
                  <a:srgbClr val="C00000"/>
                </a:solidFill>
              </a:rPr>
              <a:t>Fiyatlama kavramı</a:t>
            </a:r>
          </a:p>
          <a:p>
            <a:pPr algn="l"/>
            <a:r>
              <a:rPr lang="tr-TR" sz="2000" dirty="0">
                <a:solidFill>
                  <a:srgbClr val="C00000"/>
                </a:solidFill>
              </a:rPr>
              <a:t>Fiyat: </a:t>
            </a:r>
            <a:r>
              <a:rPr lang="tr-TR" sz="2000" dirty="0">
                <a:solidFill>
                  <a:schemeClr val="tx1"/>
                </a:solidFill>
              </a:rPr>
              <a:t>Alım veya satımda bir şeyin para karşılığındaki değeri, eder, paha. </a:t>
            </a:r>
          </a:p>
          <a:p>
            <a:pPr algn="l"/>
            <a:r>
              <a:rPr lang="tr-TR" sz="2000" dirty="0">
                <a:solidFill>
                  <a:srgbClr val="C00000"/>
                </a:solidFill>
              </a:rPr>
              <a:t>Fayda: </a:t>
            </a:r>
            <a:r>
              <a:rPr lang="tr-TR" sz="2000" dirty="0">
                <a:solidFill>
                  <a:schemeClr val="tx1"/>
                </a:solidFill>
              </a:rPr>
              <a:t>Birey isteklerini tatmin etme yeteneği olan </a:t>
            </a:r>
            <a:r>
              <a:rPr lang="tr-TR" sz="2000" dirty="0" smtClean="0">
                <a:solidFill>
                  <a:schemeClr val="tx1"/>
                </a:solidFill>
              </a:rPr>
              <a:t> </a:t>
            </a:r>
            <a:r>
              <a:rPr lang="tr-TR" sz="2000" dirty="0">
                <a:solidFill>
                  <a:schemeClr val="tx1"/>
                </a:solidFill>
              </a:rPr>
              <a:t>varlıkları ifade eder</a:t>
            </a:r>
            <a:r>
              <a:rPr lang="tr-TR" sz="2000" dirty="0" smtClean="0">
                <a:solidFill>
                  <a:schemeClr val="tx1"/>
                </a:solidFill>
              </a:rPr>
              <a:t>.</a:t>
            </a:r>
            <a:endParaRPr lang="tr-TR" sz="2000" dirty="0">
              <a:solidFill>
                <a:schemeClr val="tx1"/>
              </a:solidFill>
            </a:endParaRPr>
          </a:p>
          <a:p>
            <a:pPr algn="l"/>
            <a:r>
              <a:rPr lang="tr-TR" sz="2000" dirty="0">
                <a:solidFill>
                  <a:srgbClr val="C00000"/>
                </a:solidFill>
              </a:rPr>
              <a:t>Değer: </a:t>
            </a:r>
            <a:r>
              <a:rPr lang="tr-TR" sz="2000" dirty="0">
                <a:solidFill>
                  <a:schemeClr val="tx1"/>
                </a:solidFill>
              </a:rPr>
              <a:t>Bir ürünün kıymetinin kalitatif ölçüsüdür</a:t>
            </a:r>
            <a:r>
              <a:rPr lang="tr-TR" sz="2000" dirty="0" smtClean="0">
                <a:solidFill>
                  <a:schemeClr val="tx1"/>
                </a:solidFill>
              </a:rPr>
              <a:t>.</a:t>
            </a:r>
            <a:endParaRPr lang="tr-TR" sz="2000" dirty="0">
              <a:solidFill>
                <a:schemeClr val="tx1"/>
              </a:solidFill>
            </a:endParaRPr>
          </a:p>
          <a:p>
            <a:r>
              <a:rPr lang="tr-TR" sz="2000" dirty="0" smtClean="0">
                <a:solidFill>
                  <a:srgbClr val="C00000"/>
                </a:solidFill>
              </a:rPr>
              <a:t>Fiyatın tanımlanmasına ilişkin süreç</a:t>
            </a:r>
            <a:endParaRPr lang="tr-TR" sz="2000" dirty="0">
              <a:solidFill>
                <a:srgbClr val="C00000"/>
              </a:solidFill>
            </a:endParaRPr>
          </a:p>
        </p:txBody>
      </p:sp>
      <p:sp>
        <p:nvSpPr>
          <p:cNvPr id="5" name="Aşağı Ok 4"/>
          <p:cNvSpPr/>
          <p:nvPr/>
        </p:nvSpPr>
        <p:spPr>
          <a:xfrm>
            <a:off x="4067944" y="3284984"/>
            <a:ext cx="1440160" cy="576064"/>
          </a:xfrm>
          <a:prstGeom prst="down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tr-TR" sz="1400" dirty="0" smtClean="0"/>
              <a:t>Fayda</a:t>
            </a:r>
            <a:endParaRPr lang="tr-TR" sz="1400" dirty="0"/>
          </a:p>
        </p:txBody>
      </p:sp>
      <p:sp>
        <p:nvSpPr>
          <p:cNvPr id="6" name="Aşağı Ok 5"/>
          <p:cNvSpPr/>
          <p:nvPr/>
        </p:nvSpPr>
        <p:spPr>
          <a:xfrm>
            <a:off x="4151260" y="4365104"/>
            <a:ext cx="1356844" cy="576064"/>
          </a:xfrm>
          <a:prstGeom prst="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sz="1400" dirty="0" smtClean="0"/>
              <a:t>Değer</a:t>
            </a:r>
            <a:endParaRPr lang="tr-TR" sz="1400" dirty="0"/>
          </a:p>
        </p:txBody>
      </p:sp>
      <p:sp>
        <p:nvSpPr>
          <p:cNvPr id="7" name="Aşağı Ok 6"/>
          <p:cNvSpPr/>
          <p:nvPr/>
        </p:nvSpPr>
        <p:spPr>
          <a:xfrm>
            <a:off x="4251731" y="5369141"/>
            <a:ext cx="1256371" cy="576064"/>
          </a:xfrm>
          <a:prstGeom prst="down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tr-TR" sz="1400" dirty="0" smtClean="0"/>
              <a:t>Fiyat</a:t>
            </a:r>
            <a:endParaRPr lang="tr-TR" sz="1400" dirty="0"/>
          </a:p>
        </p:txBody>
      </p:sp>
      <p:sp>
        <p:nvSpPr>
          <p:cNvPr id="8" name="Metin kutusu 7"/>
          <p:cNvSpPr txBox="1"/>
          <p:nvPr/>
        </p:nvSpPr>
        <p:spPr>
          <a:xfrm>
            <a:off x="4067944" y="3861048"/>
            <a:ext cx="1440160" cy="307777"/>
          </a:xfrm>
          <a:prstGeom prst="rect">
            <a:avLst/>
          </a:prstGeom>
          <a:noFill/>
        </p:spPr>
        <p:txBody>
          <a:bodyPr wrap="square" rtlCol="0">
            <a:spAutoFit/>
          </a:bodyPr>
          <a:lstStyle/>
          <a:p>
            <a:pPr algn="ctr"/>
            <a:r>
              <a:rPr lang="tr-TR" sz="1400" b="1" dirty="0" smtClean="0"/>
              <a:t>Yaratım süreci</a:t>
            </a:r>
            <a:endParaRPr lang="tr-TR" sz="1400" b="1" dirty="0"/>
          </a:p>
        </p:txBody>
      </p:sp>
      <p:sp>
        <p:nvSpPr>
          <p:cNvPr id="9" name="Metin kutusu 8"/>
          <p:cNvSpPr txBox="1"/>
          <p:nvPr/>
        </p:nvSpPr>
        <p:spPr>
          <a:xfrm>
            <a:off x="4251731" y="4941168"/>
            <a:ext cx="1256373" cy="307777"/>
          </a:xfrm>
          <a:prstGeom prst="rect">
            <a:avLst/>
          </a:prstGeom>
          <a:noFill/>
        </p:spPr>
        <p:txBody>
          <a:bodyPr wrap="square" rtlCol="0">
            <a:spAutoFit/>
          </a:bodyPr>
          <a:lstStyle/>
          <a:p>
            <a:pPr algn="ctr"/>
            <a:r>
              <a:rPr lang="tr-TR" sz="1400" b="1" dirty="0" smtClean="0"/>
              <a:t>Ölçüm süreci</a:t>
            </a:r>
            <a:endParaRPr lang="tr-TR" sz="1400" b="1" dirty="0"/>
          </a:p>
        </p:txBody>
      </p:sp>
      <p:pic>
        <p:nvPicPr>
          <p:cNvPr id="10"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304657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920"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16632"/>
            <a:ext cx="8712968" cy="6480720"/>
          </a:xfrm>
        </p:spPr>
        <p:txBody>
          <a:bodyPr>
            <a:normAutofit fontScale="47500" lnSpcReduction="20000"/>
          </a:bodyPr>
          <a:lstStyle/>
          <a:p>
            <a:pPr marL="0" indent="0">
              <a:buNone/>
            </a:pPr>
            <a:r>
              <a:rPr lang="tr-TR" sz="3400" u="sng" dirty="0">
                <a:solidFill>
                  <a:srgbClr val="C00000"/>
                </a:solidFill>
              </a:rPr>
              <a:t>Arz ve talep </a:t>
            </a:r>
            <a:r>
              <a:rPr lang="tr-TR" sz="3400" u="sng" dirty="0" smtClean="0">
                <a:solidFill>
                  <a:srgbClr val="C00000"/>
                </a:solidFill>
              </a:rPr>
              <a:t>kavramı</a:t>
            </a:r>
          </a:p>
          <a:p>
            <a:pPr marL="0" indent="0">
              <a:buNone/>
            </a:pPr>
            <a:r>
              <a:rPr lang="tr-TR" sz="3400" dirty="0"/>
              <a:t> Arz, mal veya hizmetlerin belirli bir piyasada, belirli bir zamanda ve belirli bir fiyattan satışa sunulmasıdır.</a:t>
            </a:r>
          </a:p>
          <a:p>
            <a:pPr marL="0" indent="0">
              <a:buNone/>
            </a:pPr>
            <a:r>
              <a:rPr lang="tr-TR" sz="3400" dirty="0"/>
              <a:t>Talep belirli bir sürede, </a:t>
            </a:r>
            <a:r>
              <a:rPr lang="tr-TR" sz="3400" dirty="0" smtClean="0"/>
              <a:t>belirli </a:t>
            </a:r>
            <a:r>
              <a:rPr lang="tr-TR" sz="3400" dirty="0"/>
              <a:t>bir piyasada, belirli bir fiyatta kişinin satın alma isteği ve geliriyle satın alabileceği mal ve hizmet miktarıdır.</a:t>
            </a:r>
          </a:p>
          <a:p>
            <a:pPr marL="0" indent="0">
              <a:buNone/>
            </a:pPr>
            <a:endParaRPr lang="tr-TR" dirty="0" smtClean="0"/>
          </a:p>
          <a:p>
            <a:pPr marL="0" indent="0">
              <a:buNone/>
            </a:pPr>
            <a:r>
              <a:rPr lang="tr-TR" sz="3400" dirty="0" smtClean="0"/>
              <a:t>Fiyatlandırmaya </a:t>
            </a:r>
            <a:r>
              <a:rPr lang="tr-TR" sz="3400" dirty="0"/>
              <a:t>etki eden </a:t>
            </a:r>
            <a:r>
              <a:rPr lang="tr-TR" sz="3400" dirty="0" smtClean="0"/>
              <a:t>faktörler</a:t>
            </a:r>
            <a:endParaRPr lang="tr-TR" sz="3400" dirty="0"/>
          </a:p>
          <a:p>
            <a:pPr marL="0" indent="0">
              <a:buNone/>
            </a:pPr>
            <a:r>
              <a:rPr lang="tr-TR" sz="3400" dirty="0"/>
              <a:t>1-Kontrol edilebilir </a:t>
            </a:r>
            <a:r>
              <a:rPr lang="tr-TR" sz="3400" dirty="0" smtClean="0"/>
              <a:t>faktörler</a:t>
            </a:r>
          </a:p>
          <a:p>
            <a:pPr marL="0" indent="0">
              <a:buNone/>
            </a:pPr>
            <a:r>
              <a:rPr lang="tr-TR" sz="3400" dirty="0" smtClean="0"/>
              <a:t>*Maliyetler</a:t>
            </a:r>
          </a:p>
          <a:p>
            <a:pPr marL="0" indent="0">
              <a:buNone/>
            </a:pPr>
            <a:r>
              <a:rPr lang="tr-TR" sz="3400" dirty="0" smtClean="0"/>
              <a:t>*Fiyatlama hedefleri</a:t>
            </a:r>
          </a:p>
          <a:p>
            <a:pPr marL="0" indent="0">
              <a:buNone/>
            </a:pPr>
            <a:r>
              <a:rPr lang="tr-TR" sz="3400" dirty="0" smtClean="0"/>
              <a:t>*Sunulan mal ve hizmetler</a:t>
            </a:r>
          </a:p>
          <a:p>
            <a:pPr marL="0" indent="0">
              <a:buNone/>
            </a:pPr>
            <a:r>
              <a:rPr lang="tr-TR" sz="3400" dirty="0" smtClean="0"/>
              <a:t>*İşletme kaynakları</a:t>
            </a:r>
          </a:p>
          <a:p>
            <a:pPr marL="0" indent="0">
              <a:buNone/>
            </a:pPr>
            <a:r>
              <a:rPr lang="tr-TR" sz="3400" dirty="0" smtClean="0"/>
              <a:t>-</a:t>
            </a:r>
            <a:r>
              <a:rPr lang="tr-TR" sz="3400" dirty="0" err="1" smtClean="0"/>
              <a:t>İşgören</a:t>
            </a:r>
            <a:endParaRPr lang="tr-TR" sz="3400" dirty="0" smtClean="0"/>
          </a:p>
          <a:p>
            <a:pPr marL="0" indent="0">
              <a:buNone/>
            </a:pPr>
            <a:r>
              <a:rPr lang="tr-TR" sz="3400" dirty="0" smtClean="0"/>
              <a:t>-Malzeme ve teçhizat</a:t>
            </a:r>
          </a:p>
          <a:p>
            <a:pPr marL="0" indent="0">
              <a:buNone/>
            </a:pPr>
            <a:r>
              <a:rPr lang="tr-TR" sz="3400" dirty="0" smtClean="0"/>
              <a:t>-Sermaye</a:t>
            </a:r>
          </a:p>
          <a:p>
            <a:pPr marL="0" indent="0">
              <a:buNone/>
            </a:pPr>
            <a:r>
              <a:rPr lang="tr-TR" sz="3400" dirty="0" smtClean="0"/>
              <a:t>-Zaman</a:t>
            </a:r>
            <a:endParaRPr lang="tr-TR" sz="3400" dirty="0"/>
          </a:p>
          <a:p>
            <a:pPr marL="0" indent="0">
              <a:buNone/>
            </a:pPr>
            <a:r>
              <a:rPr lang="tr-TR" sz="3400" dirty="0"/>
              <a:t>2-Kontrol edilemeyen </a:t>
            </a:r>
            <a:r>
              <a:rPr lang="tr-TR" sz="3400" dirty="0" smtClean="0"/>
              <a:t>faktörler</a:t>
            </a:r>
          </a:p>
          <a:p>
            <a:pPr marL="0" indent="0">
              <a:buNone/>
            </a:pPr>
            <a:r>
              <a:rPr lang="tr-TR" sz="3400" dirty="0" smtClean="0"/>
              <a:t>*Talep</a:t>
            </a:r>
          </a:p>
          <a:p>
            <a:pPr marL="0" indent="0">
              <a:buNone/>
            </a:pPr>
            <a:r>
              <a:rPr lang="tr-TR" sz="3400" dirty="0" smtClean="0"/>
              <a:t>*Rekabet</a:t>
            </a:r>
          </a:p>
          <a:p>
            <a:pPr marL="0" indent="0">
              <a:buNone/>
            </a:pPr>
            <a:r>
              <a:rPr lang="tr-TR" sz="3400" dirty="0" smtClean="0"/>
              <a:t>*Sektörün yapısı</a:t>
            </a:r>
          </a:p>
          <a:p>
            <a:pPr marL="0" indent="0">
              <a:buNone/>
            </a:pPr>
            <a:r>
              <a:rPr lang="tr-TR" sz="3400" dirty="0" smtClean="0"/>
              <a:t>*Pazardaki değişmeler</a:t>
            </a:r>
          </a:p>
          <a:p>
            <a:pPr marL="0" indent="0">
              <a:buNone/>
            </a:pPr>
            <a:r>
              <a:rPr lang="tr-TR" sz="3400" dirty="0" smtClean="0"/>
              <a:t>*Çevre</a:t>
            </a:r>
          </a:p>
          <a:p>
            <a:pPr marL="0" indent="0">
              <a:buNone/>
            </a:pPr>
            <a:r>
              <a:rPr lang="tr-TR" sz="3400" dirty="0" smtClean="0"/>
              <a:t>-Sosyal çevre</a:t>
            </a:r>
          </a:p>
          <a:p>
            <a:pPr marL="0" indent="0">
              <a:buNone/>
            </a:pPr>
            <a:r>
              <a:rPr lang="tr-TR" sz="3400" dirty="0" smtClean="0"/>
              <a:t>-Teknoloji</a:t>
            </a:r>
          </a:p>
          <a:p>
            <a:pPr marL="0" indent="0">
              <a:buNone/>
            </a:pPr>
            <a:r>
              <a:rPr lang="tr-TR" sz="3400" dirty="0" smtClean="0"/>
              <a:t>-Hukuk</a:t>
            </a:r>
          </a:p>
          <a:p>
            <a:pPr marL="0" indent="0">
              <a:buNone/>
            </a:pPr>
            <a:r>
              <a:rPr lang="tr-TR" sz="3400" dirty="0" smtClean="0"/>
              <a:t>-Ekonomik vb.</a:t>
            </a:r>
            <a:endParaRPr lang="tr-TR" sz="3400" dirty="0"/>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795794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34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0000" lnSpcReduction="20000"/>
          </a:bodyPr>
          <a:lstStyle/>
          <a:p>
            <a:pPr marL="0" indent="0">
              <a:buNone/>
            </a:pPr>
            <a:r>
              <a:rPr lang="tr-TR" u="sng" dirty="0">
                <a:solidFill>
                  <a:srgbClr val="C00000"/>
                </a:solidFill>
              </a:rPr>
              <a:t>Fiyatlandırma stratejileri</a:t>
            </a:r>
          </a:p>
          <a:p>
            <a:pPr marL="0" indent="0">
              <a:buNone/>
            </a:pPr>
            <a:r>
              <a:rPr lang="tr-TR" dirty="0"/>
              <a:t>1-Maliyet bazlı </a:t>
            </a:r>
            <a:r>
              <a:rPr lang="tr-TR" dirty="0" smtClean="0"/>
              <a:t>fiyatlandırma</a:t>
            </a:r>
          </a:p>
          <a:p>
            <a:pPr marL="0" indent="0">
              <a:buNone/>
            </a:pPr>
            <a:r>
              <a:rPr lang="tr-TR" dirty="0" smtClean="0"/>
              <a:t>*Maliyet artı fiyatlama</a:t>
            </a:r>
          </a:p>
          <a:p>
            <a:pPr marL="0" indent="0">
              <a:buNone/>
            </a:pPr>
            <a:r>
              <a:rPr lang="tr-TR" dirty="0" smtClean="0"/>
              <a:t>*Marjinal maliyete dayalı fiyatlandırma</a:t>
            </a:r>
            <a:endParaRPr lang="tr-TR" dirty="0"/>
          </a:p>
          <a:p>
            <a:pPr marL="0" indent="0">
              <a:buNone/>
            </a:pPr>
            <a:r>
              <a:rPr lang="tr-TR" dirty="0"/>
              <a:t>2-Pazar odaklı </a:t>
            </a:r>
            <a:r>
              <a:rPr lang="tr-TR" dirty="0" smtClean="0"/>
              <a:t>fiyatlandırma</a:t>
            </a:r>
          </a:p>
          <a:p>
            <a:pPr marL="0" indent="0">
              <a:buNone/>
            </a:pPr>
            <a:r>
              <a:rPr lang="tr-TR" dirty="0" smtClean="0"/>
              <a:t>*Pazara dayalı fiyatlandırma</a:t>
            </a:r>
          </a:p>
          <a:p>
            <a:pPr marL="0" indent="0">
              <a:buNone/>
            </a:pPr>
            <a:r>
              <a:rPr lang="tr-TR" dirty="0" smtClean="0"/>
              <a:t>*Pazar dilimine göre fiyatlandırma</a:t>
            </a:r>
          </a:p>
          <a:p>
            <a:pPr marL="0" indent="0">
              <a:buNone/>
            </a:pPr>
            <a:r>
              <a:rPr lang="tr-TR" dirty="0" smtClean="0"/>
              <a:t>*Pazara nüfuz etme</a:t>
            </a:r>
          </a:p>
          <a:p>
            <a:pPr marL="0" indent="0">
              <a:buNone/>
            </a:pPr>
            <a:r>
              <a:rPr lang="tr-TR" dirty="0" smtClean="0"/>
              <a:t>*Fiyat liderliği</a:t>
            </a:r>
          </a:p>
          <a:p>
            <a:pPr marL="0" indent="0">
              <a:buNone/>
            </a:pPr>
            <a:r>
              <a:rPr lang="tr-TR" dirty="0" smtClean="0"/>
              <a:t>*Pazarın kaymağını alma</a:t>
            </a:r>
          </a:p>
          <a:p>
            <a:pPr marL="0" indent="0">
              <a:buNone/>
            </a:pPr>
            <a:r>
              <a:rPr lang="tr-TR" dirty="0" smtClean="0"/>
              <a:t>*Uyarlanmış fiyatlandırma</a:t>
            </a:r>
          </a:p>
          <a:p>
            <a:pPr marL="0" indent="0">
              <a:buNone/>
            </a:pPr>
            <a:r>
              <a:rPr lang="tr-TR" dirty="0" smtClean="0"/>
              <a:t>*Paket fiyatlama</a:t>
            </a:r>
          </a:p>
          <a:p>
            <a:pPr marL="0" indent="0">
              <a:buNone/>
            </a:pPr>
            <a:r>
              <a:rPr lang="tr-TR" dirty="0" smtClean="0"/>
              <a:t>*Tamamlayıcı fiyatlandırma</a:t>
            </a:r>
          </a:p>
          <a:p>
            <a:pPr marL="0" indent="0">
              <a:buNone/>
            </a:pPr>
            <a:r>
              <a:rPr lang="tr-TR" dirty="0" smtClean="0"/>
              <a:t>*Fiyat izleme</a:t>
            </a:r>
          </a:p>
          <a:p>
            <a:pPr marL="0" indent="0">
              <a:buNone/>
            </a:pPr>
            <a:r>
              <a:rPr lang="tr-TR" dirty="0" smtClean="0"/>
              <a:t>*Lider fiyatlandırma</a:t>
            </a:r>
          </a:p>
          <a:p>
            <a:pPr marL="0" indent="0">
              <a:buNone/>
            </a:pPr>
            <a:r>
              <a:rPr lang="tr-TR" dirty="0" smtClean="0"/>
              <a:t>3-Talep bazlı fiyatlandırma</a:t>
            </a:r>
          </a:p>
          <a:p>
            <a:pPr marL="0" indent="0">
              <a:buNone/>
            </a:pPr>
            <a:r>
              <a:rPr lang="tr-TR" dirty="0" smtClean="0">
                <a:solidFill>
                  <a:srgbClr val="C00000"/>
                </a:solidFill>
              </a:rPr>
              <a:t>Gelir Yönetimi</a:t>
            </a:r>
            <a:endParaRPr lang="tr-TR" dirty="0">
              <a:solidFill>
                <a:srgbClr val="C00000"/>
              </a:solidFill>
            </a:endParaRP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099174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2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55000" lnSpcReduction="20000"/>
          </a:bodyPr>
          <a:lstStyle/>
          <a:p>
            <a:pPr marL="0" indent="0">
              <a:buNone/>
            </a:pPr>
            <a:r>
              <a:rPr lang="tr-TR" u="sng" dirty="0">
                <a:solidFill>
                  <a:srgbClr val="C00000"/>
                </a:solidFill>
              </a:rPr>
              <a:t>FİYATLAMA YÜZDESİNİN HESAPLANMASI</a:t>
            </a:r>
          </a:p>
          <a:p>
            <a:pPr marL="0" indent="0">
              <a:buNone/>
            </a:pPr>
            <a:r>
              <a:rPr lang="tr-TR" dirty="0"/>
              <a:t>	Fiyatlama yüzdesinin saptanması hem tam maliyetlere hem de değişken maliyetlere göre yapılabilir. Yüzdenin hesaplanması için yatırımın geri dönüşüne göre fiyatlama sisteminden yararlanılır. Bunun için işletme önce yatırımın kaç yılda geri döneceğine karar vermelidir.</a:t>
            </a:r>
          </a:p>
          <a:p>
            <a:pPr marL="0" indent="0">
              <a:buNone/>
            </a:pPr>
            <a:r>
              <a:rPr lang="tr-TR" dirty="0"/>
              <a:t>	</a:t>
            </a:r>
            <a:r>
              <a:rPr lang="tr-TR" dirty="0" err="1"/>
              <a:t>Örnek:X</a:t>
            </a:r>
            <a:r>
              <a:rPr lang="tr-TR" dirty="0"/>
              <a:t> otel işletmesinin yatırım dönüş süresi 10 yıl olarak belirlenmiş ve ortalama yatırım sermayesi 9.610.000 dolar olarak saptanmıştır buna göre,</a:t>
            </a:r>
          </a:p>
          <a:p>
            <a:pPr marL="0" indent="0">
              <a:buNone/>
            </a:pPr>
            <a:r>
              <a:rPr lang="tr-TR" dirty="0"/>
              <a:t>1)	9.610.000/10=961.000 Dolar. Her yıl kazanılması gereken miktar.</a:t>
            </a:r>
          </a:p>
          <a:p>
            <a:pPr marL="0" indent="0">
              <a:buNone/>
            </a:pPr>
            <a:r>
              <a:rPr lang="tr-TR" dirty="0"/>
              <a:t>Buradan </a:t>
            </a:r>
            <a:r>
              <a:rPr lang="tr-TR" dirty="0" smtClean="0"/>
              <a:t>şekillendirme </a:t>
            </a:r>
            <a:r>
              <a:rPr lang="tr-TR" dirty="0"/>
              <a:t>yüzdesi saptanabilir.</a:t>
            </a:r>
          </a:p>
          <a:p>
            <a:pPr marL="0" indent="0">
              <a:buNone/>
            </a:pPr>
            <a:r>
              <a:rPr lang="tr-TR" dirty="0"/>
              <a:t>Yıllık oda satış miktarının bulunması gereklidir. Bunun yapılabilmesi için ortalama doluluk oranının hesaplanması gerekir. Bu oran geçmiş tecrübelerden veya turizm endüstrisinin durumuna ve normlarına bakılarak saptanır.</a:t>
            </a:r>
          </a:p>
          <a:p>
            <a:pPr marL="0" indent="0">
              <a:buNone/>
            </a:pPr>
            <a:r>
              <a:rPr lang="tr-TR" dirty="0"/>
              <a:t>2)	115 odası olan otelimizin yıllık doluluk oranı</a:t>
            </a:r>
          </a:p>
          <a:p>
            <a:pPr marL="0" indent="0">
              <a:buNone/>
            </a:pPr>
            <a:r>
              <a:rPr lang="tr-TR" dirty="0"/>
              <a:t>115*365=41975 </a:t>
            </a:r>
          </a:p>
          <a:p>
            <a:pPr marL="0" indent="0">
              <a:buNone/>
            </a:pPr>
            <a:r>
              <a:rPr lang="tr-TR" dirty="0"/>
              <a:t>%60 doluluk öngörüldüğünde</a:t>
            </a:r>
          </a:p>
          <a:p>
            <a:pPr marL="0" indent="0">
              <a:buNone/>
            </a:pPr>
            <a:r>
              <a:rPr lang="tr-TR" dirty="0"/>
              <a:t>41975*0,60=25185 oda satılır.(115*365*0,60=25185)</a:t>
            </a:r>
          </a:p>
          <a:p>
            <a:pPr marL="0" indent="0">
              <a:buNone/>
            </a:pPr>
            <a:r>
              <a:rPr lang="tr-TR" dirty="0"/>
              <a:t>25185 odanın çeşitli sebepler göz önüne alınarak </a:t>
            </a:r>
            <a:r>
              <a:rPr lang="tr-TR" dirty="0" smtClean="0"/>
              <a:t>185’i </a:t>
            </a:r>
            <a:r>
              <a:rPr lang="tr-TR" dirty="0"/>
              <a:t>düşülür ise;</a:t>
            </a:r>
          </a:p>
          <a:p>
            <a:pPr marL="0" indent="0">
              <a:buNone/>
            </a:pPr>
            <a:r>
              <a:rPr lang="tr-TR" dirty="0"/>
              <a:t>25185-185=25000 oda satılır.</a:t>
            </a:r>
          </a:p>
          <a:p>
            <a:pPr marL="0" indent="0">
              <a:buNone/>
            </a:pPr>
            <a:r>
              <a:rPr lang="tr-TR" dirty="0"/>
              <a:t>Yıllık oda satış miktarı üzerinden bulunan maliyet ile şekillendirme yüzdesi rahatlıkla hesaplanır.</a:t>
            </a:r>
          </a:p>
          <a:p>
            <a:pPr marL="0" indent="0">
              <a:buNone/>
            </a:pPr>
            <a:r>
              <a:rPr lang="tr-TR" dirty="0"/>
              <a:t>                     =961000/25000=38,44 dolar.</a:t>
            </a:r>
          </a:p>
          <a:p>
            <a:pPr marL="0" indent="0">
              <a:buNone/>
            </a:pPr>
            <a:endParaRPr lang="tr-TR" dirty="0"/>
          </a:p>
          <a:p>
            <a:pPr marL="0" indent="0">
              <a:buNone/>
            </a:pPr>
            <a:endParaRPr lang="tr-TR" dirty="0"/>
          </a:p>
        </p:txBody>
      </p:sp>
      <p:pic>
        <p:nvPicPr>
          <p:cNvPr id="6"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2409409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64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lstStyle/>
          <a:p>
            <a:pPr marL="0" indent="0">
              <a:buNone/>
            </a:pPr>
            <a:r>
              <a:rPr lang="tr-TR" sz="1800" u="sng" dirty="0">
                <a:solidFill>
                  <a:srgbClr val="C00000"/>
                </a:solidFill>
              </a:rPr>
              <a:t>HUBBART YÖNTEMİNE GÖRE FİYATLAMA  (</a:t>
            </a:r>
            <a:r>
              <a:rPr lang="tr-TR" sz="1800" u="sng" dirty="0" err="1">
                <a:solidFill>
                  <a:srgbClr val="C00000"/>
                </a:solidFill>
              </a:rPr>
              <a:t>J.Roy</a:t>
            </a:r>
            <a:r>
              <a:rPr lang="tr-TR" sz="1800" u="sng" dirty="0">
                <a:solidFill>
                  <a:srgbClr val="C00000"/>
                </a:solidFill>
              </a:rPr>
              <a:t> HUBBART, Amerikan Otel-Motel Birliği Başkanı)</a:t>
            </a:r>
          </a:p>
          <a:p>
            <a:pPr marL="0" indent="0">
              <a:buNone/>
            </a:pPr>
            <a:r>
              <a:rPr lang="tr-TR" sz="1800" dirty="0"/>
              <a:t>	1940’lı yıllarda geliştirdiği formülle fiyat saptaması gibi karmaşık bir sorunun çözümünde basit bir yaklaşım ortaya koymuştur. Yöneticilerin karar vermesini kolaylaştıran standart bir reçete özelliği taşır.</a:t>
            </a:r>
          </a:p>
          <a:p>
            <a:pPr marL="0" indent="0">
              <a:buNone/>
            </a:pPr>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3990537200"/>
              </p:ext>
            </p:extLst>
          </p:nvPr>
        </p:nvGraphicFramePr>
        <p:xfrm>
          <a:off x="467544" y="2395374"/>
          <a:ext cx="8208912" cy="3521430"/>
        </p:xfrm>
        <a:graphic>
          <a:graphicData uri="http://schemas.openxmlformats.org/drawingml/2006/table">
            <a:tbl>
              <a:tblPr firstRow="1" firstCol="1" bandRow="1"/>
              <a:tblGrid>
                <a:gridCol w="2496892"/>
                <a:gridCol w="5712020"/>
              </a:tblGrid>
              <a:tr h="309990">
                <a:tc>
                  <a:txBody>
                    <a:bodyPr/>
                    <a:lstStyle/>
                    <a:p>
                      <a:pPr algn="just">
                        <a:spcAft>
                          <a:spcPts val="0"/>
                        </a:spcAft>
                      </a:pPr>
                      <a:r>
                        <a:rPr lang="tr-TR" sz="1600" dirty="0">
                          <a:effectLst/>
                          <a:latin typeface="Calibri"/>
                          <a:ea typeface="Calibri"/>
                          <a:cs typeface="Times New Roman"/>
                        </a:rPr>
                        <a:t>Net gelir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80.000$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990">
                <a:tc>
                  <a:txBody>
                    <a:bodyPr/>
                    <a:lstStyle/>
                    <a:p>
                      <a:pPr algn="just">
                        <a:spcAft>
                          <a:spcPts val="0"/>
                        </a:spcAft>
                      </a:pPr>
                      <a:r>
                        <a:rPr lang="tr-TR" sz="1600" dirty="0">
                          <a:effectLst/>
                          <a:latin typeface="Calibri"/>
                          <a:ea typeface="Calibri"/>
                          <a:cs typeface="Times New Roman"/>
                        </a:rPr>
                        <a:t>Gelir vergisi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9979">
                <a:tc>
                  <a:txBody>
                    <a:bodyPr/>
                    <a:lstStyle/>
                    <a:p>
                      <a:pPr algn="just">
                        <a:spcAft>
                          <a:spcPts val="0"/>
                        </a:spcAft>
                      </a:pPr>
                      <a:r>
                        <a:rPr lang="tr-TR" sz="1600">
                          <a:effectLst/>
                          <a:latin typeface="Calibri"/>
                          <a:ea typeface="Calibri"/>
                          <a:cs typeface="Times New Roman"/>
                        </a:rPr>
                        <a:t>Amortisman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dirty="0">
                          <a:effectLst/>
                          <a:latin typeface="Calibri"/>
                          <a:ea typeface="Calibri"/>
                          <a:cs typeface="Times New Roman"/>
                        </a:rPr>
                        <a:t>Bina muhasebe değeri 6.000.000$’ın %3’ü=180.000$ mefruşat, demirbaş ve ekipman muhasebe değeri 500.000$’in %15’i=75.000$ ,Toplam 255.000$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990">
                <a:tc>
                  <a:txBody>
                    <a:bodyPr/>
                    <a:lstStyle/>
                    <a:p>
                      <a:pPr algn="just">
                        <a:spcAft>
                          <a:spcPts val="0"/>
                        </a:spcAft>
                      </a:pPr>
                      <a:r>
                        <a:rPr lang="tr-TR" sz="1600">
                          <a:effectLst/>
                          <a:latin typeface="Calibri"/>
                          <a:ea typeface="Calibri"/>
                          <a:cs typeface="Times New Roman"/>
                        </a:rPr>
                        <a:t>Maliyetler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990">
                <a:tc>
                  <a:txBody>
                    <a:bodyPr/>
                    <a:lstStyle/>
                    <a:p>
                      <a:pPr algn="just">
                        <a:spcAft>
                          <a:spcPts val="0"/>
                        </a:spcAft>
                      </a:pPr>
                      <a:r>
                        <a:rPr lang="tr-TR" sz="1600">
                          <a:effectLst/>
                          <a:latin typeface="Calibri"/>
                          <a:ea typeface="Calibri"/>
                          <a:cs typeface="Times New Roman"/>
                        </a:rPr>
                        <a:t>Faiz</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dirty="0">
                          <a:effectLst/>
                          <a:latin typeface="Calibri"/>
                          <a:ea typeface="Calibri"/>
                          <a:cs typeface="Times New Roman"/>
                        </a:rPr>
                        <a:t>6.000.000$ %10’üzerinden ipotek bedeli 600.000$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990">
                <a:tc>
                  <a:txBody>
                    <a:bodyPr/>
                    <a:lstStyle/>
                    <a:p>
                      <a:pPr algn="just">
                        <a:spcAft>
                          <a:spcPts val="0"/>
                        </a:spcAft>
                      </a:pPr>
                      <a:r>
                        <a:rPr lang="tr-TR" sz="1600">
                          <a:effectLst/>
                          <a:latin typeface="Calibri"/>
                          <a:ea typeface="Calibri"/>
                          <a:cs typeface="Times New Roman"/>
                        </a:rPr>
                        <a:t>Bina vergisi ve sigorta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dirty="0">
                          <a:effectLst/>
                          <a:latin typeface="Calibri"/>
                          <a:ea typeface="Calibri"/>
                          <a:cs typeface="Times New Roman"/>
                        </a:rPr>
                        <a:t>200.000$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990">
                <a:tc>
                  <a:txBody>
                    <a:bodyPr/>
                    <a:lstStyle/>
                    <a:p>
                      <a:pPr algn="just">
                        <a:spcAft>
                          <a:spcPts val="0"/>
                        </a:spcAft>
                      </a:pPr>
                      <a:r>
                        <a:rPr lang="tr-TR" sz="1600">
                          <a:effectLst/>
                          <a:latin typeface="Calibri"/>
                          <a:ea typeface="Calibri"/>
                          <a:cs typeface="Times New Roman"/>
                        </a:rPr>
                        <a:t>Yönetim ve genel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dirty="0">
                          <a:effectLst/>
                          <a:latin typeface="Calibri"/>
                          <a:ea typeface="Calibri"/>
                          <a:cs typeface="Times New Roman"/>
                        </a:rPr>
                        <a:t>160.000$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990">
                <a:tc>
                  <a:txBody>
                    <a:bodyPr/>
                    <a:lstStyle/>
                    <a:p>
                      <a:pPr algn="just">
                        <a:spcAft>
                          <a:spcPts val="0"/>
                        </a:spcAft>
                      </a:pPr>
                      <a:r>
                        <a:rPr lang="tr-TR" sz="1600">
                          <a:effectLst/>
                          <a:latin typeface="Calibri"/>
                          <a:ea typeface="Calibri"/>
                          <a:cs typeface="Times New Roman"/>
                        </a:rPr>
                        <a:t>Pazarlama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dirty="0">
                          <a:effectLst/>
                          <a:latin typeface="Calibri"/>
                          <a:ea typeface="Calibri"/>
                          <a:cs typeface="Times New Roman"/>
                        </a:rPr>
                        <a:t>120.000$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990">
                <a:tc>
                  <a:txBody>
                    <a:bodyPr/>
                    <a:lstStyle/>
                    <a:p>
                      <a:pPr algn="just">
                        <a:spcAft>
                          <a:spcPts val="0"/>
                        </a:spcAft>
                      </a:pPr>
                      <a:r>
                        <a:rPr lang="tr-TR" sz="1600">
                          <a:effectLst/>
                          <a:latin typeface="Calibri"/>
                          <a:ea typeface="Calibri"/>
                          <a:cs typeface="Times New Roman"/>
                        </a:rPr>
                        <a:t>Enerji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dirty="0">
                          <a:effectLst/>
                          <a:latin typeface="Calibri"/>
                          <a:ea typeface="Calibri"/>
                          <a:cs typeface="Times New Roman"/>
                        </a:rPr>
                        <a:t>110.000$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990">
                <a:tc>
                  <a:txBody>
                    <a:bodyPr/>
                    <a:lstStyle/>
                    <a:p>
                      <a:pPr algn="just">
                        <a:spcAft>
                          <a:spcPts val="0"/>
                        </a:spcAft>
                      </a:pPr>
                      <a:r>
                        <a:rPr lang="tr-TR" sz="1600">
                          <a:effectLst/>
                          <a:latin typeface="Calibri"/>
                          <a:ea typeface="Calibri"/>
                          <a:cs typeface="Times New Roman"/>
                        </a:rPr>
                        <a:t>Faaliyet ve bakım giderleri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dirty="0">
                          <a:effectLst/>
                          <a:latin typeface="Calibri"/>
                          <a:ea typeface="Calibri"/>
                          <a:cs typeface="Times New Roman"/>
                        </a:rPr>
                        <a:t>90.000$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467544" y="191683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smtClean="0">
                <a:ln>
                  <a:noFill/>
                </a:ln>
                <a:solidFill>
                  <a:schemeClr val="tx1"/>
                </a:solidFill>
                <a:effectLst/>
                <a:latin typeface="Arial" pitchFamily="34" charset="0"/>
                <a:cs typeface="Arial" pitchFamily="34" charset="0"/>
              </a:rPr>
              <a:t>ADIM 1-Tüm gelir ve giderlerin </a:t>
            </a:r>
            <a:r>
              <a:rPr kumimoji="0" lang="tr-TR" sz="1800" b="1" i="0" u="none" strike="noStrike" cap="none" normalizeH="0" baseline="0" dirty="0" err="1" smtClean="0">
                <a:ln>
                  <a:noFill/>
                </a:ln>
                <a:solidFill>
                  <a:schemeClr val="tx1"/>
                </a:solidFill>
                <a:effectLst/>
                <a:latin typeface="Arial" pitchFamily="34" charset="0"/>
                <a:cs typeface="Arial" pitchFamily="34" charset="0"/>
              </a:rPr>
              <a:t>tahminlenmesi</a:t>
            </a:r>
            <a:r>
              <a:rPr kumimoji="0" lang="tr-TR" sz="1800" b="1" i="0" u="none" strike="noStrike" cap="none" normalizeH="0" baseline="0" dirty="0" smtClean="0">
                <a:ln>
                  <a:noFill/>
                </a:ln>
                <a:solidFill>
                  <a:schemeClr val="tx1"/>
                </a:solidFill>
                <a:effectLst/>
                <a:latin typeface="Arial" pitchFamily="34" charset="0"/>
                <a:cs typeface="Arial" pitchFamily="34" charset="0"/>
              </a:rPr>
              <a:t>;</a:t>
            </a: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84313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296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450676769"/>
              </p:ext>
            </p:extLst>
          </p:nvPr>
        </p:nvGraphicFramePr>
        <p:xfrm>
          <a:off x="539552" y="620685"/>
          <a:ext cx="8064896" cy="5870919"/>
        </p:xfrm>
        <a:graphic>
          <a:graphicData uri="http://schemas.openxmlformats.org/drawingml/2006/table">
            <a:tbl>
              <a:tblPr firstRow="1" firstCol="1" bandRow="1"/>
              <a:tblGrid>
                <a:gridCol w="2453088"/>
                <a:gridCol w="5611808"/>
              </a:tblGrid>
              <a:tr h="273631">
                <a:tc>
                  <a:txBody>
                    <a:bodyPr/>
                    <a:lstStyle/>
                    <a:p>
                      <a:pPr algn="just">
                        <a:spcAft>
                          <a:spcPts val="0"/>
                        </a:spcAft>
                      </a:pPr>
                      <a:r>
                        <a:rPr lang="tr-TR" sz="1600">
                          <a:effectLst/>
                          <a:latin typeface="Calibri"/>
                          <a:ea typeface="Calibri"/>
                          <a:cs typeface="Times New Roman"/>
                        </a:rPr>
                        <a:t>Toplam maliyet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1.280.000$ (600.000+200.000+160.000+120.000+110.000+90.000)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7260">
                <a:tc>
                  <a:txBody>
                    <a:bodyPr/>
                    <a:lstStyle/>
                    <a:p>
                      <a:pPr algn="just">
                        <a:spcAft>
                          <a:spcPts val="0"/>
                        </a:spcAft>
                      </a:pPr>
                      <a:r>
                        <a:rPr lang="tr-TR" sz="1600">
                          <a:effectLst/>
                          <a:latin typeface="Calibri"/>
                          <a:ea typeface="Calibri"/>
                          <a:cs typeface="Times New Roman"/>
                        </a:rPr>
                        <a:t>Odalar departmanı faaliyet maliyetleri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Yıllık oda gelirlerinin %20’si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31">
                <a:tc>
                  <a:txBody>
                    <a:bodyPr/>
                    <a:lstStyle/>
                    <a:p>
                      <a:pPr algn="just">
                        <a:spcAft>
                          <a:spcPts val="0"/>
                        </a:spcAft>
                      </a:pPr>
                      <a:r>
                        <a:rPr lang="tr-TR" sz="1600">
                          <a:effectLst/>
                          <a:latin typeface="Calibri"/>
                          <a:ea typeface="Calibri"/>
                          <a:cs typeface="Times New Roman"/>
                        </a:rPr>
                        <a:t>Odalar dışından net gelir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31">
                <a:tc>
                  <a:txBody>
                    <a:bodyPr/>
                    <a:lstStyle/>
                    <a:p>
                      <a:pPr algn="just">
                        <a:spcAft>
                          <a:spcPts val="0"/>
                        </a:spcAft>
                      </a:pPr>
                      <a:r>
                        <a:rPr lang="tr-TR" sz="1600">
                          <a:effectLst/>
                          <a:latin typeface="Calibri"/>
                          <a:ea typeface="Calibri"/>
                          <a:cs typeface="Times New Roman"/>
                        </a:rPr>
                        <a:t>Diğer gelirler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dirty="0">
                          <a:effectLst/>
                          <a:latin typeface="Calibri"/>
                          <a:ea typeface="Calibri"/>
                          <a:cs typeface="Times New Roman"/>
                        </a:rPr>
                        <a:t>40.000$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31">
                <a:tc>
                  <a:txBody>
                    <a:bodyPr/>
                    <a:lstStyle/>
                    <a:p>
                      <a:pPr algn="just">
                        <a:spcAft>
                          <a:spcPts val="0"/>
                        </a:spcAft>
                      </a:pPr>
                      <a:r>
                        <a:rPr lang="tr-TR" sz="1600">
                          <a:effectLst/>
                          <a:latin typeface="Calibri"/>
                          <a:ea typeface="Calibri"/>
                          <a:cs typeface="Times New Roman"/>
                        </a:rPr>
                        <a:t>Yiyecek içecek geliri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80.000$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31">
                <a:tc>
                  <a:txBody>
                    <a:bodyPr/>
                    <a:lstStyle/>
                    <a:p>
                      <a:pPr algn="just">
                        <a:spcAft>
                          <a:spcPts val="0"/>
                        </a:spcAft>
                      </a:pPr>
                      <a:r>
                        <a:rPr lang="tr-TR" sz="1600">
                          <a:effectLst/>
                          <a:latin typeface="Calibri"/>
                          <a:ea typeface="Calibri"/>
                          <a:cs typeface="Times New Roman"/>
                        </a:rPr>
                        <a:t>Telefon net geliri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30.000$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31">
                <a:tc>
                  <a:txBody>
                    <a:bodyPr/>
                    <a:lstStyle/>
                    <a:p>
                      <a:pPr algn="just">
                        <a:spcAft>
                          <a:spcPts val="0"/>
                        </a:spcAft>
                      </a:pPr>
                      <a:r>
                        <a:rPr lang="tr-TR" sz="1600">
                          <a:effectLst/>
                          <a:latin typeface="Calibri"/>
                          <a:ea typeface="Calibri"/>
                          <a:cs typeface="Times New Roman"/>
                        </a:rPr>
                        <a:t>Toplam net gelir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150.000$ (40000+80000+30000)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7260">
                <a:tc>
                  <a:txBody>
                    <a:bodyPr/>
                    <a:lstStyle/>
                    <a:p>
                      <a:pPr algn="just">
                        <a:spcAft>
                          <a:spcPts val="0"/>
                        </a:spcAft>
                      </a:pPr>
                      <a:r>
                        <a:rPr lang="tr-TR" sz="1600">
                          <a:effectLst/>
                          <a:latin typeface="Calibri"/>
                          <a:ea typeface="Calibri"/>
                          <a:cs typeface="Times New Roman"/>
                        </a:rPr>
                        <a:t>Odalar bölümü faaliyet giderleri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Oda satışlarının %20’si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31">
                <a:tc>
                  <a:txBody>
                    <a:bodyPr/>
                    <a:lstStyle/>
                    <a:p>
                      <a:pPr algn="just">
                        <a:spcAft>
                          <a:spcPts val="0"/>
                        </a:spcAft>
                      </a:pPr>
                      <a:r>
                        <a:rPr lang="tr-TR" sz="1600">
                          <a:effectLst/>
                          <a:latin typeface="Calibri"/>
                          <a:ea typeface="Calibri"/>
                          <a:cs typeface="Times New Roman"/>
                        </a:rPr>
                        <a:t>Toplam maliyetler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1.280.000$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31">
                <a:tc>
                  <a:txBody>
                    <a:bodyPr/>
                    <a:lstStyle/>
                    <a:p>
                      <a:pPr algn="just">
                        <a:spcAft>
                          <a:spcPts val="0"/>
                        </a:spcAft>
                      </a:pPr>
                      <a:r>
                        <a:rPr lang="tr-TR" sz="1600">
                          <a:effectLst/>
                          <a:latin typeface="Calibri"/>
                          <a:ea typeface="Calibri"/>
                          <a:cs typeface="Times New Roman"/>
                        </a:rPr>
                        <a:t>Odalar dışından net gelir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-150.000$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31">
                <a:tc>
                  <a:txBody>
                    <a:bodyPr/>
                    <a:lstStyle/>
                    <a:p>
                      <a:pPr algn="just">
                        <a:spcAft>
                          <a:spcPts val="0"/>
                        </a:spcAft>
                      </a:pPr>
                      <a:r>
                        <a:rPr lang="tr-TR" sz="16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1.130.000$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31">
                <a:tc>
                  <a:txBody>
                    <a:bodyPr/>
                    <a:lstStyle/>
                    <a:p>
                      <a:pPr algn="just">
                        <a:spcAft>
                          <a:spcPts val="0"/>
                        </a:spcAft>
                      </a:pPr>
                      <a:r>
                        <a:rPr lang="tr-TR" sz="1600">
                          <a:effectLst/>
                          <a:latin typeface="Calibri"/>
                          <a:ea typeface="Calibri"/>
                          <a:cs typeface="Times New Roman"/>
                        </a:rPr>
                        <a:t>Amortismanlar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+255.000$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7260">
                <a:tc>
                  <a:txBody>
                    <a:bodyPr/>
                    <a:lstStyle/>
                    <a:p>
                      <a:pPr algn="just">
                        <a:spcAft>
                          <a:spcPts val="0"/>
                        </a:spcAft>
                      </a:pPr>
                      <a:r>
                        <a:rPr lang="tr-TR" sz="1600">
                          <a:effectLst/>
                          <a:latin typeface="Calibri"/>
                          <a:ea typeface="Calibri"/>
                          <a:cs typeface="Times New Roman"/>
                        </a:rPr>
                        <a:t>Gelir vergisi (%50 üzerinden net gelir ile aynı)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+80.000$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7260">
                <a:tc>
                  <a:txBody>
                    <a:bodyPr/>
                    <a:lstStyle/>
                    <a:p>
                      <a:pPr algn="just">
                        <a:spcAft>
                          <a:spcPts val="0"/>
                        </a:spcAft>
                      </a:pPr>
                      <a:r>
                        <a:rPr lang="tr-TR" sz="1600">
                          <a:effectLst/>
                          <a:latin typeface="Calibri"/>
                          <a:ea typeface="Calibri"/>
                          <a:cs typeface="Times New Roman"/>
                        </a:rPr>
                        <a:t>Yatırımcı tarafından beklenen net gelir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a:effectLst/>
                          <a:latin typeface="Calibri"/>
                          <a:ea typeface="Calibri"/>
                          <a:cs typeface="Times New Roman"/>
                        </a:rPr>
                        <a:t>+80.000$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7260">
                <a:tc>
                  <a:txBody>
                    <a:bodyPr/>
                    <a:lstStyle/>
                    <a:p>
                      <a:pPr algn="just">
                        <a:spcAft>
                          <a:spcPts val="0"/>
                        </a:spcAft>
                      </a:pPr>
                      <a:r>
                        <a:rPr lang="tr-TR" sz="1600">
                          <a:effectLst/>
                          <a:latin typeface="Calibri"/>
                          <a:ea typeface="Calibri"/>
                          <a:cs typeface="Times New Roman"/>
                        </a:rPr>
                        <a:t>Toplam sabit maliyetler ve kar (odalar departmanı neti)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600" dirty="0">
                          <a:effectLst/>
                          <a:latin typeface="Calibri"/>
                          <a:ea typeface="Calibri"/>
                          <a:cs typeface="Times New Roman"/>
                        </a:rPr>
                        <a:t>1.545.000$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837318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880"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normAutofit fontScale="62500" lnSpcReduction="20000"/>
          </a:bodyPr>
          <a:lstStyle/>
          <a:p>
            <a:pPr marL="0" indent="0">
              <a:buNone/>
            </a:pPr>
            <a:r>
              <a:rPr lang="tr-TR" b="1" dirty="0"/>
              <a:t>ADIM 2-Tahminlenen sonuçların başarılması için gerekli oda satışının belirlenmesi</a:t>
            </a:r>
          </a:p>
          <a:p>
            <a:pPr marL="0" indent="0">
              <a:buNone/>
            </a:pPr>
            <a:r>
              <a:rPr lang="tr-TR" dirty="0"/>
              <a:t>	Oda satışları odalar bölümü giderleri (oda satışlarının %20’si artı 1.545.000 sabit maliyetler artı hedeflere ulaşmak için kar) ile eşit olmalıdır.</a:t>
            </a:r>
          </a:p>
          <a:p>
            <a:pPr marL="0" indent="0">
              <a:buNone/>
            </a:pPr>
            <a:r>
              <a:rPr lang="tr-TR" dirty="0"/>
              <a:t>Oda satışları          %100</a:t>
            </a:r>
          </a:p>
          <a:p>
            <a:pPr marL="0" indent="0">
              <a:buNone/>
            </a:pPr>
            <a:r>
              <a:rPr lang="tr-TR" dirty="0"/>
              <a:t>Oda giderleri      </a:t>
            </a:r>
            <a:r>
              <a:rPr lang="tr-TR" u="sng" dirty="0"/>
              <a:t>-   %20</a:t>
            </a:r>
          </a:p>
          <a:p>
            <a:pPr marL="0" indent="0">
              <a:buNone/>
            </a:pPr>
            <a:r>
              <a:rPr lang="tr-TR" dirty="0"/>
              <a:t>Toplam maliyet dengesi %80 Oda satışları odalar bölümü marjinal geliridir.</a:t>
            </a:r>
          </a:p>
          <a:p>
            <a:pPr marL="0" indent="0">
              <a:buNone/>
            </a:pPr>
            <a:r>
              <a:rPr lang="tr-TR" dirty="0"/>
              <a:t>Bu nedenle sabit maliyetler ile kar toplamı odalar bölümü marjinal gelirine bölünür.</a:t>
            </a:r>
          </a:p>
          <a:p>
            <a:pPr marL="0" indent="0">
              <a:buNone/>
            </a:pPr>
            <a:r>
              <a:rPr lang="tr-TR" dirty="0"/>
              <a:t>İhtiyaç duyulan oda gelirleri=1.545.000$/0,80=1.931.250$</a:t>
            </a:r>
          </a:p>
          <a:p>
            <a:pPr marL="0" indent="0">
              <a:buNone/>
            </a:pPr>
            <a:endParaRPr lang="tr-TR" b="1" dirty="0" smtClean="0"/>
          </a:p>
          <a:p>
            <a:pPr marL="0" indent="0">
              <a:buNone/>
            </a:pPr>
            <a:r>
              <a:rPr lang="tr-TR" b="1" dirty="0" smtClean="0"/>
              <a:t>ADIM </a:t>
            </a:r>
            <a:r>
              <a:rPr lang="tr-TR" b="1" dirty="0"/>
              <a:t>3-Otelin doluluk oranının belirlenmesi</a:t>
            </a:r>
          </a:p>
          <a:p>
            <a:pPr marL="0" indent="0">
              <a:buNone/>
            </a:pPr>
            <a:r>
              <a:rPr lang="tr-TR" dirty="0"/>
              <a:t>100 odalı otelimiz %70 doluluk oranına göre çalışmaktadır</a:t>
            </a:r>
          </a:p>
          <a:p>
            <a:pPr marL="0" indent="0">
              <a:buNone/>
            </a:pPr>
            <a:r>
              <a:rPr lang="tr-TR" dirty="0"/>
              <a:t>100*0,70*365=25.550</a:t>
            </a:r>
          </a:p>
          <a:p>
            <a:pPr marL="0" indent="0">
              <a:buNone/>
            </a:pPr>
            <a:endParaRPr lang="tr-TR" b="1" dirty="0" smtClean="0"/>
          </a:p>
          <a:p>
            <a:pPr marL="0" indent="0">
              <a:buNone/>
            </a:pPr>
            <a:r>
              <a:rPr lang="tr-TR" b="1" dirty="0" smtClean="0"/>
              <a:t>ADIM </a:t>
            </a:r>
            <a:r>
              <a:rPr lang="tr-TR" b="1" dirty="0"/>
              <a:t>4-İhtiyaç duyulan gelir ve satılması gereken oda sayısı kullanılarak gelir hedeflerini başarmak için gerekli ortalama oda fiyatları hesaplanır.</a:t>
            </a:r>
          </a:p>
          <a:p>
            <a:pPr marL="0" indent="0">
              <a:buNone/>
            </a:pPr>
            <a:r>
              <a:rPr lang="tr-TR" dirty="0"/>
              <a:t>İhtiyaç duyulan gelir=</a:t>
            </a:r>
            <a:r>
              <a:rPr lang="tr-TR" u="sng" dirty="0"/>
              <a:t>1.931.250</a:t>
            </a:r>
            <a:r>
              <a:rPr lang="tr-TR" u="sng" dirty="0" smtClean="0"/>
              <a:t>$  </a:t>
            </a:r>
            <a:r>
              <a:rPr lang="tr-TR" dirty="0" smtClean="0"/>
              <a:t>=  75,59</a:t>
            </a:r>
            <a:r>
              <a:rPr lang="tr-TR" dirty="0"/>
              <a:t>$ yaklaşık 76$</a:t>
            </a:r>
          </a:p>
          <a:p>
            <a:pPr marL="0" indent="0">
              <a:buNone/>
            </a:pPr>
            <a:r>
              <a:rPr lang="tr-TR" dirty="0"/>
              <a:t>Satılacak oda sayısı        25.550</a:t>
            </a:r>
          </a:p>
          <a:p>
            <a:pPr marL="0" indent="0">
              <a:buNone/>
            </a:pPr>
            <a:endParaRPr lang="tr-TR" dirty="0"/>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006966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5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6632"/>
            <a:ext cx="8229600" cy="6336704"/>
          </a:xfrm>
        </p:spPr>
        <p:txBody>
          <a:bodyPr/>
          <a:lstStyle/>
          <a:p>
            <a:pPr marL="0" indent="0">
              <a:buNone/>
            </a:pPr>
            <a:r>
              <a:rPr lang="tr-TR" sz="1800" u="sng" dirty="0" smtClean="0"/>
              <a:t>Örnek-2</a:t>
            </a:r>
          </a:p>
          <a:p>
            <a:pPr marL="0" indent="0">
              <a:buNone/>
            </a:pPr>
            <a:endParaRPr lang="tr-TR" dirty="0"/>
          </a:p>
        </p:txBody>
      </p:sp>
      <p:graphicFrame>
        <p:nvGraphicFramePr>
          <p:cNvPr id="5" name="Tablo 4"/>
          <p:cNvGraphicFramePr>
            <a:graphicFrameLocks noGrp="1"/>
          </p:cNvGraphicFramePr>
          <p:nvPr>
            <p:extLst>
              <p:ext uri="{D42A27DB-BD31-4B8C-83A1-F6EECF244321}">
                <p14:modId xmlns:p14="http://schemas.microsoft.com/office/powerpoint/2010/main" val="3557798349"/>
              </p:ext>
            </p:extLst>
          </p:nvPr>
        </p:nvGraphicFramePr>
        <p:xfrm>
          <a:off x="395536" y="455118"/>
          <a:ext cx="8568953" cy="6070226"/>
        </p:xfrm>
        <a:graphic>
          <a:graphicData uri="http://schemas.openxmlformats.org/drawingml/2006/table">
            <a:tbl>
              <a:tblPr firstRow="1" bandRow="1">
                <a:tableStyleId>{5940675A-B579-460E-94D1-54222C63F5DA}</a:tableStyleId>
              </a:tblPr>
              <a:tblGrid>
                <a:gridCol w="2336987"/>
                <a:gridCol w="961382"/>
                <a:gridCol w="3682188"/>
                <a:gridCol w="1588396"/>
              </a:tblGrid>
              <a:tr h="2088233">
                <a:tc>
                  <a:txBody>
                    <a:bodyPr/>
                    <a:lstStyle/>
                    <a:p>
                      <a:r>
                        <a:rPr lang="tr-TR" sz="1600" b="1" u="sng" dirty="0" smtClean="0"/>
                        <a:t>Kalem</a:t>
                      </a:r>
                    </a:p>
                    <a:p>
                      <a:r>
                        <a:rPr lang="tr-TR" sz="1600" b="0" u="none" dirty="0" smtClean="0">
                          <a:solidFill>
                            <a:srgbClr val="C00000"/>
                          </a:solidFill>
                        </a:rPr>
                        <a:t>Beklenen net gelir</a:t>
                      </a:r>
                    </a:p>
                    <a:p>
                      <a:endParaRPr lang="tr-TR" sz="1600" b="0" u="none" dirty="0" smtClean="0"/>
                    </a:p>
                    <a:p>
                      <a:r>
                        <a:rPr lang="tr-TR" sz="1600" b="0" u="none" dirty="0" smtClean="0"/>
                        <a:t>Vergiden önceki gelir</a:t>
                      </a:r>
                    </a:p>
                    <a:p>
                      <a:endParaRPr lang="tr-TR" sz="1600" b="0" u="none" dirty="0" smtClean="0"/>
                    </a:p>
                    <a:p>
                      <a:endParaRPr lang="tr-TR" sz="1600" b="0" u="none" dirty="0" smtClean="0"/>
                    </a:p>
                    <a:p>
                      <a:r>
                        <a:rPr lang="tr-TR" sz="1600" b="0" u="none" dirty="0" smtClean="0">
                          <a:solidFill>
                            <a:srgbClr val="002060"/>
                          </a:solidFill>
                        </a:rPr>
                        <a:t>Faiz giderleri</a:t>
                      </a:r>
                      <a:endParaRPr lang="tr-TR" sz="1600" b="0" u="none" dirty="0">
                        <a:solidFill>
                          <a:srgbClr val="002060"/>
                        </a:solidFill>
                      </a:endParaRPr>
                    </a:p>
                  </a:txBody>
                  <a:tcPr/>
                </a:tc>
                <a:tc gridSpan="2">
                  <a:txBody>
                    <a:bodyPr/>
                    <a:lstStyle/>
                    <a:p>
                      <a:r>
                        <a:rPr lang="tr-TR" sz="1600" b="1" u="sng" dirty="0" smtClean="0"/>
                        <a:t>Hesaplama</a:t>
                      </a:r>
                    </a:p>
                    <a:p>
                      <a:r>
                        <a:rPr lang="tr-TR" sz="1600" b="0" u="none" dirty="0" smtClean="0">
                          <a:solidFill>
                            <a:srgbClr val="C00000"/>
                          </a:solidFill>
                          <a:effectLst/>
                        </a:rPr>
                        <a:t>Ortakların yatırımı*YGD</a:t>
                      </a:r>
                    </a:p>
                    <a:p>
                      <a:r>
                        <a:rPr lang="tr-TR" sz="1600" b="0" u="none" dirty="0" smtClean="0">
                          <a:solidFill>
                            <a:srgbClr val="C00000"/>
                          </a:solidFill>
                          <a:effectLst/>
                        </a:rPr>
                        <a:t>400.000*0,25=100.000</a:t>
                      </a:r>
                    </a:p>
                    <a:p>
                      <a:r>
                        <a:rPr lang="tr-TR" sz="1600" b="0" u="none" dirty="0" smtClean="0">
                          <a:effectLst/>
                        </a:rPr>
                        <a:t>Vergiden önceki gelir=Net gelir/1-t</a:t>
                      </a:r>
                    </a:p>
                    <a:p>
                      <a:r>
                        <a:rPr lang="tr-TR" sz="1600" b="0" u="none" dirty="0" smtClean="0">
                          <a:effectLst/>
                        </a:rPr>
                        <a:t>Vergiden önceki gelir=100.000/1-0,4</a:t>
                      </a:r>
                    </a:p>
                    <a:p>
                      <a:r>
                        <a:rPr lang="tr-TR" sz="1600" b="0" u="none" dirty="0" smtClean="0">
                          <a:effectLst/>
                        </a:rPr>
                        <a:t>Vergiden önceki gelir= 60.000</a:t>
                      </a:r>
                    </a:p>
                    <a:p>
                      <a:r>
                        <a:rPr lang="tr-TR" sz="1600" b="0" u="none" dirty="0" smtClean="0">
                          <a:solidFill>
                            <a:srgbClr val="002060"/>
                          </a:solidFill>
                          <a:effectLst/>
                        </a:rPr>
                        <a:t>Faiz harcamaları=Anapara*Faiz oranı*Süre</a:t>
                      </a:r>
                    </a:p>
                    <a:p>
                      <a:r>
                        <a:rPr lang="tr-TR" sz="1600" b="0" u="none" dirty="0" smtClean="0">
                          <a:solidFill>
                            <a:srgbClr val="002060"/>
                          </a:solidFill>
                          <a:effectLst/>
                        </a:rPr>
                        <a:t>2.250.000*0,10*1= 225.000</a:t>
                      </a:r>
                      <a:endParaRPr lang="tr-TR" sz="1600" b="0" u="none" dirty="0">
                        <a:solidFill>
                          <a:srgbClr val="002060"/>
                        </a:solidFill>
                        <a:effectLst/>
                      </a:endParaRPr>
                    </a:p>
                  </a:txBody>
                  <a:tcPr/>
                </a:tc>
                <a:tc hMerge="1">
                  <a:txBody>
                    <a:bodyPr/>
                    <a:lstStyle/>
                    <a:p>
                      <a:endParaRPr lang="tr-TR"/>
                    </a:p>
                  </a:txBody>
                  <a:tcPr/>
                </a:tc>
                <a:tc>
                  <a:txBody>
                    <a:bodyPr/>
                    <a:lstStyle/>
                    <a:p>
                      <a:pPr algn="ctr"/>
                      <a:r>
                        <a:rPr lang="tr-TR" sz="1600" b="1" u="sng" dirty="0" smtClean="0"/>
                        <a:t>Tutar</a:t>
                      </a:r>
                    </a:p>
                    <a:p>
                      <a:pPr algn="ctr"/>
                      <a:endParaRPr lang="tr-TR" sz="1600" b="1" u="sng" dirty="0" smtClean="0"/>
                    </a:p>
                    <a:p>
                      <a:pPr algn="ctr"/>
                      <a:endParaRPr lang="tr-TR" sz="1600" b="1" u="sng" dirty="0" smtClean="0"/>
                    </a:p>
                    <a:p>
                      <a:pPr algn="ctr"/>
                      <a:r>
                        <a:rPr lang="tr-TR" sz="1600" b="0" u="none" dirty="0" smtClean="0"/>
                        <a:t>60.000</a:t>
                      </a:r>
                    </a:p>
                    <a:p>
                      <a:pPr algn="ctr"/>
                      <a:endParaRPr lang="tr-TR" sz="1600" b="0" u="none" dirty="0" smtClean="0"/>
                    </a:p>
                    <a:p>
                      <a:pPr algn="ctr"/>
                      <a:endParaRPr lang="tr-TR" sz="1600" b="0" u="none" dirty="0" smtClean="0"/>
                    </a:p>
                    <a:p>
                      <a:pPr algn="ctr"/>
                      <a:r>
                        <a:rPr lang="tr-TR" sz="1600" b="0" u="none" dirty="0" smtClean="0">
                          <a:solidFill>
                            <a:srgbClr val="002060"/>
                          </a:solidFill>
                        </a:rPr>
                        <a:t>225.000</a:t>
                      </a:r>
                      <a:endParaRPr lang="tr-TR" sz="1600" b="0" u="none" dirty="0">
                        <a:solidFill>
                          <a:srgbClr val="002060"/>
                        </a:solidFill>
                      </a:endParaRPr>
                    </a:p>
                  </a:txBody>
                  <a:tcPr/>
                </a:tc>
              </a:tr>
              <a:tr h="668549">
                <a:tc gridSpan="3">
                  <a:txBody>
                    <a:bodyPr/>
                    <a:lstStyle/>
                    <a:p>
                      <a:r>
                        <a:rPr lang="tr-TR" sz="1600" dirty="0" smtClean="0"/>
                        <a:t>Faiz ve vergiden önceki gelir</a:t>
                      </a:r>
                    </a:p>
                    <a:p>
                      <a:r>
                        <a:rPr lang="tr-TR" sz="1600" dirty="0" smtClean="0"/>
                        <a:t>Beklenen amortisman , bina vergileri ve sigorta</a:t>
                      </a:r>
                      <a:endParaRPr lang="tr-TR" sz="1600" dirty="0"/>
                    </a:p>
                  </a:txBody>
                  <a:tcPr/>
                </a:tc>
                <a:tc hMerge="1">
                  <a:txBody>
                    <a:bodyPr/>
                    <a:lstStyle/>
                    <a:p>
                      <a:endParaRPr lang="tr-TR" dirty="0"/>
                    </a:p>
                  </a:txBody>
                  <a:tcPr/>
                </a:tc>
                <a:tc hMerge="1">
                  <a:txBody>
                    <a:bodyPr/>
                    <a:lstStyle/>
                    <a:p>
                      <a:endParaRPr lang="tr-TR"/>
                    </a:p>
                  </a:txBody>
                  <a:tcPr/>
                </a:tc>
                <a:tc>
                  <a:txBody>
                    <a:bodyPr/>
                    <a:lstStyle/>
                    <a:p>
                      <a:pPr algn="ctr"/>
                      <a:r>
                        <a:rPr lang="tr-TR" sz="1600" dirty="0" smtClean="0"/>
                        <a:t>285.000</a:t>
                      </a:r>
                    </a:p>
                    <a:p>
                      <a:pPr algn="ctr"/>
                      <a:r>
                        <a:rPr lang="tr-TR" sz="1600" dirty="0" smtClean="0"/>
                        <a:t>125.000</a:t>
                      </a:r>
                      <a:endParaRPr lang="tr-TR" sz="1600" dirty="0"/>
                    </a:p>
                  </a:txBody>
                  <a:tcPr/>
                </a:tc>
              </a:tr>
              <a:tr h="676924">
                <a:tc gridSpan="3">
                  <a:txBody>
                    <a:bodyPr/>
                    <a:lstStyle/>
                    <a:p>
                      <a:r>
                        <a:rPr lang="tr-TR" sz="1600" dirty="0" smtClean="0"/>
                        <a:t>Sabit maliyetlerden önceki gelir</a:t>
                      </a:r>
                    </a:p>
                    <a:p>
                      <a:r>
                        <a:rPr lang="tr-TR" sz="1600" dirty="0" smtClean="0"/>
                        <a:t>Dağıtılmayan işletme giderleri</a:t>
                      </a:r>
                      <a:endParaRPr lang="tr-TR" sz="1600" dirty="0"/>
                    </a:p>
                  </a:txBody>
                  <a:tcPr/>
                </a:tc>
                <a:tc hMerge="1">
                  <a:txBody>
                    <a:bodyPr/>
                    <a:lstStyle/>
                    <a:p>
                      <a:endParaRPr lang="tr-TR" dirty="0"/>
                    </a:p>
                  </a:txBody>
                  <a:tcPr/>
                </a:tc>
                <a:tc hMerge="1">
                  <a:txBody>
                    <a:bodyPr/>
                    <a:lstStyle/>
                    <a:p>
                      <a:endParaRPr lang="tr-TR"/>
                    </a:p>
                  </a:txBody>
                  <a:tcPr/>
                </a:tc>
                <a:tc>
                  <a:txBody>
                    <a:bodyPr/>
                    <a:lstStyle/>
                    <a:p>
                      <a:pPr algn="ctr"/>
                      <a:r>
                        <a:rPr lang="tr-TR" sz="1600" dirty="0" smtClean="0"/>
                        <a:t>410.000</a:t>
                      </a:r>
                    </a:p>
                    <a:p>
                      <a:pPr algn="ctr"/>
                      <a:r>
                        <a:rPr lang="tr-TR" sz="1600" dirty="0" smtClean="0"/>
                        <a:t>375.000</a:t>
                      </a:r>
                      <a:endParaRPr lang="tr-TR" sz="1600" dirty="0"/>
                    </a:p>
                  </a:txBody>
                  <a:tcPr/>
                </a:tc>
              </a:tr>
              <a:tr h="1246815">
                <a:tc gridSpan="3">
                  <a:txBody>
                    <a:bodyPr/>
                    <a:lstStyle/>
                    <a:p>
                      <a:r>
                        <a:rPr lang="tr-TR" sz="1600" dirty="0" smtClean="0"/>
                        <a:t>Departmanlardan beklenen gelir</a:t>
                      </a:r>
                    </a:p>
                    <a:p>
                      <a:r>
                        <a:rPr lang="tr-TR" sz="1600" dirty="0" smtClean="0">
                          <a:solidFill>
                            <a:srgbClr val="C00000"/>
                          </a:solidFill>
                        </a:rPr>
                        <a:t>Odalar hariç diğer departmanlara ait sonuçlar</a:t>
                      </a:r>
                    </a:p>
                    <a:p>
                      <a:r>
                        <a:rPr lang="tr-TR" sz="1600" dirty="0" smtClean="0">
                          <a:solidFill>
                            <a:srgbClr val="C00000"/>
                          </a:solidFill>
                        </a:rPr>
                        <a:t>-Yiyecek ve içecek gelirleri</a:t>
                      </a:r>
                    </a:p>
                    <a:p>
                      <a:r>
                        <a:rPr lang="tr-TR" sz="1600" dirty="0" smtClean="0">
                          <a:solidFill>
                            <a:srgbClr val="C00000"/>
                          </a:solidFill>
                        </a:rPr>
                        <a:t>-Kira ve diğer gelirler</a:t>
                      </a:r>
                    </a:p>
                    <a:p>
                      <a:r>
                        <a:rPr lang="tr-TR" sz="1600" dirty="0" smtClean="0">
                          <a:solidFill>
                            <a:schemeClr val="tx1"/>
                          </a:solidFill>
                        </a:rPr>
                        <a:t>+Departman telefon harcamaları</a:t>
                      </a:r>
                      <a:endParaRPr lang="tr-TR" sz="1600" dirty="0">
                        <a:solidFill>
                          <a:schemeClr val="tx1"/>
                        </a:solidFill>
                      </a:endParaRPr>
                    </a:p>
                  </a:txBody>
                  <a:tcPr/>
                </a:tc>
                <a:tc hMerge="1">
                  <a:txBody>
                    <a:bodyPr/>
                    <a:lstStyle/>
                    <a:p>
                      <a:endParaRPr lang="tr-TR" dirty="0"/>
                    </a:p>
                  </a:txBody>
                  <a:tcPr/>
                </a:tc>
                <a:tc hMerge="1">
                  <a:txBody>
                    <a:bodyPr/>
                    <a:lstStyle/>
                    <a:p>
                      <a:endParaRPr lang="tr-TR"/>
                    </a:p>
                  </a:txBody>
                  <a:tcPr/>
                </a:tc>
                <a:tc>
                  <a:txBody>
                    <a:bodyPr/>
                    <a:lstStyle/>
                    <a:p>
                      <a:pPr algn="ctr"/>
                      <a:r>
                        <a:rPr lang="tr-TR" sz="1600" dirty="0" smtClean="0"/>
                        <a:t>785.000</a:t>
                      </a:r>
                    </a:p>
                    <a:p>
                      <a:pPr algn="ctr"/>
                      <a:endParaRPr lang="tr-TR" sz="1600" dirty="0" smtClean="0"/>
                    </a:p>
                    <a:p>
                      <a:pPr algn="ctr"/>
                      <a:r>
                        <a:rPr lang="tr-TR" sz="1600" dirty="0" smtClean="0">
                          <a:solidFill>
                            <a:srgbClr val="C00000"/>
                          </a:solidFill>
                        </a:rPr>
                        <a:t>(50.000)</a:t>
                      </a:r>
                    </a:p>
                    <a:p>
                      <a:pPr algn="ctr"/>
                      <a:r>
                        <a:rPr lang="tr-TR" sz="1600" dirty="0" smtClean="0">
                          <a:solidFill>
                            <a:srgbClr val="C00000"/>
                          </a:solidFill>
                        </a:rPr>
                        <a:t>(37.000)</a:t>
                      </a:r>
                    </a:p>
                    <a:p>
                      <a:pPr algn="ctr"/>
                      <a:r>
                        <a:rPr lang="tr-TR" sz="1600" dirty="0" smtClean="0">
                          <a:solidFill>
                            <a:schemeClr val="tx1"/>
                          </a:solidFill>
                        </a:rPr>
                        <a:t>13.000</a:t>
                      </a:r>
                      <a:endParaRPr lang="tr-TR" sz="1600" dirty="0">
                        <a:solidFill>
                          <a:schemeClr val="tx1"/>
                        </a:solidFill>
                      </a:endParaRPr>
                    </a:p>
                  </a:txBody>
                  <a:tcPr/>
                </a:tc>
              </a:tr>
              <a:tr h="1304327">
                <a:tc gridSpan="2">
                  <a:txBody>
                    <a:bodyPr/>
                    <a:lstStyle/>
                    <a:p>
                      <a:r>
                        <a:rPr lang="tr-TR" sz="1600" dirty="0" smtClean="0"/>
                        <a:t>Odalar departman geliri</a:t>
                      </a:r>
                    </a:p>
                    <a:p>
                      <a:r>
                        <a:rPr lang="tr-TR" sz="1600" dirty="0" smtClean="0"/>
                        <a:t>Odalar departmanı direkt maliyetleri</a:t>
                      </a:r>
                    </a:p>
                    <a:p>
                      <a:r>
                        <a:rPr lang="tr-TR" sz="1600" dirty="0" smtClean="0"/>
                        <a:t>Oda gelirleri</a:t>
                      </a:r>
                      <a:endParaRPr lang="tr-TR" sz="1600" dirty="0"/>
                    </a:p>
                  </a:txBody>
                  <a:tcPr/>
                </a:tc>
                <a:tc hMerge="1">
                  <a:txBody>
                    <a:bodyPr/>
                    <a:lstStyle/>
                    <a:p>
                      <a:endParaRPr lang="tr-TR" dirty="0"/>
                    </a:p>
                  </a:txBody>
                  <a:tcPr/>
                </a:tc>
                <a:tc>
                  <a:txBody>
                    <a:bodyPr/>
                    <a:lstStyle/>
                    <a:p>
                      <a:endParaRPr lang="tr-TR" sz="1600" dirty="0" smtClean="0"/>
                    </a:p>
                    <a:p>
                      <a:r>
                        <a:rPr lang="tr-TR" sz="1300" dirty="0" smtClean="0"/>
                        <a:t>25.000*10=250.000 (Satışla</a:t>
                      </a:r>
                      <a:r>
                        <a:rPr lang="tr-TR" sz="1300" baseline="0" dirty="0" smtClean="0"/>
                        <a:t> ortaya çıkan maliyet)</a:t>
                      </a:r>
                    </a:p>
                    <a:p>
                      <a:r>
                        <a:rPr lang="tr-TR" sz="1300" baseline="0" dirty="0" smtClean="0">
                          <a:solidFill>
                            <a:srgbClr val="C00000"/>
                          </a:solidFill>
                        </a:rPr>
                        <a:t>(25.000 Oda satışı her satış 10 TL artı maliyet)</a:t>
                      </a:r>
                    </a:p>
                    <a:p>
                      <a:endParaRPr lang="tr-TR" sz="1300" baseline="0" dirty="0" smtClean="0">
                        <a:solidFill>
                          <a:srgbClr val="C00000"/>
                        </a:solidFill>
                      </a:endParaRPr>
                    </a:p>
                    <a:p>
                      <a:r>
                        <a:rPr lang="tr-TR" sz="1300" baseline="0" dirty="0" smtClean="0">
                          <a:solidFill>
                            <a:srgbClr val="C00000"/>
                          </a:solidFill>
                        </a:rPr>
                        <a:t>İstenen ortalama oda fiyatı=İhtiyaç duyulan gelir/Satılacak oda sayısı</a:t>
                      </a:r>
                      <a:endParaRPr lang="tr-TR" sz="1300" dirty="0">
                        <a:solidFill>
                          <a:srgbClr val="C00000"/>
                        </a:solidFill>
                      </a:endParaRPr>
                    </a:p>
                  </a:txBody>
                  <a:tcPr/>
                </a:tc>
                <a:tc>
                  <a:txBody>
                    <a:bodyPr/>
                    <a:lstStyle/>
                    <a:p>
                      <a:pPr algn="ctr"/>
                      <a:r>
                        <a:rPr lang="tr-TR" sz="1600" dirty="0" smtClean="0"/>
                        <a:t> 711.000</a:t>
                      </a:r>
                    </a:p>
                    <a:p>
                      <a:pPr algn="ctr"/>
                      <a:r>
                        <a:rPr lang="tr-TR" sz="1600" u="sng" dirty="0" smtClean="0"/>
                        <a:t>+250.000</a:t>
                      </a:r>
                    </a:p>
                    <a:p>
                      <a:pPr algn="ctr"/>
                      <a:r>
                        <a:rPr lang="tr-TR" sz="1600" dirty="0" smtClean="0"/>
                        <a:t>961.000</a:t>
                      </a:r>
                    </a:p>
                    <a:p>
                      <a:pPr algn="ctr"/>
                      <a:r>
                        <a:rPr lang="tr-TR" sz="1600" dirty="0" smtClean="0"/>
                        <a:t>961.000/25.000=38,44 TL.</a:t>
                      </a:r>
                      <a:endParaRPr lang="tr-TR" sz="1600" dirty="0"/>
                    </a:p>
                  </a:txBody>
                  <a:tcPr/>
                </a:tc>
              </a:tr>
            </a:tbl>
          </a:graphicData>
        </a:graphic>
      </p:graphicFrame>
      <p:pic>
        <p:nvPicPr>
          <p:cNvPr id="6"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143280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953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260648"/>
            <a:ext cx="8507288" cy="6480720"/>
          </a:xfrm>
        </p:spPr>
        <p:txBody>
          <a:bodyPr>
            <a:normAutofit fontScale="47500" lnSpcReduction="20000"/>
          </a:bodyPr>
          <a:lstStyle/>
          <a:p>
            <a:pPr marL="0" indent="0" algn="just">
              <a:spcAft>
                <a:spcPts val="0"/>
              </a:spcAft>
              <a:buNone/>
            </a:pPr>
            <a:r>
              <a:rPr lang="tr-TR" sz="3500" b="1" u="sng" dirty="0">
                <a:solidFill>
                  <a:srgbClr val="C00000"/>
                </a:solidFill>
                <a:ea typeface="Calibri"/>
                <a:cs typeface="Times New Roman"/>
              </a:rPr>
              <a:t>İKİ KİŞİ VEYA DAHA FAZLA KONAKLAMA DURUMUNDA FİYAT HESAPLAMASI</a:t>
            </a:r>
            <a:endParaRPr lang="tr-TR" sz="3500" u="sng" dirty="0">
              <a:solidFill>
                <a:srgbClr val="C00000"/>
              </a:solidFill>
              <a:ea typeface="Calibri"/>
              <a:cs typeface="Times New Roman"/>
            </a:endParaRPr>
          </a:p>
          <a:p>
            <a:pPr marL="0" indent="0" algn="just">
              <a:spcAft>
                <a:spcPts val="0"/>
              </a:spcAft>
              <a:buNone/>
            </a:pPr>
            <a:r>
              <a:rPr lang="tr-TR" sz="3800" dirty="0">
                <a:ea typeface="Calibri"/>
                <a:cs typeface="Times New Roman"/>
              </a:rPr>
              <a:t>Belirli bir zaman diliminde</a:t>
            </a:r>
          </a:p>
          <a:p>
            <a:pPr marL="0" indent="0" algn="just">
              <a:spcAft>
                <a:spcPts val="0"/>
              </a:spcAft>
              <a:buNone/>
            </a:pPr>
            <a:r>
              <a:rPr lang="tr-TR" sz="3800" dirty="0">
                <a:ea typeface="Calibri"/>
                <a:cs typeface="Times New Roman"/>
              </a:rPr>
              <a:t>Yıllık toplam müşteri sayısı:                                34.067</a:t>
            </a:r>
          </a:p>
          <a:p>
            <a:pPr marL="0" indent="0" algn="just">
              <a:spcAft>
                <a:spcPts val="0"/>
              </a:spcAft>
              <a:buNone/>
            </a:pPr>
            <a:r>
              <a:rPr lang="tr-TR" sz="3800" dirty="0">
                <a:ea typeface="Calibri"/>
                <a:cs typeface="Times New Roman"/>
              </a:rPr>
              <a:t>Konaklanan oda sayısı         :                               -</a:t>
            </a:r>
            <a:r>
              <a:rPr lang="tr-TR" sz="3800" u="sng" dirty="0">
                <a:ea typeface="Calibri"/>
                <a:cs typeface="Times New Roman"/>
              </a:rPr>
              <a:t>25.550</a:t>
            </a:r>
            <a:endParaRPr lang="tr-TR" sz="3800" dirty="0">
              <a:ea typeface="Calibri"/>
              <a:cs typeface="Times New Roman"/>
            </a:endParaRPr>
          </a:p>
          <a:p>
            <a:pPr marL="0" indent="0" algn="just">
              <a:spcAft>
                <a:spcPts val="0"/>
              </a:spcAft>
              <a:buNone/>
            </a:pPr>
            <a:r>
              <a:rPr lang="tr-TR" sz="3800" dirty="0">
                <a:ea typeface="Calibri"/>
                <a:cs typeface="Times New Roman"/>
              </a:rPr>
              <a:t>Oda başına bir kişiyi aşan konaklama sayısı :     8.517</a:t>
            </a:r>
          </a:p>
          <a:p>
            <a:pPr marL="0" indent="0" algn="just">
              <a:spcAft>
                <a:spcPts val="0"/>
              </a:spcAft>
              <a:buNone/>
            </a:pPr>
            <a:r>
              <a:rPr lang="tr-TR" sz="3800" dirty="0">
                <a:ea typeface="Calibri"/>
                <a:cs typeface="Times New Roman"/>
              </a:rPr>
              <a:t>Oda başına müşteri sayısı=Müşteri sayısı/Konaklanan oda sayısı</a:t>
            </a:r>
          </a:p>
          <a:p>
            <a:pPr marL="0" indent="0" algn="just">
              <a:spcAft>
                <a:spcPts val="0"/>
              </a:spcAft>
              <a:buNone/>
            </a:pPr>
            <a:r>
              <a:rPr lang="tr-TR" sz="3800" dirty="0">
                <a:ea typeface="Calibri"/>
                <a:cs typeface="Times New Roman"/>
              </a:rPr>
              <a:t>O.B.M.S.=34.067/25.550=1.33</a:t>
            </a:r>
          </a:p>
          <a:p>
            <a:pPr marL="0" indent="0" algn="just">
              <a:spcAft>
                <a:spcPts val="0"/>
              </a:spcAft>
              <a:buNone/>
            </a:pPr>
            <a:r>
              <a:rPr lang="tr-TR" sz="3800" dirty="0">
                <a:ea typeface="Calibri"/>
                <a:cs typeface="Times New Roman"/>
              </a:rPr>
              <a:t>1.33 (Oda başına müşteri sayısı)-</a:t>
            </a:r>
            <a:r>
              <a:rPr lang="tr-TR" sz="3800" dirty="0" smtClean="0">
                <a:ea typeface="Calibri"/>
                <a:cs typeface="Times New Roman"/>
              </a:rPr>
              <a:t>1.0 müşteri=0.33 </a:t>
            </a:r>
            <a:r>
              <a:rPr lang="tr-TR" sz="3800" dirty="0">
                <a:ea typeface="Calibri"/>
                <a:cs typeface="Times New Roman"/>
              </a:rPr>
              <a:t>oda başına bir kişiyi aşan konaklama ya da %33 çift kişi konaklama</a:t>
            </a:r>
          </a:p>
          <a:p>
            <a:pPr marL="0" indent="0" algn="just">
              <a:spcAft>
                <a:spcPts val="0"/>
              </a:spcAft>
              <a:buNone/>
            </a:pPr>
            <a:r>
              <a:rPr lang="tr-TR" sz="3800" dirty="0">
                <a:ea typeface="Calibri"/>
                <a:cs typeface="Times New Roman"/>
              </a:rPr>
              <a:t>%70 doluluk*100=70 oda (günlük konaklanan oda sayısı)</a:t>
            </a:r>
          </a:p>
          <a:p>
            <a:pPr marL="0" indent="0" algn="just">
              <a:spcAft>
                <a:spcPts val="0"/>
              </a:spcAft>
              <a:buNone/>
            </a:pPr>
            <a:r>
              <a:rPr lang="tr-TR" sz="3800" dirty="0">
                <a:ea typeface="Calibri"/>
                <a:cs typeface="Times New Roman"/>
              </a:rPr>
              <a:t>%33 (çift kişilik konaklama)*70 (konaklanan oda sayısı)=23 (çift kişi konaklanan oda sayısı)</a:t>
            </a:r>
          </a:p>
          <a:p>
            <a:pPr marL="0" indent="0" algn="just">
              <a:spcAft>
                <a:spcPts val="0"/>
              </a:spcAft>
              <a:buNone/>
            </a:pPr>
            <a:r>
              <a:rPr lang="tr-TR" sz="3800" dirty="0">
                <a:ea typeface="Calibri"/>
                <a:cs typeface="Times New Roman"/>
              </a:rPr>
              <a:t>70-23=47 (tek kişi konaklanan oda sayısı)</a:t>
            </a:r>
          </a:p>
          <a:p>
            <a:pPr marL="0" indent="0" algn="just">
              <a:spcAft>
                <a:spcPts val="0"/>
              </a:spcAft>
              <a:buNone/>
            </a:pPr>
            <a:r>
              <a:rPr lang="tr-TR" sz="3800" dirty="0">
                <a:ea typeface="Calibri"/>
                <a:cs typeface="Times New Roman"/>
              </a:rPr>
              <a:t>76$ ortalama oda fiyatında potansiyel gelir</a:t>
            </a:r>
          </a:p>
          <a:p>
            <a:pPr marL="0" indent="0" algn="just">
              <a:spcAft>
                <a:spcPts val="0"/>
              </a:spcAft>
              <a:buNone/>
            </a:pPr>
            <a:r>
              <a:rPr lang="tr-TR" sz="3800" dirty="0">
                <a:ea typeface="Calibri"/>
                <a:cs typeface="Times New Roman"/>
              </a:rPr>
              <a:t>70 oda* 76$=5.320$ Günlük gelir</a:t>
            </a:r>
          </a:p>
          <a:p>
            <a:pPr marL="0" indent="0">
              <a:buNone/>
            </a:pPr>
            <a:r>
              <a:rPr lang="tr-TR" sz="3800" dirty="0"/>
              <a:t>Yukarıdaki örneklerden yararlanarak x oteli çift kişilik oda fiyatının tek kişilik oda fiyatından 10$ daha fazla olmasını istediğinde tek ve çift kişilik oda fiyatları kaç $ olur?</a:t>
            </a:r>
          </a:p>
          <a:p>
            <a:pPr marL="0" indent="0">
              <a:buNone/>
            </a:pPr>
            <a:r>
              <a:rPr lang="tr-TR" sz="3800" dirty="0"/>
              <a:t>47x+23(x+10)=5.320</a:t>
            </a:r>
          </a:p>
          <a:p>
            <a:pPr marL="0" indent="0">
              <a:buNone/>
            </a:pPr>
            <a:r>
              <a:rPr lang="tr-TR" sz="3800" dirty="0"/>
              <a:t>47x+23x+230=5.320</a:t>
            </a:r>
          </a:p>
          <a:p>
            <a:pPr marL="0" indent="0">
              <a:buNone/>
            </a:pPr>
            <a:r>
              <a:rPr lang="tr-TR" sz="3800" dirty="0"/>
              <a:t>70x=5.320-230</a:t>
            </a:r>
          </a:p>
          <a:p>
            <a:pPr marL="0" indent="0">
              <a:buNone/>
            </a:pPr>
            <a:r>
              <a:rPr lang="tr-TR" sz="3800" u="sng" dirty="0"/>
              <a:t>70x</a:t>
            </a:r>
            <a:r>
              <a:rPr lang="tr-TR" sz="3800" dirty="0"/>
              <a:t>=</a:t>
            </a:r>
            <a:r>
              <a:rPr lang="tr-TR" sz="3800" u="sng" dirty="0"/>
              <a:t>5.090</a:t>
            </a:r>
          </a:p>
          <a:p>
            <a:pPr marL="0" indent="0">
              <a:buNone/>
            </a:pPr>
            <a:r>
              <a:rPr lang="tr-TR" sz="3800" dirty="0"/>
              <a:t>70        70</a:t>
            </a:r>
          </a:p>
          <a:p>
            <a:pPr marL="0" indent="0">
              <a:buNone/>
            </a:pPr>
            <a:r>
              <a:rPr lang="tr-TR" sz="3800" dirty="0"/>
              <a:t>X=72,71$ tek kişilik oda fiyatı</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937535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024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lstStyle/>
          <a:p>
            <a:pPr marL="0" indent="0">
              <a:buNone/>
            </a:pPr>
            <a:r>
              <a:rPr lang="tr-TR" dirty="0"/>
              <a:t>Çift kişilik oda fiyatı</a:t>
            </a:r>
          </a:p>
          <a:p>
            <a:pPr marL="0" indent="0">
              <a:buNone/>
            </a:pPr>
            <a:r>
              <a:rPr lang="tr-TR" dirty="0"/>
              <a:t>Ç=72,71+10</a:t>
            </a:r>
          </a:p>
          <a:p>
            <a:pPr marL="0" indent="0">
              <a:buNone/>
            </a:pPr>
            <a:r>
              <a:rPr lang="tr-TR" dirty="0"/>
              <a:t>Ç=82,71$ olur.</a:t>
            </a:r>
          </a:p>
          <a:p>
            <a:pPr marL="0" indent="0">
              <a:buNone/>
            </a:pPr>
            <a:r>
              <a:rPr lang="tr-TR" dirty="0"/>
              <a:t>Kontrol edelim</a:t>
            </a:r>
          </a:p>
          <a:p>
            <a:pPr marL="0" indent="0">
              <a:buNone/>
            </a:pPr>
            <a:r>
              <a:rPr lang="tr-TR" dirty="0"/>
              <a:t>47*72,71=3.418$</a:t>
            </a:r>
          </a:p>
          <a:p>
            <a:pPr marL="0" indent="0">
              <a:buNone/>
            </a:pPr>
            <a:r>
              <a:rPr lang="tr-TR" dirty="0"/>
              <a:t>23*82,71=1.902$</a:t>
            </a:r>
          </a:p>
          <a:p>
            <a:pPr marL="0" indent="0">
              <a:buNone/>
            </a:pPr>
            <a:r>
              <a:rPr lang="tr-TR" dirty="0"/>
              <a:t>                  +_____</a:t>
            </a:r>
          </a:p>
          <a:p>
            <a:pPr marL="0" indent="0">
              <a:buNone/>
            </a:pPr>
            <a:r>
              <a:rPr lang="tr-TR" dirty="0"/>
              <a:t>                     5.320$ </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21236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1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TotalTime>
  <Words>727</Words>
  <Application>Microsoft Office PowerPoint</Application>
  <PresentationFormat>Ekran Gösterisi (4:3)</PresentationFormat>
  <Paragraphs>215</Paragraphs>
  <Slides>10</Slides>
  <Notes>0</Notes>
  <HiddenSlides>0</HiddenSlides>
  <MMClips>10</MMClips>
  <ScaleCrop>false</ScaleCrop>
  <HeadingPairs>
    <vt:vector size="4" baseType="variant">
      <vt:variant>
        <vt:lpstr>Tema</vt:lpstr>
      </vt:variant>
      <vt:variant>
        <vt:i4>1</vt:i4>
      </vt:variant>
      <vt:variant>
        <vt:lpstr>Slayt Başlıkları</vt:lpstr>
      </vt:variant>
      <vt:variant>
        <vt:i4>10</vt:i4>
      </vt:variant>
    </vt:vector>
  </HeadingPairs>
  <TitlesOfParts>
    <vt:vector size="11" baseType="lpstr">
      <vt:lpstr>Ofis Teması</vt:lpstr>
      <vt:lpstr>6.HAFTA Oda fiyatlandırması ve çeşitli fiyatlandırma yöntemleri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6.HAFTA Oda fiyatlandırması ve çeşitli fiyatlandırma yöntemleri</dc:title>
  <dc:creator>ASUS</dc:creator>
  <cp:lastModifiedBy>ASUS</cp:lastModifiedBy>
  <cp:revision>16</cp:revision>
  <dcterms:created xsi:type="dcterms:W3CDTF">2021-03-29T09:39:20Z</dcterms:created>
  <dcterms:modified xsi:type="dcterms:W3CDTF">2021-03-29T12:21:04Z</dcterms:modified>
</cp:coreProperties>
</file>