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av" ContentType="audio/wav"/>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Lst>
  <p:sldSz cx="9144000" cy="6858000" type="screen4x3"/>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70" d="100"/>
          <a:sy n="70" d="100"/>
        </p:scale>
        <p:origin x="-1386" y="-10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1 Başlık"/>
          <p:cNvSpPr>
            <a:spLocks noGrp="1"/>
          </p:cNvSpPr>
          <p:nvPr>
            <p:ph type="ctrTitle"/>
          </p:nvPr>
        </p:nvSpPr>
        <p:spPr>
          <a:xfrm>
            <a:off x="685800" y="2130425"/>
            <a:ext cx="7772400" cy="1470025"/>
          </a:xfrm>
        </p:spPr>
        <p:txBody>
          <a:bodyPr/>
          <a:lstStyle/>
          <a:p>
            <a:r>
              <a:rPr lang="tr-TR" smtClean="0"/>
              <a:t>Asıl başlık stili için tıklatın</a:t>
            </a:r>
            <a:endParaRPr lang="tr-TR"/>
          </a:p>
        </p:txBody>
      </p:sp>
      <p:sp>
        <p:nvSpPr>
          <p:cNvPr id="3" name="2 Alt Başlık"/>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smtClean="0"/>
              <a:t>Asıl alt başlık stilini düzenlemek için tıklatın</a:t>
            </a:r>
            <a:endParaRPr lang="tr-TR"/>
          </a:p>
        </p:txBody>
      </p:sp>
      <p:sp>
        <p:nvSpPr>
          <p:cNvPr id="4" name="3 Veri Yer Tutucusu"/>
          <p:cNvSpPr>
            <a:spLocks noGrp="1"/>
          </p:cNvSpPr>
          <p:nvPr>
            <p:ph type="dt" sz="half" idx="10"/>
          </p:nvPr>
        </p:nvSpPr>
        <p:spPr/>
        <p:txBody>
          <a:bodyPr/>
          <a:lstStyle/>
          <a:p>
            <a:fld id="{A23720DD-5B6D-40BF-8493-A6B52D484E6B}" type="datetimeFigureOut">
              <a:rPr lang="tr-TR" smtClean="0"/>
              <a:t>06.04.2021</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İçerik Yer Tutucusu"/>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A23720DD-5B6D-40BF-8493-A6B52D484E6B}" type="datetimeFigureOut">
              <a:rPr lang="tr-TR" smtClean="0"/>
              <a:t>06.04.2021</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1 Başlık"/>
          <p:cNvSpPr>
            <a:spLocks noGrp="1"/>
          </p:cNvSpPr>
          <p:nvPr>
            <p:ph type="title"/>
          </p:nvPr>
        </p:nvSpPr>
        <p:spPr>
          <a:xfrm>
            <a:off x="722313" y="4406900"/>
            <a:ext cx="7772400" cy="1362075"/>
          </a:xfrm>
        </p:spPr>
        <p:txBody>
          <a:bodyPr anchor="t"/>
          <a:lstStyle>
            <a:lvl1pPr algn="l">
              <a:defRPr sz="4000" b="1" cap="all"/>
            </a:lvl1pPr>
          </a:lstStyle>
          <a:p>
            <a:r>
              <a:rPr lang="tr-TR" smtClean="0"/>
              <a:t>Asıl başlık stili için tıklatın</a:t>
            </a:r>
            <a:endParaRPr lang="tr-TR"/>
          </a:p>
        </p:txBody>
      </p:sp>
      <p:sp>
        <p:nvSpPr>
          <p:cNvPr id="3" name="2 Metin Yer Tutucusu"/>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3 Veri Yer Tutucusu"/>
          <p:cNvSpPr>
            <a:spLocks noGrp="1"/>
          </p:cNvSpPr>
          <p:nvPr>
            <p:ph type="dt" sz="half" idx="10"/>
          </p:nvPr>
        </p:nvSpPr>
        <p:spPr/>
        <p:txBody>
          <a:bodyPr/>
          <a:lstStyle/>
          <a:p>
            <a:fld id="{A23720DD-5B6D-40BF-8493-A6B52D484E6B}" type="datetimeFigureOut">
              <a:rPr lang="tr-TR" smtClean="0"/>
              <a:t>06.04.2021</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İçerik Yer Tutucusu"/>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İçerik Yer Tutucusu"/>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4 Veri Yer Tutucusu"/>
          <p:cNvSpPr>
            <a:spLocks noGrp="1"/>
          </p:cNvSpPr>
          <p:nvPr>
            <p:ph type="dt" sz="half" idx="10"/>
          </p:nvPr>
        </p:nvSpPr>
        <p:spPr/>
        <p:txBody>
          <a:bodyPr/>
          <a:lstStyle/>
          <a:p>
            <a:fld id="{A23720DD-5B6D-40BF-8493-A6B52D484E6B}" type="datetimeFigureOut">
              <a:rPr lang="tr-TR" smtClean="0"/>
              <a:t>06.04.2021</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lvl1pPr>
              <a:defRPr/>
            </a:lvl1pPr>
          </a:lstStyle>
          <a:p>
            <a:r>
              <a:rPr lang="tr-TR" smtClean="0"/>
              <a:t>Asıl başlık stili için tıklatın</a:t>
            </a:r>
            <a:endParaRPr lang="tr-TR"/>
          </a:p>
        </p:txBody>
      </p:sp>
      <p:sp>
        <p:nvSpPr>
          <p:cNvPr id="3" name="2 Metin Yer Tutucusu"/>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3 İçerik Yer Tutucusu"/>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4 Metin Yer Tutucusu"/>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5 İçerik Yer Tutucusu"/>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6 Veri Yer Tutucusu"/>
          <p:cNvSpPr>
            <a:spLocks noGrp="1"/>
          </p:cNvSpPr>
          <p:nvPr>
            <p:ph type="dt" sz="half" idx="10"/>
          </p:nvPr>
        </p:nvSpPr>
        <p:spPr/>
        <p:txBody>
          <a:bodyPr/>
          <a:lstStyle/>
          <a:p>
            <a:fld id="{A23720DD-5B6D-40BF-8493-A6B52D484E6B}" type="datetimeFigureOut">
              <a:rPr lang="tr-TR" smtClean="0"/>
              <a:t>06.04.2021</a:t>
            </a:fld>
            <a:endParaRPr lang="tr-TR"/>
          </a:p>
        </p:txBody>
      </p:sp>
      <p:sp>
        <p:nvSpPr>
          <p:cNvPr id="8" name="7 Altbilgi Yer Tutucusu"/>
          <p:cNvSpPr>
            <a:spLocks noGrp="1"/>
          </p:cNvSpPr>
          <p:nvPr>
            <p:ph type="ftr" sz="quarter" idx="11"/>
          </p:nvPr>
        </p:nvSpPr>
        <p:spPr/>
        <p:txBody>
          <a:bodyPr/>
          <a:lstStyle/>
          <a:p>
            <a:endParaRPr lang="tr-TR"/>
          </a:p>
        </p:txBody>
      </p:sp>
      <p:sp>
        <p:nvSpPr>
          <p:cNvPr id="9" name="8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Veri Yer Tutucusu"/>
          <p:cNvSpPr>
            <a:spLocks noGrp="1"/>
          </p:cNvSpPr>
          <p:nvPr>
            <p:ph type="dt" sz="half" idx="10"/>
          </p:nvPr>
        </p:nvSpPr>
        <p:spPr/>
        <p:txBody>
          <a:bodyPr/>
          <a:lstStyle/>
          <a:p>
            <a:fld id="{A23720DD-5B6D-40BF-8493-A6B52D484E6B}" type="datetimeFigureOut">
              <a:rPr lang="tr-TR" smtClean="0"/>
              <a:t>06.04.2021</a:t>
            </a:fld>
            <a:endParaRPr lang="tr-TR"/>
          </a:p>
        </p:txBody>
      </p:sp>
      <p:sp>
        <p:nvSpPr>
          <p:cNvPr id="4" name="3 Altbilgi Yer Tutucusu"/>
          <p:cNvSpPr>
            <a:spLocks noGrp="1"/>
          </p:cNvSpPr>
          <p:nvPr>
            <p:ph type="ftr" sz="quarter" idx="11"/>
          </p:nvPr>
        </p:nvSpPr>
        <p:spPr/>
        <p:txBody>
          <a:bodyPr/>
          <a:lstStyle/>
          <a:p>
            <a:endParaRPr lang="tr-TR"/>
          </a:p>
        </p:txBody>
      </p:sp>
      <p:sp>
        <p:nvSpPr>
          <p:cNvPr id="5" name="4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1 Veri Yer Tutucusu"/>
          <p:cNvSpPr>
            <a:spLocks noGrp="1"/>
          </p:cNvSpPr>
          <p:nvPr>
            <p:ph type="dt" sz="half" idx="10"/>
          </p:nvPr>
        </p:nvSpPr>
        <p:spPr/>
        <p:txBody>
          <a:bodyPr/>
          <a:lstStyle/>
          <a:p>
            <a:fld id="{A23720DD-5B6D-40BF-8493-A6B52D484E6B}" type="datetimeFigureOut">
              <a:rPr lang="tr-TR" smtClean="0"/>
              <a:t>06.04.2021</a:t>
            </a:fld>
            <a:endParaRPr lang="tr-TR"/>
          </a:p>
        </p:txBody>
      </p:sp>
      <p:sp>
        <p:nvSpPr>
          <p:cNvPr id="3" name="2 Altbilgi Yer Tutucusu"/>
          <p:cNvSpPr>
            <a:spLocks noGrp="1"/>
          </p:cNvSpPr>
          <p:nvPr>
            <p:ph type="ftr" sz="quarter" idx="11"/>
          </p:nvPr>
        </p:nvSpPr>
        <p:spPr/>
        <p:txBody>
          <a:bodyPr/>
          <a:lstStyle/>
          <a:p>
            <a:endParaRPr lang="tr-TR"/>
          </a:p>
        </p:txBody>
      </p:sp>
      <p:sp>
        <p:nvSpPr>
          <p:cNvPr id="4" name="3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3050"/>
            <a:ext cx="3008313" cy="1162050"/>
          </a:xfrm>
        </p:spPr>
        <p:txBody>
          <a:bodyPr anchor="b"/>
          <a:lstStyle>
            <a:lvl1pPr algn="l">
              <a:defRPr sz="2000" b="1"/>
            </a:lvl1pPr>
          </a:lstStyle>
          <a:p>
            <a:r>
              <a:rPr lang="tr-TR" smtClean="0"/>
              <a:t>Asıl başlık stili için tıklatın</a:t>
            </a:r>
            <a:endParaRPr lang="tr-TR"/>
          </a:p>
        </p:txBody>
      </p:sp>
      <p:sp>
        <p:nvSpPr>
          <p:cNvPr id="3" name="2 İçerik Yer Tutucusu"/>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Metin Yer Tutucusu"/>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4 Veri Yer Tutucusu"/>
          <p:cNvSpPr>
            <a:spLocks noGrp="1"/>
          </p:cNvSpPr>
          <p:nvPr>
            <p:ph type="dt" sz="half" idx="10"/>
          </p:nvPr>
        </p:nvSpPr>
        <p:spPr/>
        <p:txBody>
          <a:bodyPr/>
          <a:lstStyle/>
          <a:p>
            <a:fld id="{A23720DD-5B6D-40BF-8493-A6B52D484E6B}" type="datetimeFigureOut">
              <a:rPr lang="tr-TR" smtClean="0"/>
              <a:t>06.04.2021</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1 Başlık"/>
          <p:cNvSpPr>
            <a:spLocks noGrp="1"/>
          </p:cNvSpPr>
          <p:nvPr>
            <p:ph type="title"/>
          </p:nvPr>
        </p:nvSpPr>
        <p:spPr>
          <a:xfrm>
            <a:off x="1792288" y="4800600"/>
            <a:ext cx="5486400" cy="566738"/>
          </a:xfrm>
        </p:spPr>
        <p:txBody>
          <a:bodyPr anchor="b"/>
          <a:lstStyle>
            <a:lvl1pPr algn="l">
              <a:defRPr sz="2000" b="1"/>
            </a:lvl1pPr>
          </a:lstStyle>
          <a:p>
            <a:r>
              <a:rPr lang="tr-TR" smtClean="0"/>
              <a:t>Asıl başlık stili için tıklatın</a:t>
            </a:r>
            <a:endParaRPr lang="tr-TR"/>
          </a:p>
        </p:txBody>
      </p:sp>
      <p:sp>
        <p:nvSpPr>
          <p:cNvPr id="3" name="2 Resim Yer Tutucusu"/>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3 Metin Yer Tutucusu"/>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4 Veri Yer Tutucusu"/>
          <p:cNvSpPr>
            <a:spLocks noGrp="1"/>
          </p:cNvSpPr>
          <p:nvPr>
            <p:ph type="dt" sz="half" idx="10"/>
          </p:nvPr>
        </p:nvSpPr>
        <p:spPr/>
        <p:txBody>
          <a:bodyPr/>
          <a:lstStyle/>
          <a:p>
            <a:fld id="{A23720DD-5B6D-40BF-8493-A6B52D484E6B}" type="datetimeFigureOut">
              <a:rPr lang="tr-TR" smtClean="0"/>
              <a:t>06.04.2021</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Dikey Metin Yer Tutucusu"/>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A23720DD-5B6D-40BF-8493-A6B52D484E6B}" type="datetimeFigureOut">
              <a:rPr lang="tr-TR" smtClean="0"/>
              <a:t>06.04.2021</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1 Dikey Başlık"/>
          <p:cNvSpPr>
            <a:spLocks noGrp="1"/>
          </p:cNvSpPr>
          <p:nvPr>
            <p:ph type="title" orient="vert"/>
          </p:nvPr>
        </p:nvSpPr>
        <p:spPr>
          <a:xfrm>
            <a:off x="6629400" y="274638"/>
            <a:ext cx="2057400" cy="5851525"/>
          </a:xfrm>
        </p:spPr>
        <p:txBody>
          <a:bodyPr vert="eaVert"/>
          <a:lstStyle/>
          <a:p>
            <a:r>
              <a:rPr lang="tr-TR" smtClean="0"/>
              <a:t>Asıl başlık stili için tıklatın</a:t>
            </a:r>
            <a:endParaRPr lang="tr-TR"/>
          </a:p>
        </p:txBody>
      </p:sp>
      <p:sp>
        <p:nvSpPr>
          <p:cNvPr id="3" name="2 Dikey Metin Yer Tutucusu"/>
          <p:cNvSpPr>
            <a:spLocks noGrp="1"/>
          </p:cNvSpPr>
          <p:nvPr>
            <p:ph type="body" orient="vert" idx="1"/>
          </p:nvPr>
        </p:nvSpPr>
        <p:spPr>
          <a:xfrm>
            <a:off x="457200" y="274638"/>
            <a:ext cx="6019800" cy="5851525"/>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A23720DD-5B6D-40BF-8493-A6B52D484E6B}" type="datetimeFigureOut">
              <a:rPr lang="tr-TR" smtClean="0"/>
              <a:t>06.04.2021</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Başlık Yer Tutucusu"/>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tr-TR" smtClean="0"/>
              <a:t>Asıl başlık stili için tıklatın</a:t>
            </a:r>
            <a:endParaRPr lang="tr-TR"/>
          </a:p>
        </p:txBody>
      </p:sp>
      <p:sp>
        <p:nvSpPr>
          <p:cNvPr id="3" name="2 Metin Yer Tutucusu"/>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23720DD-5B6D-40BF-8493-A6B52D484E6B}" type="datetimeFigureOut">
              <a:rPr lang="tr-TR" smtClean="0"/>
              <a:t>06.04.2021</a:t>
            </a:fld>
            <a:endParaRPr lang="tr-TR"/>
          </a:p>
        </p:txBody>
      </p:sp>
      <p:sp>
        <p:nvSpPr>
          <p:cNvPr id="5" name="4 Altbilgi Yer Tutucusu"/>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5 Slayt Numarası Yer Tutucusu"/>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302176B-0E47-46AC-8F43-DAB4B8A37D06}" type="slidenum">
              <a:rPr lang="tr-TR" smtClean="0"/>
              <a:t>‹#›</a:t>
            </a:fld>
            <a:endParaRPr lang="tr-T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wav"/><Relationship Id="rId1" Type="http://schemas.microsoft.com/office/2007/relationships/media" Target="../media/media1.wav"/><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wav"/><Relationship Id="rId1" Type="http://schemas.microsoft.com/office/2007/relationships/media" Target="../media/media2.wav"/><Relationship Id="rId4" Type="http://schemas.openxmlformats.org/officeDocument/2006/relationships/image" Target="../media/image1.png"/></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wav"/><Relationship Id="rId1" Type="http://schemas.microsoft.com/office/2007/relationships/media" Target="../media/media3.wav"/><Relationship Id="rId4" Type="http://schemas.openxmlformats.org/officeDocument/2006/relationships/image" Target="../media/image1.png"/></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4.wav"/><Relationship Id="rId1" Type="http://schemas.microsoft.com/office/2007/relationships/media" Target="../media/media4.wav"/><Relationship Id="rId4" Type="http://schemas.openxmlformats.org/officeDocument/2006/relationships/image" Target="../media/image10.png"/></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5.wav"/><Relationship Id="rId1" Type="http://schemas.microsoft.com/office/2007/relationships/media" Target="../media/media5.wav"/><Relationship Id="rId5" Type="http://schemas.openxmlformats.org/officeDocument/2006/relationships/image" Target="../media/image1.png"/><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6.wav"/><Relationship Id="rId1" Type="http://schemas.microsoft.com/office/2007/relationships/media" Target="../media/media6.wav"/><Relationship Id="rId5" Type="http://schemas.openxmlformats.org/officeDocument/2006/relationships/image" Target="../media/image1.png"/><Relationship Id="rId4" Type="http://schemas.openxmlformats.org/officeDocument/2006/relationships/image" Target="../media/image3.png"/></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7.wav"/><Relationship Id="rId1" Type="http://schemas.microsoft.com/office/2007/relationships/media" Target="../media/media7.wav"/><Relationship Id="rId4" Type="http://schemas.openxmlformats.org/officeDocument/2006/relationships/image" Target="../media/image1.png"/></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8.wav"/><Relationship Id="rId1" Type="http://schemas.microsoft.com/office/2007/relationships/media" Target="../media/media8.wav"/><Relationship Id="rId5" Type="http://schemas.openxmlformats.org/officeDocument/2006/relationships/image" Target="../media/image1.png"/><Relationship Id="rId4" Type="http://schemas.openxmlformats.org/officeDocument/2006/relationships/image" Target="../media/image4.png"/></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9.wav"/><Relationship Id="rId1" Type="http://schemas.microsoft.com/office/2007/relationships/media" Target="../media/media9.wav"/><Relationship Id="rId5" Type="http://schemas.openxmlformats.org/officeDocument/2006/relationships/image" Target="../media/image1.png"/><Relationship Id="rId4" Type="http://schemas.openxmlformats.org/officeDocument/2006/relationships/image" Target="../media/image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ctrTitle"/>
          </p:nvPr>
        </p:nvSpPr>
        <p:spPr>
          <a:xfrm>
            <a:off x="323528" y="260649"/>
            <a:ext cx="8352928" cy="1008111"/>
          </a:xfrm>
        </p:spPr>
        <p:txBody>
          <a:bodyPr>
            <a:noAutofit/>
          </a:bodyPr>
          <a:lstStyle/>
          <a:p>
            <a:r>
              <a:rPr lang="tr-TR" sz="2400" dirty="0">
                <a:solidFill>
                  <a:srgbClr val="FF0000"/>
                </a:solidFill>
              </a:rPr>
              <a:t>7.HAFTA</a:t>
            </a:r>
            <a:br>
              <a:rPr lang="tr-TR" sz="2400" dirty="0">
                <a:solidFill>
                  <a:srgbClr val="FF0000"/>
                </a:solidFill>
              </a:rPr>
            </a:br>
            <a:r>
              <a:rPr lang="tr-TR" sz="2400" dirty="0">
                <a:solidFill>
                  <a:srgbClr val="FF0000"/>
                </a:solidFill>
              </a:rPr>
              <a:t>	Oda fiyatlandırması ve çeşitli fiyatlandırma yöntemleri</a:t>
            </a:r>
            <a:r>
              <a:rPr lang="tr-TR" sz="2400" dirty="0" smtClean="0">
                <a:solidFill>
                  <a:srgbClr val="FF0000"/>
                </a:solidFill>
              </a:rPr>
              <a:t>, gelir </a:t>
            </a:r>
            <a:r>
              <a:rPr lang="tr-TR" sz="2400" dirty="0">
                <a:solidFill>
                  <a:srgbClr val="FF0000"/>
                </a:solidFill>
              </a:rPr>
              <a:t>yönetimi</a:t>
            </a:r>
          </a:p>
        </p:txBody>
      </p:sp>
      <p:sp>
        <p:nvSpPr>
          <p:cNvPr id="3" name="Alt Başlık 2"/>
          <p:cNvSpPr>
            <a:spLocks noGrp="1"/>
          </p:cNvSpPr>
          <p:nvPr>
            <p:ph type="subTitle" idx="1"/>
          </p:nvPr>
        </p:nvSpPr>
        <p:spPr>
          <a:xfrm>
            <a:off x="323528" y="1340768"/>
            <a:ext cx="8352928" cy="5184576"/>
          </a:xfrm>
        </p:spPr>
        <p:txBody>
          <a:bodyPr>
            <a:normAutofit fontScale="47500" lnSpcReduction="20000"/>
          </a:bodyPr>
          <a:lstStyle/>
          <a:p>
            <a:pPr lvl="0" algn="l"/>
            <a:r>
              <a:rPr lang="tr-TR" u="sng" dirty="0">
                <a:solidFill>
                  <a:srgbClr val="FF0000"/>
                </a:solidFill>
              </a:rPr>
              <a:t>Maliyet artı yöntemi</a:t>
            </a:r>
          </a:p>
          <a:p>
            <a:pPr lvl="0" algn="l"/>
            <a:r>
              <a:rPr lang="tr-TR" b="1" u="sng" dirty="0" smtClean="0">
                <a:solidFill>
                  <a:srgbClr val="FF0000"/>
                </a:solidFill>
              </a:rPr>
              <a:t>1.Yöntem: </a:t>
            </a:r>
            <a:r>
              <a:rPr lang="tr-TR" dirty="0" smtClean="0">
                <a:solidFill>
                  <a:prstClr val="black"/>
                </a:solidFill>
              </a:rPr>
              <a:t>Yöntemin temelinde maliyet unsurlarının hepsinin ele alınması yatmaktadır. Değişken ve sabit maliyetler ilk önce toplanır daha sonra bu maliyet fiyatlama yüzdesi ile çarpılır ve elde edilen rakam tekrar ilk maliyet ile toplanır.</a:t>
            </a:r>
          </a:p>
          <a:p>
            <a:pPr lvl="0" algn="l"/>
            <a:r>
              <a:rPr lang="tr-TR" dirty="0" smtClean="0">
                <a:solidFill>
                  <a:prstClr val="black"/>
                </a:solidFill>
              </a:rPr>
              <a:t>Fiyat=Maliyet</a:t>
            </a:r>
            <a:r>
              <a:rPr lang="tr-TR" dirty="0">
                <a:solidFill>
                  <a:prstClr val="black"/>
                </a:solidFill>
              </a:rPr>
              <a:t>+(Maliyet*Fiyatlama Yüzdesi)</a:t>
            </a:r>
          </a:p>
          <a:p>
            <a:pPr lvl="0" algn="l"/>
            <a:r>
              <a:rPr lang="tr-TR" dirty="0">
                <a:solidFill>
                  <a:prstClr val="black"/>
                </a:solidFill>
              </a:rPr>
              <a:t>F=</a:t>
            </a:r>
            <a:r>
              <a:rPr lang="tr-TR" dirty="0" err="1">
                <a:solidFill>
                  <a:prstClr val="black"/>
                </a:solidFill>
              </a:rPr>
              <a:t>M+f</a:t>
            </a:r>
            <a:r>
              <a:rPr lang="tr-TR" dirty="0">
                <a:solidFill>
                  <a:prstClr val="black"/>
                </a:solidFill>
              </a:rPr>
              <a:t>(M)</a:t>
            </a:r>
          </a:p>
          <a:p>
            <a:pPr lvl="0" algn="l"/>
            <a:r>
              <a:rPr lang="tr-TR" dirty="0">
                <a:solidFill>
                  <a:prstClr val="black"/>
                </a:solidFill>
              </a:rPr>
              <a:t>F=Fiyat</a:t>
            </a:r>
          </a:p>
          <a:p>
            <a:pPr lvl="0" algn="l"/>
            <a:r>
              <a:rPr lang="tr-TR" dirty="0">
                <a:solidFill>
                  <a:prstClr val="black"/>
                </a:solidFill>
              </a:rPr>
              <a:t>M=Maliyet</a:t>
            </a:r>
          </a:p>
          <a:p>
            <a:pPr lvl="0" algn="l"/>
            <a:r>
              <a:rPr lang="tr-TR" dirty="0">
                <a:solidFill>
                  <a:prstClr val="black"/>
                </a:solidFill>
              </a:rPr>
              <a:t>f =Şekillendirme Yüzdesi</a:t>
            </a:r>
          </a:p>
          <a:p>
            <a:pPr lvl="0" algn="l"/>
            <a:r>
              <a:rPr lang="tr-TR" dirty="0">
                <a:solidFill>
                  <a:srgbClr val="FF0000"/>
                </a:solidFill>
              </a:rPr>
              <a:t>Örnek:</a:t>
            </a:r>
            <a:r>
              <a:rPr lang="tr-TR" dirty="0">
                <a:solidFill>
                  <a:prstClr val="black"/>
                </a:solidFill>
              </a:rPr>
              <a:t> Konaklama işletmesinin oda başı maliyeti 200 TL ve şekillendirme yüzdesi </a:t>
            </a:r>
            <a:r>
              <a:rPr lang="tr-TR" dirty="0" smtClean="0">
                <a:solidFill>
                  <a:prstClr val="black"/>
                </a:solidFill>
              </a:rPr>
              <a:t>ise  60 olarak belirlenmiştir. Oda fiyatı;</a:t>
            </a:r>
          </a:p>
          <a:p>
            <a:pPr lvl="0" algn="l"/>
            <a:r>
              <a:rPr lang="tr-TR" dirty="0" smtClean="0">
                <a:solidFill>
                  <a:prstClr val="black"/>
                </a:solidFill>
              </a:rPr>
              <a:t>F=200+(200*0,60)</a:t>
            </a:r>
          </a:p>
          <a:p>
            <a:pPr lvl="0" algn="l"/>
            <a:r>
              <a:rPr lang="tr-TR" dirty="0" smtClean="0">
                <a:solidFill>
                  <a:prstClr val="black"/>
                </a:solidFill>
              </a:rPr>
              <a:t>F=200+120</a:t>
            </a:r>
          </a:p>
          <a:p>
            <a:pPr lvl="0" algn="l"/>
            <a:r>
              <a:rPr lang="tr-TR" dirty="0" smtClean="0">
                <a:solidFill>
                  <a:prstClr val="black"/>
                </a:solidFill>
              </a:rPr>
              <a:t>F=320 TL.</a:t>
            </a:r>
          </a:p>
          <a:p>
            <a:pPr lvl="0" algn="l"/>
            <a:r>
              <a:rPr lang="tr-TR" b="1" u="sng" dirty="0" smtClean="0">
                <a:solidFill>
                  <a:srgbClr val="FF0000"/>
                </a:solidFill>
              </a:rPr>
              <a:t>2.Yöntem:</a:t>
            </a:r>
            <a:r>
              <a:rPr lang="tr-TR" dirty="0" smtClean="0">
                <a:solidFill>
                  <a:prstClr val="black"/>
                </a:solidFill>
              </a:rPr>
              <a:t>Maliyet tabanı olarak sadece direkt maliyetler ele alınmaktadır. Şekillendirme yüzdesi ise genel üretim giderlerini ve net karı içine alacak şekilde hesaplanmaktadır. Bunun sonucunda işletmenin uygulayacağı fiyat direkt </a:t>
            </a:r>
            <a:r>
              <a:rPr lang="tr-TR" dirty="0" err="1" smtClean="0">
                <a:solidFill>
                  <a:prstClr val="black"/>
                </a:solidFill>
              </a:rPr>
              <a:t>maliyetleme</a:t>
            </a:r>
            <a:r>
              <a:rPr lang="tr-TR" dirty="0" smtClean="0">
                <a:solidFill>
                  <a:prstClr val="black"/>
                </a:solidFill>
              </a:rPr>
              <a:t> yöntemine göre bulunur.</a:t>
            </a:r>
          </a:p>
          <a:p>
            <a:pPr lvl="0" algn="l"/>
            <a:r>
              <a:rPr lang="tr-TR" dirty="0" smtClean="0">
                <a:solidFill>
                  <a:prstClr val="black"/>
                </a:solidFill>
              </a:rPr>
              <a:t>F=</a:t>
            </a:r>
            <a:r>
              <a:rPr lang="tr-TR" dirty="0" err="1" smtClean="0">
                <a:solidFill>
                  <a:prstClr val="black"/>
                </a:solidFill>
              </a:rPr>
              <a:t>M+f</a:t>
            </a:r>
            <a:r>
              <a:rPr lang="tr-TR" dirty="0" smtClean="0">
                <a:solidFill>
                  <a:prstClr val="black"/>
                </a:solidFill>
              </a:rPr>
              <a:t>(M)</a:t>
            </a:r>
          </a:p>
          <a:p>
            <a:pPr lvl="0" algn="l"/>
            <a:r>
              <a:rPr lang="tr-TR" dirty="0" smtClean="0">
                <a:solidFill>
                  <a:prstClr val="black"/>
                </a:solidFill>
              </a:rPr>
              <a:t>F=Fiyat</a:t>
            </a:r>
          </a:p>
          <a:p>
            <a:pPr lvl="0" algn="l"/>
            <a:r>
              <a:rPr lang="tr-TR" dirty="0" smtClean="0">
                <a:solidFill>
                  <a:prstClr val="black"/>
                </a:solidFill>
              </a:rPr>
              <a:t>M=Ürün ve/veya hizmetin direkt maliyetleri</a:t>
            </a:r>
          </a:p>
          <a:p>
            <a:pPr lvl="0" algn="l"/>
            <a:r>
              <a:rPr lang="tr-TR" dirty="0" smtClean="0">
                <a:solidFill>
                  <a:prstClr val="black"/>
                </a:solidFill>
              </a:rPr>
              <a:t>f=Net kar ve genel üretim miktarlarını kapsayan şekillendirme yüzdesidir.</a:t>
            </a:r>
            <a:endParaRPr lang="tr-TR" dirty="0">
              <a:solidFill>
                <a:prstClr val="black"/>
              </a:solidFill>
            </a:endParaRPr>
          </a:p>
        </p:txBody>
      </p:sp>
      <p:pic>
        <p:nvPicPr>
          <p:cNvPr id="4"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3278473638"/>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29240" fill="hold"/>
                                        <p:tgtEl>
                                          <p:spTgt spid="4"/>
                                        </p:tgtEl>
                                      </p:cBhvr>
                                    </p:cmd>
                                  </p:childTnLst>
                                </p:cTn>
                              </p:par>
                            </p:childTnLst>
                          </p:cTn>
                        </p:par>
                      </p:childTnLst>
                    </p:cTn>
                  </p:par>
                </p:childTnLst>
              </p:cTn>
              <p:nextCondLst>
                <p:cond evt="onClick" delay="0">
                  <p:tgtEl>
                    <p:spTgt spid="4"/>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332656"/>
            <a:ext cx="8229600" cy="6192688"/>
          </a:xfrm>
        </p:spPr>
        <p:txBody>
          <a:bodyPr>
            <a:normAutofit fontScale="62500" lnSpcReduction="20000"/>
          </a:bodyPr>
          <a:lstStyle/>
          <a:p>
            <a:pPr marL="0" indent="0">
              <a:buNone/>
            </a:pPr>
            <a:r>
              <a:rPr lang="tr-TR" b="1" u="sng" dirty="0" smtClean="0">
                <a:solidFill>
                  <a:srgbClr val="FF0000"/>
                </a:solidFill>
              </a:rPr>
              <a:t>3.Yöntem: </a:t>
            </a:r>
            <a:r>
              <a:rPr lang="tr-TR" dirty="0" smtClean="0"/>
              <a:t>Bu yöntemde maliyet tabanı olarak direkt hammadde maliyetleri ele alınmaktadır. Şekillendirme yüzdesi ise direkt hammadde dışında kalan diğer maliyetler (işçilik vb.) ve giderler (genel üretim giderleri gibi) ile net karı kapsayacak şekilde hesaplanmaktadır. </a:t>
            </a:r>
          </a:p>
          <a:p>
            <a:pPr marL="0" indent="0">
              <a:buNone/>
            </a:pPr>
            <a:r>
              <a:rPr lang="tr-TR" dirty="0"/>
              <a:t>F=</a:t>
            </a:r>
            <a:r>
              <a:rPr lang="tr-TR" dirty="0" err="1"/>
              <a:t>M+f</a:t>
            </a:r>
            <a:r>
              <a:rPr lang="tr-TR" dirty="0"/>
              <a:t>(M)</a:t>
            </a:r>
          </a:p>
          <a:p>
            <a:pPr marL="0" indent="0">
              <a:buNone/>
            </a:pPr>
            <a:r>
              <a:rPr lang="tr-TR" dirty="0"/>
              <a:t>F=Fiyat</a:t>
            </a:r>
          </a:p>
          <a:p>
            <a:pPr marL="0" indent="0">
              <a:buNone/>
            </a:pPr>
            <a:r>
              <a:rPr lang="tr-TR" dirty="0"/>
              <a:t>M=Ürün ve/veya hizmetin direkt maliyetleri</a:t>
            </a:r>
          </a:p>
          <a:p>
            <a:pPr marL="0" indent="0">
              <a:buNone/>
            </a:pPr>
            <a:r>
              <a:rPr lang="tr-TR" dirty="0"/>
              <a:t>f=Net kar ve </a:t>
            </a:r>
            <a:r>
              <a:rPr lang="tr-TR" dirty="0" smtClean="0"/>
              <a:t>diğer tüm gider ve maliyetleri kapsayan </a:t>
            </a:r>
            <a:r>
              <a:rPr lang="tr-TR" dirty="0"/>
              <a:t>şekillendirme yüzdesidir</a:t>
            </a:r>
            <a:r>
              <a:rPr lang="tr-TR" dirty="0" smtClean="0"/>
              <a:t>.</a:t>
            </a:r>
          </a:p>
          <a:p>
            <a:pPr marL="0" indent="0">
              <a:buNone/>
            </a:pPr>
            <a:endParaRPr lang="tr-TR" dirty="0"/>
          </a:p>
          <a:p>
            <a:pPr marL="0" indent="0">
              <a:buNone/>
            </a:pPr>
            <a:r>
              <a:rPr lang="tr-TR" u="sng" dirty="0" smtClean="0">
                <a:solidFill>
                  <a:srgbClr val="C00000"/>
                </a:solidFill>
              </a:rPr>
              <a:t>Yatırım maliyeti yöntemi</a:t>
            </a:r>
          </a:p>
          <a:p>
            <a:pPr marL="0" indent="0">
              <a:buNone/>
            </a:pPr>
            <a:r>
              <a:rPr lang="tr-TR" dirty="0" smtClean="0"/>
              <a:t>Bu yöntem otel binasının yatırım maliyeti ile oda fiyatı arasındaki ilişkiyi vurgulamak amacıyla gösterilmiştir. Oda fiyatının hesaplanacağı tarihte oda yatırım maliyetinin binde biri oda fiyatı olarak belirlenir.</a:t>
            </a:r>
          </a:p>
          <a:p>
            <a:pPr marL="0" indent="0">
              <a:buNone/>
            </a:pPr>
            <a:r>
              <a:rPr lang="tr-TR" dirty="0" smtClean="0">
                <a:solidFill>
                  <a:srgbClr val="C00000"/>
                </a:solidFill>
              </a:rPr>
              <a:t>Örnek</a:t>
            </a:r>
            <a:r>
              <a:rPr lang="tr-TR" dirty="0" smtClean="0"/>
              <a:t>: 100 odalı ve yatırım maliyeti 20 milyon TL olan bir otelin oda fiyatı;</a:t>
            </a:r>
          </a:p>
          <a:p>
            <a:pPr marL="0" indent="0">
              <a:buNone/>
            </a:pPr>
            <a:r>
              <a:rPr lang="tr-TR" dirty="0" smtClean="0"/>
              <a:t>Oda başına maliyet=Yatırım maliyeti/Oda sayısı</a:t>
            </a:r>
          </a:p>
          <a:p>
            <a:pPr marL="0" indent="0">
              <a:buNone/>
            </a:pPr>
            <a:r>
              <a:rPr lang="tr-TR" dirty="0" smtClean="0"/>
              <a:t>O.B.M.=20.000.000/100</a:t>
            </a:r>
          </a:p>
          <a:p>
            <a:pPr marL="0" indent="0">
              <a:buNone/>
            </a:pPr>
            <a:r>
              <a:rPr lang="tr-TR" dirty="0" smtClean="0"/>
              <a:t>O.B.M.=200.000</a:t>
            </a:r>
          </a:p>
          <a:p>
            <a:pPr marL="0" indent="0">
              <a:buNone/>
            </a:pPr>
            <a:r>
              <a:rPr lang="tr-TR" dirty="0" smtClean="0"/>
              <a:t>Oda fiyatı=200.000/1000</a:t>
            </a:r>
          </a:p>
          <a:p>
            <a:pPr marL="0" indent="0">
              <a:buNone/>
            </a:pPr>
            <a:r>
              <a:rPr lang="tr-TR" dirty="0" smtClean="0"/>
              <a:t>O.F.=200 TL.</a:t>
            </a:r>
          </a:p>
          <a:p>
            <a:pPr marL="0" indent="0">
              <a:buNone/>
            </a:pPr>
            <a:endParaRPr lang="tr-TR" dirty="0" smtClean="0"/>
          </a:p>
          <a:p>
            <a:pPr marL="0" indent="0">
              <a:buNone/>
            </a:pPr>
            <a:endParaRPr lang="tr-TR" dirty="0"/>
          </a:p>
          <a:p>
            <a:pPr marL="0" indent="0">
              <a:buNone/>
            </a:pPr>
            <a:endParaRPr lang="tr-TR" b="1" u="sng" dirty="0">
              <a:solidFill>
                <a:srgbClr val="FF0000"/>
              </a:solidFill>
            </a:endParaRPr>
          </a:p>
        </p:txBody>
      </p:sp>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871435790"/>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7592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332656"/>
            <a:ext cx="8229600" cy="6120680"/>
          </a:xfrm>
        </p:spPr>
        <p:txBody>
          <a:bodyPr>
            <a:normAutofit fontScale="55000" lnSpcReduction="20000"/>
          </a:bodyPr>
          <a:lstStyle/>
          <a:p>
            <a:pPr marL="0" indent="0">
              <a:buNone/>
            </a:pPr>
            <a:r>
              <a:rPr lang="tr-TR" u="sng" dirty="0">
                <a:solidFill>
                  <a:srgbClr val="C00000"/>
                </a:solidFill>
              </a:rPr>
              <a:t>ODA BÜYÜKLÜĞÜNE GÖRE FİYATLANDIRMA</a:t>
            </a:r>
          </a:p>
          <a:p>
            <a:pPr marL="0" indent="0">
              <a:buNone/>
            </a:pPr>
            <a:r>
              <a:rPr lang="tr-TR" dirty="0"/>
              <a:t>Bu yöntemde oda fiyatı odanın kapladığı alana göre hesaplanır. Bu fiyatlandırma otelde farklı büyüklüklerdeki odalar olduğunda uygulanabilir.</a:t>
            </a:r>
          </a:p>
          <a:p>
            <a:pPr marL="0" indent="0">
              <a:buNone/>
            </a:pPr>
            <a:r>
              <a:rPr lang="tr-TR" dirty="0"/>
              <a:t>40x300m2=12.000m2</a:t>
            </a:r>
          </a:p>
          <a:p>
            <a:pPr marL="0" indent="0">
              <a:buNone/>
            </a:pPr>
            <a:r>
              <a:rPr lang="tr-TR" dirty="0"/>
              <a:t>40x400m2=16.000m2</a:t>
            </a:r>
          </a:p>
          <a:p>
            <a:pPr marL="0" indent="0">
              <a:buNone/>
            </a:pPr>
            <a:r>
              <a:rPr lang="tr-TR" dirty="0"/>
              <a:t>Toplam      =28.000m2 Mevcut satılabilecek alan</a:t>
            </a:r>
          </a:p>
          <a:p>
            <a:pPr marL="0" indent="0">
              <a:buNone/>
            </a:pPr>
            <a:r>
              <a:rPr lang="tr-TR" dirty="0"/>
              <a:t>Eşit oda dağılımını dikkate alarak %80 doluluk oranında gecelik satılabilecek alan;</a:t>
            </a:r>
          </a:p>
          <a:p>
            <a:pPr marL="0" indent="0">
              <a:buNone/>
            </a:pPr>
            <a:r>
              <a:rPr lang="tr-TR" dirty="0"/>
              <a:t>0,80x28.000m2=22.400m2</a:t>
            </a:r>
          </a:p>
          <a:p>
            <a:pPr marL="0" indent="0">
              <a:buNone/>
            </a:pPr>
            <a:r>
              <a:rPr lang="tr-TR" dirty="0"/>
              <a:t>1m2 ’</a:t>
            </a:r>
            <a:r>
              <a:rPr lang="tr-TR" dirty="0" err="1"/>
              <a:t>lik</a:t>
            </a:r>
            <a:r>
              <a:rPr lang="tr-TR" dirty="0"/>
              <a:t> gecelik ortalama oda gelirini hesaplamak için</a:t>
            </a:r>
          </a:p>
          <a:p>
            <a:pPr marL="0" indent="0">
              <a:buNone/>
            </a:pPr>
            <a:r>
              <a:rPr lang="tr-TR" dirty="0"/>
              <a:t>Günlük oda satışları=Yıllık oda satışları/365</a:t>
            </a:r>
          </a:p>
          <a:p>
            <a:pPr marL="0" indent="0">
              <a:buNone/>
            </a:pPr>
            <a:r>
              <a:rPr lang="tr-TR" dirty="0"/>
              <a:t>M2 başına oda fiyatı=Günlük oda satışları/Günlük konaklanan oda metre karesi</a:t>
            </a:r>
          </a:p>
          <a:p>
            <a:pPr marL="0" indent="0">
              <a:buNone/>
            </a:pPr>
            <a:r>
              <a:rPr lang="tr-TR" dirty="0"/>
              <a:t>Gecelik oda geliri=56.000 TL.</a:t>
            </a:r>
          </a:p>
          <a:p>
            <a:pPr marL="0" indent="0">
              <a:buNone/>
            </a:pPr>
            <a:r>
              <a:rPr lang="tr-TR" dirty="0"/>
              <a:t>M2 başına fiyat=56.000/22.400=2,50 TL/m2</a:t>
            </a:r>
          </a:p>
          <a:p>
            <a:pPr marL="0" indent="0">
              <a:buNone/>
            </a:pPr>
            <a:r>
              <a:rPr lang="tr-TR" dirty="0"/>
              <a:t>300m2x2,50=750 TL.</a:t>
            </a:r>
          </a:p>
          <a:p>
            <a:pPr marL="0" indent="0">
              <a:buNone/>
            </a:pPr>
            <a:r>
              <a:rPr lang="tr-TR" dirty="0"/>
              <a:t>400m2x2,50=1.000 TL.</a:t>
            </a:r>
          </a:p>
          <a:p>
            <a:pPr marL="0" indent="0">
              <a:buNone/>
            </a:pPr>
            <a:endParaRPr lang="tr-TR" dirty="0"/>
          </a:p>
          <a:p>
            <a:pPr marL="0" indent="0">
              <a:buNone/>
            </a:pPr>
            <a:r>
              <a:rPr lang="tr-TR" dirty="0"/>
              <a:t>32x750=24.000  TL.</a:t>
            </a:r>
          </a:p>
          <a:p>
            <a:pPr marL="0" indent="0">
              <a:buNone/>
            </a:pPr>
            <a:r>
              <a:rPr lang="tr-TR" dirty="0"/>
              <a:t>32x1.000=32.000 TL.</a:t>
            </a:r>
          </a:p>
          <a:p>
            <a:pPr marL="0" indent="0">
              <a:buNone/>
            </a:pPr>
            <a:r>
              <a:rPr lang="tr-TR" dirty="0"/>
              <a:t>Toplam=56.000 TL.</a:t>
            </a:r>
          </a:p>
          <a:p>
            <a:pPr marL="0" indent="0">
              <a:buNone/>
            </a:pPr>
            <a:endParaRPr lang="tr-TR" dirty="0"/>
          </a:p>
        </p:txBody>
      </p:sp>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3414118707"/>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4848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İçerik Yer Tutucusu 2"/>
              <p:cNvSpPr>
                <a:spLocks noGrp="1"/>
              </p:cNvSpPr>
              <p:nvPr>
                <p:ph idx="1"/>
              </p:nvPr>
            </p:nvSpPr>
            <p:spPr>
              <a:xfrm>
                <a:off x="457200" y="404664"/>
                <a:ext cx="8229600" cy="5976664"/>
              </a:xfrm>
            </p:spPr>
            <p:txBody>
              <a:bodyPr>
                <a:normAutofit fontScale="77500" lnSpcReduction="20000"/>
              </a:bodyPr>
              <a:lstStyle/>
              <a:p>
                <a:pPr marL="0" indent="0">
                  <a:spcAft>
                    <a:spcPts val="0"/>
                  </a:spcAft>
                  <a:buNone/>
                </a:pPr>
                <a:r>
                  <a:rPr lang="tr-TR" sz="2800" b="1" u="sng" dirty="0">
                    <a:solidFill>
                      <a:srgbClr val="C00000"/>
                    </a:solidFill>
                    <a:ea typeface="Calibri"/>
                    <a:cs typeface="Times New Roman"/>
                  </a:rPr>
                  <a:t>GELİR ETKİNLİĞİ</a:t>
                </a:r>
                <a:endParaRPr lang="tr-TR" sz="2400" u="sng" dirty="0">
                  <a:solidFill>
                    <a:srgbClr val="C00000"/>
                  </a:solidFill>
                  <a:ea typeface="Calibri"/>
                  <a:cs typeface="Times New Roman"/>
                </a:endParaRPr>
              </a:p>
              <a:p>
                <a:pPr marL="0" indent="0">
                  <a:spcAft>
                    <a:spcPts val="0"/>
                  </a:spcAft>
                  <a:buNone/>
                </a:pPr>
                <a:r>
                  <a:rPr lang="tr-TR" dirty="0">
                    <a:ea typeface="Calibri"/>
                    <a:cs typeface="Times New Roman"/>
                  </a:rPr>
                  <a:t>Gelir etkinliği=</a:t>
                </a:r>
                <a14:m>
                  <m:oMath xmlns:m="http://schemas.openxmlformats.org/officeDocument/2006/math">
                    <m:f>
                      <m:fPr>
                        <m:ctrlPr>
                          <a:rPr lang="tr-TR" i="1">
                            <a:effectLst/>
                            <a:latin typeface="Cambria Math"/>
                            <a:ea typeface="Calibri"/>
                            <a:cs typeface="Times New Roman"/>
                          </a:rPr>
                        </m:ctrlPr>
                      </m:fPr>
                      <m:num>
                        <m:r>
                          <a:rPr lang="tr-TR" i="1">
                            <a:effectLst/>
                            <a:latin typeface="Cambria Math"/>
                            <a:ea typeface="Calibri"/>
                            <a:cs typeface="Times New Roman"/>
                          </a:rPr>
                          <m:t>𝐺𝑒𝑟</m:t>
                        </m:r>
                        <m:r>
                          <a:rPr lang="tr-TR" i="1">
                            <a:effectLst/>
                            <a:latin typeface="Cambria Math"/>
                            <a:ea typeface="Calibri"/>
                            <a:cs typeface="Times New Roman"/>
                          </a:rPr>
                          <m:t>ç</m:t>
                        </m:r>
                        <m:r>
                          <a:rPr lang="tr-TR" i="1">
                            <a:effectLst/>
                            <a:latin typeface="Cambria Math"/>
                            <a:ea typeface="Calibri"/>
                            <a:cs typeface="Times New Roman"/>
                          </a:rPr>
                          <m:t>𝑒𝑘𝑙𝑒</m:t>
                        </m:r>
                        <m:r>
                          <a:rPr lang="tr-TR" i="1">
                            <a:effectLst/>
                            <a:latin typeface="Cambria Math"/>
                            <a:ea typeface="Calibri"/>
                            <a:cs typeface="Times New Roman"/>
                          </a:rPr>
                          <m:t>ş</m:t>
                        </m:r>
                        <m:r>
                          <a:rPr lang="tr-TR" i="1">
                            <a:effectLst/>
                            <a:latin typeface="Cambria Math"/>
                            <a:ea typeface="Calibri"/>
                            <a:cs typeface="Times New Roman"/>
                          </a:rPr>
                          <m:t>𝑒𝑛</m:t>
                        </m:r>
                        <m:r>
                          <a:rPr lang="tr-TR" i="1">
                            <a:effectLst/>
                            <a:latin typeface="Cambria Math"/>
                            <a:ea typeface="Calibri"/>
                            <a:cs typeface="Times New Roman"/>
                          </a:rPr>
                          <m:t> </m:t>
                        </m:r>
                        <m:r>
                          <a:rPr lang="tr-TR" i="1">
                            <a:effectLst/>
                            <a:latin typeface="Cambria Math"/>
                            <a:ea typeface="Calibri"/>
                            <a:cs typeface="Times New Roman"/>
                          </a:rPr>
                          <m:t>𝑔𝑒𝑙𝑖𝑟</m:t>
                        </m:r>
                      </m:num>
                      <m:den>
                        <m:r>
                          <a:rPr lang="tr-TR" i="1">
                            <a:effectLst/>
                            <a:latin typeface="Cambria Math"/>
                            <a:ea typeface="Calibri"/>
                            <a:cs typeface="Times New Roman"/>
                          </a:rPr>
                          <m:t>𝑃𝑜𝑡𝑎𝑛𝑠𝑖𝑦𝑒𝑙</m:t>
                        </m:r>
                        <m:r>
                          <a:rPr lang="tr-TR" i="1">
                            <a:effectLst/>
                            <a:latin typeface="Cambria Math"/>
                            <a:ea typeface="Calibri"/>
                            <a:cs typeface="Times New Roman"/>
                          </a:rPr>
                          <m:t> </m:t>
                        </m:r>
                        <m:r>
                          <a:rPr lang="tr-TR" i="1">
                            <a:effectLst/>
                            <a:latin typeface="Cambria Math"/>
                            <a:ea typeface="Calibri"/>
                            <a:cs typeface="Times New Roman"/>
                          </a:rPr>
                          <m:t>𝑔𝑒𝑙𝑖𝑟</m:t>
                        </m:r>
                      </m:den>
                    </m:f>
                  </m:oMath>
                </a14:m>
                <a:r>
                  <a:rPr lang="tr-TR" dirty="0">
                    <a:ea typeface="Times New Roman"/>
                    <a:cs typeface="Times New Roman"/>
                  </a:rPr>
                  <a:t>x100 veya</a:t>
                </a:r>
                <a:endParaRPr lang="tr-TR" sz="2400" dirty="0">
                  <a:ea typeface="Calibri"/>
                  <a:cs typeface="Times New Roman"/>
                </a:endParaRPr>
              </a:p>
              <a:p>
                <a:pPr marL="0" indent="0">
                  <a:spcAft>
                    <a:spcPts val="0"/>
                  </a:spcAft>
                  <a:buNone/>
                </a:pPr>
                <a:r>
                  <a:rPr lang="tr-TR" dirty="0">
                    <a:ea typeface="Times New Roman"/>
                    <a:cs typeface="Times New Roman"/>
                  </a:rPr>
                  <a:t> </a:t>
                </a:r>
                <a:endParaRPr lang="tr-TR" sz="2400" dirty="0">
                  <a:ea typeface="Calibri"/>
                  <a:cs typeface="Times New Roman"/>
                </a:endParaRPr>
              </a:p>
              <a:p>
                <a:pPr marL="0" indent="0">
                  <a:spcAft>
                    <a:spcPts val="0"/>
                  </a:spcAft>
                  <a:buNone/>
                </a:pPr>
                <a:r>
                  <a:rPr lang="tr-TR" dirty="0">
                    <a:ea typeface="Times New Roman"/>
                    <a:cs typeface="Times New Roman"/>
                  </a:rPr>
                  <a:t>Gelir etkinliği=</a:t>
                </a:r>
                <a14:m>
                  <m:oMath xmlns:m="http://schemas.openxmlformats.org/officeDocument/2006/math">
                    <m:f>
                      <m:fPr>
                        <m:ctrlPr>
                          <a:rPr lang="tr-TR" i="1">
                            <a:effectLst/>
                            <a:latin typeface="Cambria Math"/>
                            <a:ea typeface="Calibri"/>
                            <a:cs typeface="Times New Roman"/>
                          </a:rPr>
                        </m:ctrlPr>
                      </m:fPr>
                      <m:num>
                        <m:r>
                          <a:rPr lang="tr-TR" i="1">
                            <a:effectLst/>
                            <a:latin typeface="Cambria Math"/>
                            <a:ea typeface="Calibri"/>
                            <a:cs typeface="Times New Roman"/>
                          </a:rPr>
                          <m:t>𝑆𝑎𝑡</m:t>
                        </m:r>
                        <m:r>
                          <a:rPr lang="tr-TR" i="1">
                            <a:effectLst/>
                            <a:latin typeface="Cambria Math"/>
                            <a:ea typeface="Calibri"/>
                            <a:cs typeface="Times New Roman"/>
                          </a:rPr>
                          <m:t>ı</m:t>
                        </m:r>
                        <m:r>
                          <a:rPr lang="tr-TR" i="1">
                            <a:effectLst/>
                            <a:latin typeface="Cambria Math"/>
                            <a:ea typeface="Calibri"/>
                            <a:cs typeface="Times New Roman"/>
                          </a:rPr>
                          <m:t>𝑙𝑎𝑛</m:t>
                        </m:r>
                        <m:r>
                          <a:rPr lang="tr-TR" i="1">
                            <a:effectLst/>
                            <a:latin typeface="Cambria Math"/>
                            <a:ea typeface="Calibri"/>
                            <a:cs typeface="Times New Roman"/>
                          </a:rPr>
                          <m:t> </m:t>
                        </m:r>
                        <m:r>
                          <a:rPr lang="tr-TR" i="1">
                            <a:effectLst/>
                            <a:latin typeface="Cambria Math"/>
                            <a:ea typeface="Calibri"/>
                            <a:cs typeface="Times New Roman"/>
                          </a:rPr>
                          <m:t>𝑜𝑑𝑎</m:t>
                        </m:r>
                        <m:r>
                          <a:rPr lang="tr-TR" i="1">
                            <a:effectLst/>
                            <a:latin typeface="Cambria Math"/>
                            <a:ea typeface="Calibri"/>
                            <a:cs typeface="Times New Roman"/>
                          </a:rPr>
                          <m:t> </m:t>
                        </m:r>
                        <m:r>
                          <a:rPr lang="tr-TR" i="1">
                            <a:effectLst/>
                            <a:latin typeface="Cambria Math"/>
                            <a:ea typeface="Calibri"/>
                            <a:cs typeface="Times New Roman"/>
                          </a:rPr>
                          <m:t>𝑠𝑎𝑦</m:t>
                        </m:r>
                        <m:r>
                          <a:rPr lang="tr-TR" i="1">
                            <a:effectLst/>
                            <a:latin typeface="Cambria Math"/>
                            <a:ea typeface="Calibri"/>
                            <a:cs typeface="Times New Roman"/>
                          </a:rPr>
                          <m:t>ı</m:t>
                        </m:r>
                        <m:r>
                          <a:rPr lang="tr-TR" i="1">
                            <a:effectLst/>
                            <a:latin typeface="Cambria Math"/>
                            <a:ea typeface="Calibri"/>
                            <a:cs typeface="Times New Roman"/>
                          </a:rPr>
                          <m:t>𝑠</m:t>
                        </m:r>
                        <m:r>
                          <a:rPr lang="tr-TR" i="1">
                            <a:effectLst/>
                            <a:latin typeface="Cambria Math"/>
                            <a:ea typeface="Calibri"/>
                            <a:cs typeface="Times New Roman"/>
                          </a:rPr>
                          <m:t>ı</m:t>
                        </m:r>
                      </m:num>
                      <m:den>
                        <m:r>
                          <a:rPr lang="tr-TR" i="1">
                            <a:effectLst/>
                            <a:latin typeface="Cambria Math"/>
                            <a:ea typeface="Calibri"/>
                            <a:cs typeface="Times New Roman"/>
                          </a:rPr>
                          <m:t>𝑀𝑒𝑣𝑐𝑢𝑡</m:t>
                        </m:r>
                        <m:r>
                          <a:rPr lang="tr-TR" i="1">
                            <a:effectLst/>
                            <a:latin typeface="Cambria Math"/>
                            <a:ea typeface="Calibri"/>
                            <a:cs typeface="Times New Roman"/>
                          </a:rPr>
                          <m:t> </m:t>
                        </m:r>
                        <m:r>
                          <a:rPr lang="tr-TR" i="1">
                            <a:effectLst/>
                            <a:latin typeface="Cambria Math"/>
                            <a:ea typeface="Calibri"/>
                            <a:cs typeface="Times New Roman"/>
                          </a:rPr>
                          <m:t>𝑜𝑑𝑎</m:t>
                        </m:r>
                        <m:r>
                          <a:rPr lang="tr-TR" i="1">
                            <a:effectLst/>
                            <a:latin typeface="Cambria Math"/>
                            <a:ea typeface="Calibri"/>
                            <a:cs typeface="Times New Roman"/>
                          </a:rPr>
                          <m:t> </m:t>
                        </m:r>
                        <m:r>
                          <a:rPr lang="tr-TR" i="1">
                            <a:effectLst/>
                            <a:latin typeface="Cambria Math"/>
                            <a:ea typeface="Calibri"/>
                            <a:cs typeface="Times New Roman"/>
                          </a:rPr>
                          <m:t>𝑠𝑎𝑦</m:t>
                        </m:r>
                        <m:r>
                          <a:rPr lang="tr-TR" i="1">
                            <a:effectLst/>
                            <a:latin typeface="Cambria Math"/>
                            <a:ea typeface="Calibri"/>
                            <a:cs typeface="Times New Roman"/>
                          </a:rPr>
                          <m:t>ı</m:t>
                        </m:r>
                        <m:r>
                          <a:rPr lang="tr-TR" i="1">
                            <a:effectLst/>
                            <a:latin typeface="Cambria Math"/>
                            <a:ea typeface="Calibri"/>
                            <a:cs typeface="Times New Roman"/>
                          </a:rPr>
                          <m:t>𝑠</m:t>
                        </m:r>
                        <m:r>
                          <a:rPr lang="tr-TR" i="1">
                            <a:effectLst/>
                            <a:latin typeface="Cambria Math"/>
                            <a:ea typeface="Calibri"/>
                            <a:cs typeface="Times New Roman"/>
                          </a:rPr>
                          <m:t>ı</m:t>
                        </m:r>
                      </m:den>
                    </m:f>
                    <m:r>
                      <a:rPr lang="tr-TR" i="1">
                        <a:effectLst/>
                        <a:latin typeface="Cambria Math"/>
                        <a:ea typeface="Calibri"/>
                        <a:cs typeface="Times New Roman"/>
                      </a:rPr>
                      <m:t>𝑥</m:t>
                    </m:r>
                    <m:f>
                      <m:fPr>
                        <m:ctrlPr>
                          <a:rPr lang="tr-TR" i="1">
                            <a:effectLst/>
                            <a:latin typeface="Cambria Math"/>
                            <a:ea typeface="Calibri"/>
                            <a:cs typeface="Times New Roman"/>
                          </a:rPr>
                        </m:ctrlPr>
                      </m:fPr>
                      <m:num>
                        <m:r>
                          <a:rPr lang="tr-TR" i="1">
                            <a:effectLst/>
                            <a:latin typeface="Cambria Math"/>
                            <a:ea typeface="Calibri"/>
                            <a:cs typeface="Times New Roman"/>
                          </a:rPr>
                          <m:t>𝐺𝑒𝑟</m:t>
                        </m:r>
                        <m:r>
                          <a:rPr lang="tr-TR" i="1">
                            <a:effectLst/>
                            <a:latin typeface="Cambria Math"/>
                            <a:ea typeface="Calibri"/>
                            <a:cs typeface="Times New Roman"/>
                          </a:rPr>
                          <m:t>ç</m:t>
                        </m:r>
                        <m:r>
                          <a:rPr lang="tr-TR" i="1">
                            <a:effectLst/>
                            <a:latin typeface="Cambria Math"/>
                            <a:ea typeface="Calibri"/>
                            <a:cs typeface="Times New Roman"/>
                          </a:rPr>
                          <m:t>𝑒𝑘</m:t>
                        </m:r>
                        <m:r>
                          <a:rPr lang="tr-TR" i="1">
                            <a:effectLst/>
                            <a:latin typeface="Cambria Math"/>
                            <a:ea typeface="Calibri"/>
                            <a:cs typeface="Times New Roman"/>
                          </a:rPr>
                          <m:t> </m:t>
                        </m:r>
                        <m:r>
                          <a:rPr lang="tr-TR" i="1">
                            <a:effectLst/>
                            <a:latin typeface="Cambria Math"/>
                            <a:ea typeface="Calibri"/>
                            <a:cs typeface="Times New Roman"/>
                          </a:rPr>
                          <m:t>𝑜𝑟𝑡𝑎𝑙𝑎𝑚𝑎</m:t>
                        </m:r>
                        <m:r>
                          <a:rPr lang="tr-TR" i="1">
                            <a:effectLst/>
                            <a:latin typeface="Cambria Math"/>
                            <a:ea typeface="Calibri"/>
                            <a:cs typeface="Times New Roman"/>
                          </a:rPr>
                          <m:t> </m:t>
                        </m:r>
                        <m:r>
                          <a:rPr lang="tr-TR" i="1">
                            <a:effectLst/>
                            <a:latin typeface="Cambria Math"/>
                            <a:ea typeface="Calibri"/>
                            <a:cs typeface="Times New Roman"/>
                          </a:rPr>
                          <m:t>𝑜𝑑𝑎</m:t>
                        </m:r>
                        <m:r>
                          <a:rPr lang="tr-TR" i="1">
                            <a:effectLst/>
                            <a:latin typeface="Cambria Math"/>
                            <a:ea typeface="Calibri"/>
                            <a:cs typeface="Times New Roman"/>
                          </a:rPr>
                          <m:t> </m:t>
                        </m:r>
                        <m:r>
                          <a:rPr lang="tr-TR" i="1">
                            <a:effectLst/>
                            <a:latin typeface="Cambria Math"/>
                            <a:ea typeface="Calibri"/>
                            <a:cs typeface="Times New Roman"/>
                          </a:rPr>
                          <m:t>𝑓𝑖𝑦𝑎𝑡</m:t>
                        </m:r>
                        <m:r>
                          <a:rPr lang="tr-TR" i="1">
                            <a:effectLst/>
                            <a:latin typeface="Cambria Math"/>
                            <a:ea typeface="Calibri"/>
                            <a:cs typeface="Times New Roman"/>
                          </a:rPr>
                          <m:t>ı</m:t>
                        </m:r>
                      </m:num>
                      <m:den>
                        <m:r>
                          <a:rPr lang="tr-TR" i="1">
                            <a:effectLst/>
                            <a:latin typeface="Cambria Math"/>
                            <a:ea typeface="Calibri"/>
                            <a:cs typeface="Times New Roman"/>
                          </a:rPr>
                          <m:t>𝑃𝑜𝑡𝑎𝑛𝑠𝑖𝑦𝑒𝑙</m:t>
                        </m:r>
                        <m:r>
                          <a:rPr lang="tr-TR" i="1">
                            <a:effectLst/>
                            <a:latin typeface="Cambria Math"/>
                            <a:ea typeface="Calibri"/>
                            <a:cs typeface="Times New Roman"/>
                          </a:rPr>
                          <m:t> </m:t>
                        </m:r>
                        <m:r>
                          <a:rPr lang="tr-TR" i="1">
                            <a:effectLst/>
                            <a:latin typeface="Cambria Math"/>
                            <a:ea typeface="Calibri"/>
                            <a:cs typeface="Times New Roman"/>
                          </a:rPr>
                          <m:t>𝑜𝑑𝑎</m:t>
                        </m:r>
                        <m:r>
                          <a:rPr lang="tr-TR" i="1">
                            <a:effectLst/>
                            <a:latin typeface="Cambria Math"/>
                            <a:ea typeface="Calibri"/>
                            <a:cs typeface="Times New Roman"/>
                          </a:rPr>
                          <m:t> </m:t>
                        </m:r>
                        <m:r>
                          <a:rPr lang="tr-TR" i="1">
                            <a:effectLst/>
                            <a:latin typeface="Cambria Math"/>
                            <a:ea typeface="Calibri"/>
                            <a:cs typeface="Times New Roman"/>
                          </a:rPr>
                          <m:t>𝑓𝑖𝑦𝑎𝑡</m:t>
                        </m:r>
                        <m:r>
                          <a:rPr lang="tr-TR" i="1">
                            <a:effectLst/>
                            <a:latin typeface="Cambria Math"/>
                            <a:ea typeface="Calibri"/>
                            <a:cs typeface="Times New Roman"/>
                          </a:rPr>
                          <m:t>ı</m:t>
                        </m:r>
                      </m:den>
                    </m:f>
                  </m:oMath>
                </a14:m>
                <a:endParaRPr lang="tr-TR" sz="2400" dirty="0">
                  <a:ea typeface="Calibri"/>
                  <a:cs typeface="Times New Roman"/>
                </a:endParaRPr>
              </a:p>
              <a:p>
                <a:pPr marL="0" indent="0">
                  <a:spcAft>
                    <a:spcPts val="0"/>
                  </a:spcAft>
                  <a:buNone/>
                </a:pPr>
                <a:r>
                  <a:rPr lang="tr-TR" sz="2800" dirty="0">
                    <a:ea typeface="Times New Roman"/>
                    <a:cs typeface="Times New Roman"/>
                  </a:rPr>
                  <a:t> </a:t>
                </a:r>
                <a:endParaRPr lang="tr-TR" sz="2400" dirty="0">
                  <a:ea typeface="Calibri"/>
                  <a:cs typeface="Times New Roman"/>
                </a:endParaRPr>
              </a:p>
              <a:p>
                <a:pPr marL="0" indent="0">
                  <a:spcAft>
                    <a:spcPts val="0"/>
                  </a:spcAft>
                  <a:buNone/>
                </a:pPr>
                <a:r>
                  <a:rPr lang="tr-TR" sz="2800" dirty="0">
                    <a:ea typeface="Times New Roman"/>
                    <a:cs typeface="Times New Roman"/>
                  </a:rPr>
                  <a:t>Potansiyel gelir:%100 doluluk ve odanın maksimum liste (</a:t>
                </a:r>
                <a:r>
                  <a:rPr lang="tr-TR" sz="2800" dirty="0" err="1">
                    <a:ea typeface="Times New Roman"/>
                    <a:cs typeface="Times New Roman"/>
                  </a:rPr>
                  <a:t>rack</a:t>
                </a:r>
                <a:r>
                  <a:rPr lang="tr-TR" sz="2800" dirty="0">
                    <a:ea typeface="Times New Roman"/>
                    <a:cs typeface="Times New Roman"/>
                  </a:rPr>
                  <a:t> rate) ile satılmasıdır.</a:t>
                </a:r>
                <a:endParaRPr lang="tr-TR" sz="2400" dirty="0">
                  <a:ea typeface="Calibri"/>
                  <a:cs typeface="Times New Roman"/>
                </a:endParaRPr>
              </a:p>
              <a:p>
                <a:pPr marL="0" indent="0">
                  <a:spcAft>
                    <a:spcPts val="0"/>
                  </a:spcAft>
                  <a:buNone/>
                </a:pPr>
                <a:r>
                  <a:rPr lang="tr-TR" sz="2800" dirty="0">
                    <a:ea typeface="Times New Roman"/>
                    <a:cs typeface="Times New Roman"/>
                  </a:rPr>
                  <a:t>Örneğin; x otel işletmesi 200 odaya sahip ve odalarının her birini 100 </a:t>
                </a:r>
                <a:r>
                  <a:rPr lang="tr-TR" sz="2800" dirty="0" err="1">
                    <a:ea typeface="Times New Roman"/>
                    <a:cs typeface="Times New Roman"/>
                  </a:rPr>
                  <a:t>TL.den</a:t>
                </a:r>
                <a:r>
                  <a:rPr lang="tr-TR" sz="2800" dirty="0">
                    <a:ea typeface="Times New Roman"/>
                    <a:cs typeface="Times New Roman"/>
                  </a:rPr>
                  <a:t> satmak istediğinde;</a:t>
                </a:r>
                <a:endParaRPr lang="tr-TR" sz="2400" dirty="0">
                  <a:ea typeface="Calibri"/>
                  <a:cs typeface="Times New Roman"/>
                </a:endParaRPr>
              </a:p>
              <a:p>
                <a:pPr marL="0" indent="0">
                  <a:spcAft>
                    <a:spcPts val="0"/>
                  </a:spcAft>
                  <a:buNone/>
                </a:pPr>
                <a:r>
                  <a:rPr lang="tr-TR" sz="2800" dirty="0">
                    <a:ea typeface="Times New Roman"/>
                    <a:cs typeface="Times New Roman"/>
                  </a:rPr>
                  <a:t>Potansiyel gelir (maksimum gelir)=200x100=20.000 TL’dir.</a:t>
                </a:r>
                <a:endParaRPr lang="tr-TR" sz="2400" dirty="0">
                  <a:ea typeface="Calibri"/>
                  <a:cs typeface="Times New Roman"/>
                </a:endParaRPr>
              </a:p>
              <a:p>
                <a:pPr marL="0" indent="0">
                  <a:spcAft>
                    <a:spcPts val="0"/>
                  </a:spcAft>
                  <a:buNone/>
                </a:pPr>
                <a:r>
                  <a:rPr lang="tr-TR" sz="2800" dirty="0">
                    <a:ea typeface="Times New Roman"/>
                    <a:cs typeface="Times New Roman"/>
                  </a:rPr>
                  <a:t>Eğer belirli bir gecede 10.000 TL, gelir elde edilirse;</a:t>
                </a:r>
                <a:endParaRPr lang="tr-TR" sz="2400" dirty="0">
                  <a:ea typeface="Calibri"/>
                  <a:cs typeface="Times New Roman"/>
                </a:endParaRPr>
              </a:p>
              <a:p>
                <a:pPr marL="0" indent="0">
                  <a:spcAft>
                    <a:spcPts val="0"/>
                  </a:spcAft>
                  <a:buNone/>
                </a:pPr>
                <a:r>
                  <a:rPr lang="tr-TR" sz="2800" dirty="0">
                    <a:ea typeface="Times New Roman"/>
                    <a:cs typeface="Times New Roman"/>
                  </a:rPr>
                  <a:t>Gelir etkinliği=</a:t>
                </a:r>
                <a14:m>
                  <m:oMath xmlns:m="http://schemas.openxmlformats.org/officeDocument/2006/math">
                    <m:f>
                      <m:fPr>
                        <m:ctrlPr>
                          <a:rPr lang="tr-TR" sz="2800" i="1">
                            <a:effectLst/>
                            <a:latin typeface="Cambria Math"/>
                            <a:ea typeface="Calibri"/>
                            <a:cs typeface="Times New Roman"/>
                          </a:rPr>
                        </m:ctrlPr>
                      </m:fPr>
                      <m:num>
                        <m:r>
                          <a:rPr lang="tr-TR" sz="2800" i="1">
                            <a:effectLst/>
                            <a:latin typeface="Cambria Math"/>
                            <a:ea typeface="Calibri"/>
                            <a:cs typeface="Times New Roman"/>
                          </a:rPr>
                          <m:t>10.000</m:t>
                        </m:r>
                      </m:num>
                      <m:den>
                        <m:r>
                          <a:rPr lang="tr-TR" sz="2800" i="1">
                            <a:effectLst/>
                            <a:latin typeface="Cambria Math"/>
                            <a:ea typeface="Calibri"/>
                            <a:cs typeface="Times New Roman"/>
                          </a:rPr>
                          <m:t>20.000</m:t>
                        </m:r>
                      </m:den>
                    </m:f>
                  </m:oMath>
                </a14:m>
                <a:r>
                  <a:rPr lang="tr-TR" sz="2800" dirty="0">
                    <a:ea typeface="Times New Roman"/>
                    <a:cs typeface="Times New Roman"/>
                  </a:rPr>
                  <a:t>x100=%50 olur.</a:t>
                </a:r>
                <a:endParaRPr lang="tr-TR" sz="2400" dirty="0">
                  <a:ea typeface="Calibri"/>
                  <a:cs typeface="Times New Roman"/>
                </a:endParaRPr>
              </a:p>
              <a:p>
                <a:pPr marL="0" indent="0">
                  <a:spcAft>
                    <a:spcPts val="0"/>
                  </a:spcAft>
                  <a:buNone/>
                </a:pPr>
                <a:r>
                  <a:rPr lang="tr-TR" sz="2800" dirty="0">
                    <a:ea typeface="Times New Roman"/>
                    <a:cs typeface="Times New Roman"/>
                  </a:rPr>
                  <a:t>A durumu:100 oda satışı ve 10.000 TL, gelir,</a:t>
                </a:r>
                <a:endParaRPr lang="tr-TR" sz="2400" dirty="0">
                  <a:ea typeface="Calibri"/>
                  <a:cs typeface="Times New Roman"/>
                </a:endParaRPr>
              </a:p>
              <a:p>
                <a:pPr marL="0" indent="0">
                  <a:spcAft>
                    <a:spcPts val="0"/>
                  </a:spcAft>
                  <a:buNone/>
                </a:pPr>
                <a:r>
                  <a:rPr lang="tr-TR" sz="2800" dirty="0">
                    <a:ea typeface="Times New Roman"/>
                    <a:cs typeface="Times New Roman"/>
                  </a:rPr>
                  <a:t>B durumu:150 oda satışı ve 10.000 TL, gelir,</a:t>
                </a:r>
                <a:endParaRPr lang="tr-TR" sz="2400" dirty="0">
                  <a:ea typeface="Calibri"/>
                  <a:cs typeface="Times New Roman"/>
                </a:endParaRPr>
              </a:p>
              <a:p>
                <a:pPr marL="0" indent="0">
                  <a:spcAft>
                    <a:spcPts val="0"/>
                  </a:spcAft>
                  <a:buNone/>
                </a:pPr>
                <a:r>
                  <a:rPr lang="tr-TR" sz="2800" dirty="0">
                    <a:ea typeface="Times New Roman"/>
                    <a:cs typeface="Times New Roman"/>
                  </a:rPr>
                  <a:t>C durumu:180 oda satışı ve 10.000 TL, gelir,</a:t>
                </a:r>
                <a:endParaRPr lang="tr-TR" sz="2400" dirty="0">
                  <a:ea typeface="Calibri"/>
                  <a:cs typeface="Times New Roman"/>
                </a:endParaRPr>
              </a:p>
              <a:p>
                <a:pPr>
                  <a:spcAft>
                    <a:spcPts val="0"/>
                  </a:spcAft>
                </a:pPr>
                <a:endParaRPr lang="tr-TR" sz="2400" dirty="0">
                  <a:ea typeface="Calibri"/>
                  <a:cs typeface="Times New Roman"/>
                </a:endParaRPr>
              </a:p>
              <a:p>
                <a:pPr marL="0" indent="0">
                  <a:buNone/>
                </a:pPr>
                <a:endParaRPr lang="tr-TR" dirty="0"/>
              </a:p>
            </p:txBody>
          </p:sp>
        </mc:Choice>
        <mc:Fallback xmlns="">
          <p:sp>
            <p:nvSpPr>
              <p:cNvPr id="3" name="İçerik Yer Tutucusu 2"/>
              <p:cNvSpPr>
                <a:spLocks noGrp="1" noRot="1" noChangeAspect="1" noMove="1" noResize="1" noEditPoints="1" noAdjustHandles="1" noChangeArrowheads="1" noChangeShapeType="1" noTextEdit="1"/>
              </p:cNvSpPr>
              <p:nvPr>
                <p:ph idx="1"/>
              </p:nvPr>
            </p:nvSpPr>
            <p:spPr>
              <a:xfrm>
                <a:off x="457200" y="404664"/>
                <a:ext cx="8229600" cy="5976664"/>
              </a:xfrm>
              <a:blipFill rotWithShape="1">
                <a:blip r:embed="rId4"/>
                <a:stretch>
                  <a:fillRect l="-1185" t="-1631"/>
                </a:stretch>
              </a:blipFill>
            </p:spPr>
            <p:txBody>
              <a:bodyPr/>
              <a:lstStyle/>
              <a:p>
                <a:r>
                  <a:rPr lang="tr-TR">
                    <a:noFill/>
                  </a:rPr>
                  <a:t> </a:t>
                </a:r>
              </a:p>
            </p:txBody>
          </p:sp>
        </mc:Fallback>
      </mc:AlternateContent>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1092895634"/>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5731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İçerik Yer Tutucusu 2"/>
              <p:cNvSpPr>
                <a:spLocks noGrp="1"/>
              </p:cNvSpPr>
              <p:nvPr>
                <p:ph idx="1"/>
              </p:nvPr>
            </p:nvSpPr>
            <p:spPr>
              <a:xfrm>
                <a:off x="457200" y="332656"/>
                <a:ext cx="8229600" cy="6048672"/>
              </a:xfrm>
            </p:spPr>
            <p:txBody>
              <a:bodyPr>
                <a:normAutofit fontScale="77500" lnSpcReduction="20000"/>
              </a:bodyPr>
              <a:lstStyle/>
              <a:p>
                <a:pPr marL="0" indent="0">
                  <a:spcAft>
                    <a:spcPts val="0"/>
                  </a:spcAft>
                  <a:buNone/>
                </a:pPr>
                <a:r>
                  <a:rPr lang="tr-TR" sz="3600" dirty="0">
                    <a:ea typeface="Times New Roman"/>
                    <a:cs typeface="Times New Roman"/>
                  </a:rPr>
                  <a:t>A durumu</a:t>
                </a:r>
                <a:endParaRPr lang="tr-TR" sz="2800" dirty="0">
                  <a:ea typeface="Calibri"/>
                  <a:cs typeface="Times New Roman"/>
                </a:endParaRPr>
              </a:p>
              <a:p>
                <a:pPr marL="0" indent="0">
                  <a:spcAft>
                    <a:spcPts val="0"/>
                  </a:spcAft>
                  <a:buNone/>
                </a:pPr>
                <a14:m>
                  <m:oMath xmlns:m="http://schemas.openxmlformats.org/officeDocument/2006/math">
                    <m:f>
                      <m:fPr>
                        <m:ctrlPr>
                          <a:rPr lang="tr-TR" sz="3600" i="1">
                            <a:effectLst/>
                            <a:latin typeface="Cambria Math"/>
                            <a:ea typeface="Times New Roman"/>
                            <a:cs typeface="Times New Roman"/>
                          </a:rPr>
                        </m:ctrlPr>
                      </m:fPr>
                      <m:num>
                        <m:r>
                          <a:rPr lang="tr-TR" sz="3600" i="1">
                            <a:effectLst/>
                            <a:latin typeface="Cambria Math"/>
                            <a:ea typeface="Times New Roman"/>
                            <a:cs typeface="Times New Roman"/>
                          </a:rPr>
                          <m:t>100</m:t>
                        </m:r>
                      </m:num>
                      <m:den>
                        <m:r>
                          <a:rPr lang="tr-TR" sz="3600" i="1">
                            <a:effectLst/>
                            <a:latin typeface="Cambria Math"/>
                            <a:ea typeface="Times New Roman"/>
                            <a:cs typeface="Times New Roman"/>
                          </a:rPr>
                          <m:t>200</m:t>
                        </m:r>
                      </m:den>
                    </m:f>
                  </m:oMath>
                </a14:m>
                <a:r>
                  <a:rPr lang="tr-TR" sz="3600" dirty="0">
                    <a:ea typeface="Times New Roman"/>
                    <a:cs typeface="Times New Roman"/>
                  </a:rPr>
                  <a:t>x</a:t>
                </a:r>
                <a14:m>
                  <m:oMath xmlns:m="http://schemas.openxmlformats.org/officeDocument/2006/math">
                    <m:f>
                      <m:fPr>
                        <m:ctrlPr>
                          <a:rPr lang="tr-TR" sz="3600" i="1">
                            <a:effectLst/>
                            <a:latin typeface="Cambria Math"/>
                            <a:ea typeface="Times New Roman"/>
                            <a:cs typeface="Times New Roman"/>
                          </a:rPr>
                        </m:ctrlPr>
                      </m:fPr>
                      <m:num>
                        <m:r>
                          <a:rPr lang="tr-TR" sz="3600" i="1">
                            <a:effectLst/>
                            <a:latin typeface="Cambria Math"/>
                            <a:ea typeface="Times New Roman"/>
                            <a:cs typeface="Times New Roman"/>
                          </a:rPr>
                          <m:t>100</m:t>
                        </m:r>
                      </m:num>
                      <m:den>
                        <m:r>
                          <a:rPr lang="tr-TR" sz="3600" i="1">
                            <a:effectLst/>
                            <a:latin typeface="Cambria Math"/>
                            <a:ea typeface="Times New Roman"/>
                            <a:cs typeface="Times New Roman"/>
                          </a:rPr>
                          <m:t>100</m:t>
                        </m:r>
                      </m:den>
                    </m:f>
                  </m:oMath>
                </a14:m>
                <a:r>
                  <a:rPr lang="tr-TR" dirty="0">
                    <a:ea typeface="Times New Roman"/>
                    <a:cs typeface="Times New Roman"/>
                  </a:rPr>
                  <a:t>=%50 (100/200=%50 doluluk ve 10.000/100=100 ortalama fiyat oranı 1,0 veya %100 çünkü gerçekleşen ortalama fiyat potansiyel maksimum fiyatın aynısıdır)X1,0=%50</a:t>
                </a:r>
                <a:endParaRPr lang="tr-TR" sz="2800" dirty="0">
                  <a:ea typeface="Calibri"/>
                  <a:cs typeface="Times New Roman"/>
                </a:endParaRPr>
              </a:p>
              <a:p>
                <a:pPr marL="0" indent="0" algn="just">
                  <a:spcAft>
                    <a:spcPts val="0"/>
                  </a:spcAft>
                  <a:buNone/>
                </a:pPr>
                <a:r>
                  <a:rPr lang="tr-TR" sz="3600" dirty="0">
                    <a:ea typeface="Times New Roman"/>
                    <a:cs typeface="Times New Roman"/>
                  </a:rPr>
                  <a:t> </a:t>
                </a:r>
                <a:endParaRPr lang="tr-TR" sz="2800" dirty="0">
                  <a:ea typeface="Calibri"/>
                  <a:cs typeface="Times New Roman"/>
                </a:endParaRPr>
              </a:p>
              <a:p>
                <a:pPr marL="0" indent="0" algn="just">
                  <a:spcAft>
                    <a:spcPts val="0"/>
                  </a:spcAft>
                  <a:buNone/>
                </a:pPr>
                <a:r>
                  <a:rPr lang="tr-TR" sz="3600" dirty="0">
                    <a:ea typeface="Times New Roman"/>
                    <a:cs typeface="Times New Roman"/>
                  </a:rPr>
                  <a:t>B DURUMU</a:t>
                </a:r>
                <a:endParaRPr lang="tr-TR" sz="2800" dirty="0">
                  <a:ea typeface="Calibri"/>
                  <a:cs typeface="Times New Roman"/>
                </a:endParaRPr>
              </a:p>
              <a:p>
                <a:pPr marL="0" indent="0">
                  <a:spcAft>
                    <a:spcPts val="0"/>
                  </a:spcAft>
                  <a:buNone/>
                </a:pPr>
                <a14:m>
                  <m:oMath xmlns:m="http://schemas.openxmlformats.org/officeDocument/2006/math">
                    <m:f>
                      <m:fPr>
                        <m:ctrlPr>
                          <a:rPr lang="tr-TR" sz="3600" i="1">
                            <a:effectLst/>
                            <a:latin typeface="Cambria Math"/>
                            <a:ea typeface="Times New Roman"/>
                            <a:cs typeface="Times New Roman"/>
                          </a:rPr>
                        </m:ctrlPr>
                      </m:fPr>
                      <m:num>
                        <m:r>
                          <a:rPr lang="tr-TR" sz="3600" i="1">
                            <a:effectLst/>
                            <a:latin typeface="Cambria Math"/>
                            <a:ea typeface="Times New Roman"/>
                            <a:cs typeface="Times New Roman"/>
                          </a:rPr>
                          <m:t>150</m:t>
                        </m:r>
                      </m:num>
                      <m:den>
                        <m:r>
                          <a:rPr lang="tr-TR" sz="3600" i="1">
                            <a:effectLst/>
                            <a:latin typeface="Cambria Math"/>
                            <a:ea typeface="Times New Roman"/>
                            <a:cs typeface="Times New Roman"/>
                          </a:rPr>
                          <m:t>200</m:t>
                        </m:r>
                      </m:den>
                    </m:f>
                  </m:oMath>
                </a14:m>
                <a:r>
                  <a:rPr lang="tr-TR" sz="3600" dirty="0">
                    <a:ea typeface="Times New Roman"/>
                    <a:cs typeface="Times New Roman"/>
                  </a:rPr>
                  <a:t>x</a:t>
                </a:r>
                <a14:m>
                  <m:oMath xmlns:m="http://schemas.openxmlformats.org/officeDocument/2006/math">
                    <m:f>
                      <m:fPr>
                        <m:ctrlPr>
                          <a:rPr lang="tr-TR" sz="3600" i="1">
                            <a:effectLst/>
                            <a:latin typeface="Cambria Math"/>
                            <a:ea typeface="Times New Roman"/>
                            <a:cs typeface="Times New Roman"/>
                          </a:rPr>
                        </m:ctrlPr>
                      </m:fPr>
                      <m:num>
                        <m:r>
                          <a:rPr lang="tr-TR" sz="3600" i="1">
                            <a:effectLst/>
                            <a:latin typeface="Cambria Math"/>
                            <a:ea typeface="Times New Roman"/>
                            <a:cs typeface="Times New Roman"/>
                          </a:rPr>
                          <m:t>66,66</m:t>
                        </m:r>
                      </m:num>
                      <m:den>
                        <m:r>
                          <a:rPr lang="tr-TR" sz="3600" i="1">
                            <a:effectLst/>
                            <a:latin typeface="Cambria Math"/>
                            <a:ea typeface="Times New Roman"/>
                            <a:cs typeface="Times New Roman"/>
                          </a:rPr>
                          <m:t>100</m:t>
                        </m:r>
                      </m:den>
                    </m:f>
                  </m:oMath>
                </a14:m>
                <a:r>
                  <a:rPr lang="tr-TR" dirty="0">
                    <a:ea typeface="Times New Roman"/>
                    <a:cs typeface="Times New Roman"/>
                  </a:rPr>
                  <a:t>=%75(150/200) dolulukx0,6666 ortalama fiyat </a:t>
                </a:r>
                <a:r>
                  <a:rPr lang="tr-TR" dirty="0" err="1">
                    <a:ea typeface="Times New Roman"/>
                    <a:cs typeface="Times New Roman"/>
                  </a:rPr>
                  <a:t>rasyosu</a:t>
                </a:r>
                <a:r>
                  <a:rPr lang="tr-TR" dirty="0">
                    <a:ea typeface="Times New Roman"/>
                    <a:cs typeface="Times New Roman"/>
                  </a:rPr>
                  <a:t> (10.000/150=66,66 TL ve 66,66/100=0,6666)=%50</a:t>
                </a:r>
                <a:endParaRPr lang="tr-TR" sz="2800" dirty="0">
                  <a:ea typeface="Calibri"/>
                  <a:cs typeface="Times New Roman"/>
                </a:endParaRPr>
              </a:p>
              <a:p>
                <a:pPr marL="0" indent="0">
                  <a:spcAft>
                    <a:spcPts val="0"/>
                  </a:spcAft>
                  <a:buNone/>
                </a:pPr>
                <a:r>
                  <a:rPr lang="tr-TR" dirty="0">
                    <a:ea typeface="Times New Roman"/>
                    <a:cs typeface="Times New Roman"/>
                  </a:rPr>
                  <a:t> </a:t>
                </a:r>
                <a:endParaRPr lang="tr-TR" sz="2800" dirty="0">
                  <a:ea typeface="Calibri"/>
                  <a:cs typeface="Times New Roman"/>
                </a:endParaRPr>
              </a:p>
              <a:p>
                <a:pPr marL="0" indent="0">
                  <a:spcAft>
                    <a:spcPts val="0"/>
                  </a:spcAft>
                  <a:buNone/>
                </a:pPr>
                <a:r>
                  <a:rPr lang="tr-TR" sz="3600" dirty="0">
                    <a:ea typeface="Times New Roman"/>
                    <a:cs typeface="Times New Roman"/>
                  </a:rPr>
                  <a:t>C Durumu</a:t>
                </a:r>
                <a:endParaRPr lang="tr-TR" sz="2800" dirty="0">
                  <a:ea typeface="Calibri"/>
                  <a:cs typeface="Times New Roman"/>
                </a:endParaRPr>
              </a:p>
              <a:p>
                <a:pPr marL="0" indent="0">
                  <a:spcAft>
                    <a:spcPts val="0"/>
                  </a:spcAft>
                  <a:buNone/>
                </a:pPr>
                <a14:m>
                  <m:oMath xmlns:m="http://schemas.openxmlformats.org/officeDocument/2006/math">
                    <m:f>
                      <m:fPr>
                        <m:ctrlPr>
                          <a:rPr lang="tr-TR" sz="3600" i="1">
                            <a:effectLst/>
                            <a:latin typeface="Cambria Math"/>
                            <a:ea typeface="Times New Roman"/>
                            <a:cs typeface="Times New Roman"/>
                          </a:rPr>
                        </m:ctrlPr>
                      </m:fPr>
                      <m:num>
                        <m:r>
                          <a:rPr lang="tr-TR" sz="3600" i="1">
                            <a:effectLst/>
                            <a:latin typeface="Cambria Math"/>
                            <a:ea typeface="Times New Roman"/>
                            <a:cs typeface="Times New Roman"/>
                          </a:rPr>
                          <m:t>180</m:t>
                        </m:r>
                      </m:num>
                      <m:den>
                        <m:r>
                          <a:rPr lang="tr-TR" sz="3600" i="1">
                            <a:effectLst/>
                            <a:latin typeface="Cambria Math"/>
                            <a:ea typeface="Times New Roman"/>
                            <a:cs typeface="Times New Roman"/>
                          </a:rPr>
                          <m:t>200</m:t>
                        </m:r>
                      </m:den>
                    </m:f>
                  </m:oMath>
                </a14:m>
                <a:r>
                  <a:rPr lang="tr-TR" sz="3600" dirty="0">
                    <a:ea typeface="Times New Roman"/>
                    <a:cs typeface="Times New Roman"/>
                  </a:rPr>
                  <a:t>x</a:t>
                </a:r>
                <a14:m>
                  <m:oMath xmlns:m="http://schemas.openxmlformats.org/officeDocument/2006/math">
                    <m:f>
                      <m:fPr>
                        <m:ctrlPr>
                          <a:rPr lang="tr-TR" sz="3600" i="1">
                            <a:effectLst/>
                            <a:latin typeface="Cambria Math"/>
                            <a:ea typeface="Times New Roman"/>
                            <a:cs typeface="Times New Roman"/>
                          </a:rPr>
                        </m:ctrlPr>
                      </m:fPr>
                      <m:num>
                        <m:r>
                          <a:rPr lang="tr-TR" sz="3600" i="1">
                            <a:effectLst/>
                            <a:latin typeface="Cambria Math"/>
                            <a:ea typeface="Times New Roman"/>
                            <a:cs typeface="Times New Roman"/>
                          </a:rPr>
                          <m:t>55,55</m:t>
                        </m:r>
                      </m:num>
                      <m:den>
                        <m:r>
                          <a:rPr lang="tr-TR" sz="3600" i="1">
                            <a:effectLst/>
                            <a:latin typeface="Cambria Math"/>
                            <a:ea typeface="Times New Roman"/>
                            <a:cs typeface="Times New Roman"/>
                          </a:rPr>
                          <m:t>100</m:t>
                        </m:r>
                      </m:den>
                    </m:f>
                  </m:oMath>
                </a14:m>
                <a:r>
                  <a:rPr lang="tr-TR" dirty="0">
                    <a:ea typeface="Times New Roman"/>
                    <a:cs typeface="Times New Roman"/>
                  </a:rPr>
                  <a:t>=%90 (180/200=%90) x0,5555 (10.000/180=55,55 TL. ve 55,55/100=0,5555)=%50</a:t>
                </a:r>
                <a:endParaRPr lang="tr-TR" sz="2800" dirty="0">
                  <a:ea typeface="Calibri"/>
                  <a:cs typeface="Times New Roman"/>
                </a:endParaRPr>
              </a:p>
              <a:p>
                <a:pPr marL="0" indent="0">
                  <a:buNone/>
                </a:pPr>
                <a:endParaRPr lang="tr-TR" dirty="0"/>
              </a:p>
            </p:txBody>
          </p:sp>
        </mc:Choice>
        <mc:Fallback xmlns="">
          <p:sp>
            <p:nvSpPr>
              <p:cNvPr id="3" name="İçerik Yer Tutucusu 2"/>
              <p:cNvSpPr>
                <a:spLocks noGrp="1" noRot="1" noChangeAspect="1" noMove="1" noResize="1" noEditPoints="1" noAdjustHandles="1" noChangeArrowheads="1" noChangeShapeType="1" noTextEdit="1"/>
              </p:cNvSpPr>
              <p:nvPr>
                <p:ph idx="1"/>
              </p:nvPr>
            </p:nvSpPr>
            <p:spPr>
              <a:xfrm>
                <a:off x="457200" y="332656"/>
                <a:ext cx="8229600" cy="6048672"/>
              </a:xfrm>
              <a:blipFill rotWithShape="1">
                <a:blip r:embed="rId4"/>
                <a:stretch>
                  <a:fillRect l="-1481" t="-2218"/>
                </a:stretch>
              </a:blipFill>
            </p:spPr>
            <p:txBody>
              <a:bodyPr/>
              <a:lstStyle/>
              <a:p>
                <a:r>
                  <a:rPr lang="tr-TR">
                    <a:noFill/>
                  </a:rPr>
                  <a:t> </a:t>
                </a:r>
              </a:p>
            </p:txBody>
          </p:sp>
        </mc:Fallback>
      </mc:AlternateContent>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2944302234"/>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6944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İçerik Yer Tutucusu 2"/>
              <p:cNvSpPr>
                <a:spLocks noGrp="1"/>
              </p:cNvSpPr>
              <p:nvPr>
                <p:ph idx="1"/>
              </p:nvPr>
            </p:nvSpPr>
            <p:spPr>
              <a:xfrm>
                <a:off x="457200" y="332656"/>
                <a:ext cx="8229600" cy="6264696"/>
              </a:xfrm>
            </p:spPr>
            <p:txBody>
              <a:bodyPr>
                <a:normAutofit fontScale="55000" lnSpcReduction="20000"/>
              </a:bodyPr>
              <a:lstStyle/>
              <a:p>
                <a:pPr marL="0" indent="0">
                  <a:spcAft>
                    <a:spcPts val="0"/>
                  </a:spcAft>
                  <a:buNone/>
                </a:pPr>
                <a:r>
                  <a:rPr lang="tr-TR" b="1" u="sng" dirty="0">
                    <a:solidFill>
                      <a:srgbClr val="C00000"/>
                    </a:solidFill>
                    <a:ea typeface="Times New Roman"/>
                    <a:cs typeface="Times New Roman"/>
                  </a:rPr>
                  <a:t>EŞDEĞER DOLULUK ORANI</a:t>
                </a:r>
                <a:endParaRPr lang="tr-TR" sz="2800" u="sng" dirty="0">
                  <a:solidFill>
                    <a:srgbClr val="C00000"/>
                  </a:solidFill>
                  <a:ea typeface="Calibri"/>
                  <a:cs typeface="Times New Roman"/>
                </a:endParaRPr>
              </a:p>
              <a:p>
                <a:pPr marL="0" indent="0">
                  <a:spcAft>
                    <a:spcPts val="0"/>
                  </a:spcAft>
                  <a:buNone/>
                </a:pPr>
                <a14:m>
                  <m:oMathPara xmlns:m="http://schemas.openxmlformats.org/officeDocument/2006/math">
                    <m:oMathParaPr>
                      <m:jc m:val="centerGroup"/>
                    </m:oMathParaPr>
                    <m:oMath xmlns:m="http://schemas.openxmlformats.org/officeDocument/2006/math">
                      <m:r>
                        <a:rPr lang="tr-TR" sz="2800" b="1" i="1">
                          <a:effectLst/>
                          <a:latin typeface="Cambria Math"/>
                          <a:ea typeface="Times New Roman"/>
                          <a:cs typeface="Times New Roman"/>
                        </a:rPr>
                        <m:t>𝑬</m:t>
                      </m:r>
                      <m:r>
                        <a:rPr lang="tr-TR" sz="2800" b="1" i="1">
                          <a:effectLst/>
                          <a:latin typeface="Cambria Math"/>
                          <a:ea typeface="Times New Roman"/>
                          <a:cs typeface="Times New Roman"/>
                        </a:rPr>
                        <m:t>.</m:t>
                      </m:r>
                      <m:r>
                        <a:rPr lang="tr-TR" sz="2800" b="1" i="1">
                          <a:effectLst/>
                          <a:latin typeface="Cambria Math"/>
                          <a:ea typeface="Times New Roman"/>
                          <a:cs typeface="Times New Roman"/>
                        </a:rPr>
                        <m:t>𝑫</m:t>
                      </m:r>
                      <m:r>
                        <a:rPr lang="tr-TR" sz="2800" b="1" i="1">
                          <a:effectLst/>
                          <a:latin typeface="Cambria Math"/>
                          <a:ea typeface="Times New Roman"/>
                          <a:cs typeface="Times New Roman"/>
                        </a:rPr>
                        <m:t>.</m:t>
                      </m:r>
                      <m:r>
                        <a:rPr lang="tr-TR" sz="2800" b="1" i="1">
                          <a:effectLst/>
                          <a:latin typeface="Cambria Math"/>
                          <a:ea typeface="Times New Roman"/>
                          <a:cs typeface="Times New Roman"/>
                        </a:rPr>
                        <m:t>𝑫</m:t>
                      </m:r>
                      <m:r>
                        <a:rPr lang="tr-TR" sz="2800" b="1" i="1">
                          <a:effectLst/>
                          <a:latin typeface="Cambria Math"/>
                          <a:ea typeface="Times New Roman"/>
                          <a:cs typeface="Times New Roman"/>
                        </a:rPr>
                        <m:t>.</m:t>
                      </m:r>
                      <m:r>
                        <a:rPr lang="tr-TR" sz="2800" b="1" i="1">
                          <a:effectLst/>
                          <a:latin typeface="Cambria Math"/>
                          <a:ea typeface="Times New Roman"/>
                          <a:cs typeface="Times New Roman"/>
                        </a:rPr>
                        <m:t>𝑶</m:t>
                      </m:r>
                      <m:r>
                        <a:rPr lang="tr-TR" sz="2800" b="1" i="1">
                          <a:effectLst/>
                          <a:latin typeface="Cambria Math"/>
                          <a:ea typeface="Times New Roman"/>
                          <a:cs typeface="Times New Roman"/>
                        </a:rPr>
                        <m:t>.=</m:t>
                      </m:r>
                      <m:r>
                        <a:rPr lang="tr-TR" sz="2800" b="1" i="1">
                          <a:effectLst/>
                          <a:latin typeface="Cambria Math"/>
                          <a:ea typeface="Times New Roman"/>
                          <a:cs typeface="Times New Roman"/>
                        </a:rPr>
                        <m:t>𝑴𝒆𝒗𝒄𝒖𝒕</m:t>
                      </m:r>
                      <m:r>
                        <a:rPr lang="tr-TR" sz="2800" b="1" i="1">
                          <a:effectLst/>
                          <a:latin typeface="Cambria Math"/>
                          <a:ea typeface="Times New Roman"/>
                          <a:cs typeface="Times New Roman"/>
                        </a:rPr>
                        <m:t> </m:t>
                      </m:r>
                      <m:r>
                        <a:rPr lang="tr-TR" sz="2800" b="1" i="1">
                          <a:effectLst/>
                          <a:latin typeface="Cambria Math"/>
                          <a:ea typeface="Times New Roman"/>
                          <a:cs typeface="Times New Roman"/>
                        </a:rPr>
                        <m:t>𝒅𝒐𝒍𝒖𝒍𝒖𝒌</m:t>
                      </m:r>
                      <m:r>
                        <a:rPr lang="tr-TR" sz="2800" b="1" i="1">
                          <a:effectLst/>
                          <a:latin typeface="Cambria Math"/>
                          <a:ea typeface="Times New Roman"/>
                          <a:cs typeface="Times New Roman"/>
                        </a:rPr>
                        <m:t> </m:t>
                      </m:r>
                      <m:r>
                        <a:rPr lang="tr-TR" sz="2800" b="1" i="1">
                          <a:effectLst/>
                          <a:latin typeface="Cambria Math"/>
                          <a:ea typeface="Times New Roman"/>
                          <a:cs typeface="Times New Roman"/>
                        </a:rPr>
                        <m:t>𝒙</m:t>
                      </m:r>
                      <m:f>
                        <m:fPr>
                          <m:ctrlPr>
                            <a:rPr lang="tr-TR" sz="2800" b="1" i="1">
                              <a:effectLst/>
                              <a:latin typeface="Cambria Math"/>
                              <a:ea typeface="Times New Roman"/>
                              <a:cs typeface="Times New Roman"/>
                            </a:rPr>
                          </m:ctrlPr>
                        </m:fPr>
                        <m:num>
                          <m:r>
                            <a:rPr lang="tr-TR" sz="2800" b="1" i="1">
                              <a:effectLst/>
                              <a:latin typeface="Cambria Math"/>
                              <a:ea typeface="Times New Roman"/>
                              <a:cs typeface="Times New Roman"/>
                            </a:rPr>
                            <m:t>𝑲𝒂𝒑</m:t>
                          </m:r>
                          <m:r>
                            <a:rPr lang="tr-TR" sz="2800" b="1" i="1">
                              <a:effectLst/>
                              <a:latin typeface="Cambria Math"/>
                              <a:ea typeface="Times New Roman"/>
                              <a:cs typeface="Times New Roman"/>
                            </a:rPr>
                            <m:t>ı </m:t>
                          </m:r>
                          <m:r>
                            <a:rPr lang="tr-TR" sz="2800" b="1" i="1">
                              <a:effectLst/>
                              <a:latin typeface="Cambria Math"/>
                              <a:ea typeface="Times New Roman"/>
                              <a:cs typeface="Times New Roman"/>
                            </a:rPr>
                            <m:t>𝒇𝒊𝒚𝒂𝒕</m:t>
                          </m:r>
                          <m:r>
                            <a:rPr lang="tr-TR" sz="2800" b="1" i="1">
                              <a:effectLst/>
                              <a:latin typeface="Cambria Math"/>
                              <a:ea typeface="Times New Roman"/>
                              <a:cs typeface="Times New Roman"/>
                            </a:rPr>
                            <m:t>ı−</m:t>
                          </m:r>
                          <m:r>
                            <a:rPr lang="tr-TR" sz="2800" b="1" i="1">
                              <a:effectLst/>
                              <a:latin typeface="Cambria Math"/>
                              <a:ea typeface="Times New Roman"/>
                              <a:cs typeface="Times New Roman"/>
                            </a:rPr>
                            <m:t>𝑴𝒂𝒓𝒋𝒊𝒏𝒂𝒍</m:t>
                          </m:r>
                          <m:r>
                            <a:rPr lang="tr-TR" sz="2800" b="1" i="1">
                              <a:effectLst/>
                              <a:latin typeface="Cambria Math"/>
                              <a:ea typeface="Times New Roman"/>
                              <a:cs typeface="Times New Roman"/>
                            </a:rPr>
                            <m:t> </m:t>
                          </m:r>
                          <m:r>
                            <a:rPr lang="tr-TR" sz="2800" b="1" i="1">
                              <a:effectLst/>
                              <a:latin typeface="Cambria Math"/>
                              <a:ea typeface="Times New Roman"/>
                              <a:cs typeface="Times New Roman"/>
                            </a:rPr>
                            <m:t>𝒇𝒊𝒚𝒂𝒕</m:t>
                          </m:r>
                        </m:num>
                        <m:den>
                          <m:d>
                            <m:dPr>
                              <m:begChr m:val="["/>
                              <m:endChr m:val="]"/>
                              <m:ctrlPr>
                                <a:rPr lang="tr-TR" sz="2800" b="1" i="1">
                                  <a:effectLst/>
                                  <a:latin typeface="Cambria Math"/>
                                  <a:ea typeface="Times New Roman"/>
                                  <a:cs typeface="Times New Roman"/>
                                </a:rPr>
                              </m:ctrlPr>
                            </m:dPr>
                            <m:e>
                              <m:r>
                                <a:rPr lang="tr-TR" sz="2800" b="1" i="1">
                                  <a:effectLst/>
                                  <a:latin typeface="Cambria Math"/>
                                  <a:ea typeface="Times New Roman"/>
                                  <a:cs typeface="Times New Roman"/>
                                </a:rPr>
                                <m:t>𝑲𝒂𝒑</m:t>
                              </m:r>
                              <m:r>
                                <a:rPr lang="tr-TR" sz="2800" b="1" i="1">
                                  <a:effectLst/>
                                  <a:latin typeface="Cambria Math"/>
                                  <a:ea typeface="Times New Roman"/>
                                  <a:cs typeface="Times New Roman"/>
                                </a:rPr>
                                <m:t>ı </m:t>
                              </m:r>
                              <m:r>
                                <a:rPr lang="tr-TR" sz="2800" b="1" i="1">
                                  <a:effectLst/>
                                  <a:latin typeface="Cambria Math"/>
                                  <a:ea typeface="Times New Roman"/>
                                  <a:cs typeface="Times New Roman"/>
                                </a:rPr>
                                <m:t>𝒇𝒊𝒚𝒂𝒕</m:t>
                              </m:r>
                              <m:r>
                                <a:rPr lang="tr-TR" sz="2800" b="1" i="1">
                                  <a:effectLst/>
                                  <a:latin typeface="Cambria Math"/>
                                  <a:ea typeface="Times New Roman"/>
                                  <a:cs typeface="Times New Roman"/>
                                </a:rPr>
                                <m:t>ı </m:t>
                              </m:r>
                              <m:r>
                                <a:rPr lang="tr-TR" sz="2800" b="1" i="1">
                                  <a:effectLst/>
                                  <a:latin typeface="Cambria Math"/>
                                  <a:ea typeface="Times New Roman"/>
                                  <a:cs typeface="Times New Roman"/>
                                </a:rPr>
                                <m:t>𝒙</m:t>
                              </m:r>
                              <m:d>
                                <m:dPr>
                                  <m:ctrlPr>
                                    <a:rPr lang="tr-TR" sz="2800" b="1" i="1">
                                      <a:effectLst/>
                                      <a:latin typeface="Cambria Math"/>
                                      <a:ea typeface="Times New Roman"/>
                                      <a:cs typeface="Times New Roman"/>
                                    </a:rPr>
                                  </m:ctrlPr>
                                </m:dPr>
                                <m:e>
                                  <m:r>
                                    <a:rPr lang="tr-TR" sz="2800" b="1" i="1">
                                      <a:effectLst/>
                                      <a:latin typeface="Cambria Math"/>
                                      <a:ea typeface="Times New Roman"/>
                                      <a:cs typeface="Times New Roman"/>
                                    </a:rPr>
                                    <m:t>𝟏</m:t>
                                  </m:r>
                                  <m:r>
                                    <a:rPr lang="tr-TR" sz="2800" b="1" i="1">
                                      <a:effectLst/>
                                      <a:latin typeface="Cambria Math"/>
                                      <a:ea typeface="Times New Roman"/>
                                      <a:cs typeface="Times New Roman"/>
                                    </a:rPr>
                                    <m:t>−İ</m:t>
                                  </m:r>
                                  <m:r>
                                    <a:rPr lang="tr-TR" sz="2800" b="1" i="1">
                                      <a:effectLst/>
                                      <a:latin typeface="Cambria Math"/>
                                      <a:ea typeface="Times New Roman"/>
                                      <a:cs typeface="Times New Roman"/>
                                    </a:rPr>
                                    <m:t>𝒏𝒅𝒊𝒓𝒊𝒎</m:t>
                                  </m:r>
                                  <m:r>
                                    <a:rPr lang="tr-TR" sz="2800" b="1" i="1">
                                      <a:effectLst/>
                                      <a:latin typeface="Cambria Math"/>
                                      <a:ea typeface="Times New Roman"/>
                                      <a:cs typeface="Times New Roman"/>
                                    </a:rPr>
                                    <m:t> </m:t>
                                  </m:r>
                                  <m:r>
                                    <a:rPr lang="tr-TR" sz="2800" b="1" i="1">
                                      <a:effectLst/>
                                      <a:latin typeface="Cambria Math"/>
                                      <a:ea typeface="Times New Roman"/>
                                      <a:cs typeface="Times New Roman"/>
                                    </a:rPr>
                                    <m:t>𝒚</m:t>
                                  </m:r>
                                  <m:r>
                                    <a:rPr lang="tr-TR" sz="2800" b="1" i="1">
                                      <a:effectLst/>
                                      <a:latin typeface="Cambria Math"/>
                                      <a:ea typeface="Times New Roman"/>
                                      <a:cs typeface="Times New Roman"/>
                                    </a:rPr>
                                    <m:t>ü</m:t>
                                  </m:r>
                                  <m:r>
                                    <a:rPr lang="tr-TR" sz="2800" b="1" i="1">
                                      <a:effectLst/>
                                      <a:latin typeface="Cambria Math"/>
                                      <a:ea typeface="Times New Roman"/>
                                      <a:cs typeface="Times New Roman"/>
                                    </a:rPr>
                                    <m:t>𝒛𝒅𝒆𝒔𝒊</m:t>
                                  </m:r>
                                </m:e>
                              </m:d>
                            </m:e>
                          </m:d>
                          <m:r>
                            <a:rPr lang="tr-TR" sz="2800" b="1" i="1">
                              <a:effectLst/>
                              <a:latin typeface="Cambria Math"/>
                              <a:ea typeface="Times New Roman"/>
                              <a:cs typeface="Times New Roman"/>
                            </a:rPr>
                            <m:t>−</m:t>
                          </m:r>
                          <m:r>
                            <a:rPr lang="tr-TR" sz="2800" b="1" i="1">
                              <a:effectLst/>
                              <a:latin typeface="Cambria Math"/>
                              <a:ea typeface="Times New Roman"/>
                              <a:cs typeface="Times New Roman"/>
                            </a:rPr>
                            <m:t>𝒎𝒂𝒓𝒋𝒊𝒏𝒂𝒍</m:t>
                          </m:r>
                          <m:r>
                            <a:rPr lang="tr-TR" sz="2800" b="1" i="1">
                              <a:effectLst/>
                              <a:latin typeface="Cambria Math"/>
                              <a:ea typeface="Times New Roman"/>
                              <a:cs typeface="Times New Roman"/>
                            </a:rPr>
                            <m:t> </m:t>
                          </m:r>
                          <m:r>
                            <a:rPr lang="tr-TR" sz="2800" b="1" i="1">
                              <a:effectLst/>
                              <a:latin typeface="Cambria Math"/>
                              <a:ea typeface="Times New Roman"/>
                              <a:cs typeface="Times New Roman"/>
                            </a:rPr>
                            <m:t>𝒎𝒂𝒍𝒊𝒚𝒆𝒕</m:t>
                          </m:r>
                        </m:den>
                      </m:f>
                    </m:oMath>
                  </m:oMathPara>
                </a14:m>
                <a:endParaRPr lang="tr-TR" sz="2800" dirty="0">
                  <a:ea typeface="Calibri"/>
                  <a:cs typeface="Times New Roman"/>
                </a:endParaRPr>
              </a:p>
              <a:p>
                <a:pPr marL="0" indent="0" algn="just">
                  <a:spcAft>
                    <a:spcPts val="0"/>
                  </a:spcAft>
                  <a:buNone/>
                </a:pPr>
                <a:r>
                  <a:rPr lang="tr-TR" dirty="0">
                    <a:ea typeface="Times New Roman"/>
                    <a:cs typeface="Times New Roman"/>
                  </a:rPr>
                  <a:t> </a:t>
                </a:r>
                <a:endParaRPr lang="tr-TR" sz="2800" dirty="0">
                  <a:ea typeface="Calibri"/>
                  <a:cs typeface="Times New Roman"/>
                </a:endParaRPr>
              </a:p>
              <a:p>
                <a:pPr marL="0" indent="0" algn="just">
                  <a:spcAft>
                    <a:spcPts val="0"/>
                  </a:spcAft>
                  <a:buNone/>
                </a:pPr>
                <a:r>
                  <a:rPr lang="tr-TR" dirty="0">
                    <a:ea typeface="Times New Roman"/>
                    <a:cs typeface="Times New Roman"/>
                  </a:rPr>
                  <a:t>Örnek,100 odalı bir otelin marjinal maliyeti 10 TL %70 doluluk oranında ve otelin tüm odalarının 80 TL’den satıldığını ve %10 indirim yapıldığında eşdeğer doluluk oranı ne olur?</a:t>
                </a:r>
                <a:endParaRPr lang="tr-TR" sz="2800" dirty="0">
                  <a:ea typeface="Calibri"/>
                  <a:cs typeface="Times New Roman"/>
                </a:endParaRPr>
              </a:p>
              <a:p>
                <a:pPr marL="0" indent="0" algn="just">
                  <a:spcAft>
                    <a:spcPts val="0"/>
                  </a:spcAft>
                  <a:buNone/>
                </a:pPr>
                <a:r>
                  <a:rPr lang="tr-TR" sz="3600" b="1" dirty="0">
                    <a:effectLst/>
                    <a:latin typeface="Times New Roman"/>
                    <a:ea typeface="Times New Roman"/>
                    <a:cs typeface="Times New Roman"/>
                  </a:rPr>
                  <a:t>E</a:t>
                </a:r>
                <a14:m>
                  <m:oMath xmlns:m="http://schemas.openxmlformats.org/officeDocument/2006/math">
                    <m:r>
                      <a:rPr lang="tr-TR" sz="3600" b="1" i="1">
                        <a:effectLst/>
                        <a:latin typeface="Cambria Math"/>
                        <a:ea typeface="Times New Roman"/>
                        <a:cs typeface="Times New Roman"/>
                      </a:rPr>
                      <m:t>.</m:t>
                    </m:r>
                    <m:r>
                      <a:rPr lang="tr-TR" sz="3600" b="1" i="1">
                        <a:effectLst/>
                        <a:latin typeface="Cambria Math"/>
                        <a:ea typeface="Times New Roman"/>
                        <a:cs typeface="Times New Roman"/>
                      </a:rPr>
                      <m:t>𝑫</m:t>
                    </m:r>
                    <m:r>
                      <a:rPr lang="tr-TR" sz="3600" b="1" i="1">
                        <a:effectLst/>
                        <a:latin typeface="Cambria Math"/>
                        <a:ea typeface="Times New Roman"/>
                        <a:cs typeface="Times New Roman"/>
                      </a:rPr>
                      <m:t>.</m:t>
                    </m:r>
                    <m:r>
                      <a:rPr lang="tr-TR" sz="3600" b="1" i="1">
                        <a:effectLst/>
                        <a:latin typeface="Cambria Math"/>
                        <a:ea typeface="Times New Roman"/>
                        <a:cs typeface="Times New Roman"/>
                      </a:rPr>
                      <m:t>𝑫</m:t>
                    </m:r>
                    <m:r>
                      <a:rPr lang="tr-TR" sz="3600" b="1" i="1">
                        <a:effectLst/>
                        <a:latin typeface="Cambria Math"/>
                        <a:ea typeface="Times New Roman"/>
                        <a:cs typeface="Times New Roman"/>
                      </a:rPr>
                      <m:t>.</m:t>
                    </m:r>
                    <m:r>
                      <a:rPr lang="tr-TR" sz="3600" b="1" i="1">
                        <a:effectLst/>
                        <a:latin typeface="Cambria Math"/>
                        <a:ea typeface="Times New Roman"/>
                        <a:cs typeface="Times New Roman"/>
                      </a:rPr>
                      <m:t>𝑶</m:t>
                    </m:r>
                    <m:r>
                      <a:rPr lang="tr-TR" sz="3600" b="1" i="1">
                        <a:effectLst/>
                        <a:latin typeface="Cambria Math"/>
                        <a:ea typeface="Times New Roman"/>
                        <a:cs typeface="Times New Roman"/>
                      </a:rPr>
                      <m:t>.=%</m:t>
                    </m:r>
                    <m:r>
                      <a:rPr lang="tr-TR" sz="3600" b="1" i="1">
                        <a:effectLst/>
                        <a:latin typeface="Cambria Math"/>
                        <a:ea typeface="Times New Roman"/>
                        <a:cs typeface="Times New Roman"/>
                      </a:rPr>
                      <m:t>𝟕𝟎</m:t>
                    </m:r>
                    <m:r>
                      <a:rPr lang="tr-TR" sz="3600" b="1" i="1">
                        <a:effectLst/>
                        <a:latin typeface="Cambria Math"/>
                        <a:ea typeface="Times New Roman"/>
                        <a:cs typeface="Times New Roman"/>
                      </a:rPr>
                      <m:t> </m:t>
                    </m:r>
                    <m:r>
                      <a:rPr lang="tr-TR" sz="3600" b="1" i="1">
                        <a:effectLst/>
                        <a:latin typeface="Cambria Math"/>
                        <a:ea typeface="Times New Roman"/>
                        <a:cs typeface="Times New Roman"/>
                      </a:rPr>
                      <m:t>𝒙</m:t>
                    </m:r>
                    <m:f>
                      <m:fPr>
                        <m:ctrlPr>
                          <a:rPr lang="tr-TR" sz="3600" b="1" i="1">
                            <a:effectLst/>
                            <a:latin typeface="Cambria Math"/>
                            <a:ea typeface="Times New Roman"/>
                            <a:cs typeface="Times New Roman"/>
                          </a:rPr>
                        </m:ctrlPr>
                      </m:fPr>
                      <m:num>
                        <m:r>
                          <a:rPr lang="tr-TR" sz="3600" b="1" i="1">
                            <a:effectLst/>
                            <a:latin typeface="Cambria Math"/>
                            <a:ea typeface="Times New Roman"/>
                            <a:cs typeface="Times New Roman"/>
                          </a:rPr>
                          <m:t>𝟖𝟎</m:t>
                        </m:r>
                        <m:r>
                          <a:rPr lang="tr-TR" sz="3600" b="1" i="1">
                            <a:effectLst/>
                            <a:latin typeface="Cambria Math"/>
                            <a:ea typeface="Times New Roman"/>
                            <a:cs typeface="Times New Roman"/>
                          </a:rPr>
                          <m:t>−</m:t>
                        </m:r>
                        <m:r>
                          <a:rPr lang="tr-TR" sz="3600" b="1" i="1">
                            <a:effectLst/>
                            <a:latin typeface="Cambria Math"/>
                            <a:ea typeface="Times New Roman"/>
                            <a:cs typeface="Times New Roman"/>
                          </a:rPr>
                          <m:t>𝟏𝟎</m:t>
                        </m:r>
                      </m:num>
                      <m:den>
                        <m:d>
                          <m:dPr>
                            <m:begChr m:val="["/>
                            <m:endChr m:val="]"/>
                            <m:ctrlPr>
                              <a:rPr lang="tr-TR" sz="3600" b="1" i="1">
                                <a:effectLst/>
                                <a:latin typeface="Cambria Math"/>
                                <a:ea typeface="Times New Roman"/>
                                <a:cs typeface="Times New Roman"/>
                              </a:rPr>
                            </m:ctrlPr>
                          </m:dPr>
                          <m:e>
                            <m:r>
                              <a:rPr lang="tr-TR" sz="3600" b="1" i="1">
                                <a:effectLst/>
                                <a:latin typeface="Cambria Math"/>
                                <a:ea typeface="Times New Roman"/>
                                <a:cs typeface="Times New Roman"/>
                              </a:rPr>
                              <m:t>𝟖𝟎</m:t>
                            </m:r>
                            <m:r>
                              <a:rPr lang="tr-TR" sz="3600" b="1" i="1">
                                <a:effectLst/>
                                <a:latin typeface="Cambria Math"/>
                                <a:ea typeface="Times New Roman"/>
                                <a:cs typeface="Times New Roman"/>
                              </a:rPr>
                              <m:t> </m:t>
                            </m:r>
                            <m:r>
                              <a:rPr lang="tr-TR" sz="3600" b="1" i="1">
                                <a:effectLst/>
                                <a:latin typeface="Cambria Math"/>
                                <a:ea typeface="Times New Roman"/>
                                <a:cs typeface="Times New Roman"/>
                              </a:rPr>
                              <m:t>𝒙</m:t>
                            </m:r>
                            <m:d>
                              <m:dPr>
                                <m:ctrlPr>
                                  <a:rPr lang="tr-TR" sz="3600" b="1" i="1">
                                    <a:effectLst/>
                                    <a:latin typeface="Cambria Math"/>
                                    <a:ea typeface="Times New Roman"/>
                                    <a:cs typeface="Times New Roman"/>
                                  </a:rPr>
                                </m:ctrlPr>
                              </m:dPr>
                              <m:e>
                                <m:r>
                                  <a:rPr lang="tr-TR" sz="3600" b="1" i="1">
                                    <a:effectLst/>
                                    <a:latin typeface="Cambria Math"/>
                                    <a:ea typeface="Times New Roman"/>
                                    <a:cs typeface="Times New Roman"/>
                                  </a:rPr>
                                  <m:t>𝟏</m:t>
                                </m:r>
                                <m:r>
                                  <a:rPr lang="tr-TR" sz="3600" b="1" i="1">
                                    <a:effectLst/>
                                    <a:latin typeface="Cambria Math"/>
                                    <a:ea typeface="Times New Roman"/>
                                    <a:cs typeface="Times New Roman"/>
                                  </a:rPr>
                                  <m:t>−%</m:t>
                                </m:r>
                                <m:r>
                                  <a:rPr lang="tr-TR" sz="3600" b="1" i="1">
                                    <a:effectLst/>
                                    <a:latin typeface="Cambria Math"/>
                                    <a:ea typeface="Times New Roman"/>
                                    <a:cs typeface="Times New Roman"/>
                                  </a:rPr>
                                  <m:t>𝟏𝟎</m:t>
                                </m:r>
                              </m:e>
                            </m:d>
                          </m:e>
                        </m:d>
                        <m:r>
                          <a:rPr lang="tr-TR" sz="3600" b="1" i="1">
                            <a:effectLst/>
                            <a:latin typeface="Cambria Math"/>
                            <a:ea typeface="Times New Roman"/>
                            <a:cs typeface="Times New Roman"/>
                          </a:rPr>
                          <m:t>−</m:t>
                        </m:r>
                        <m:r>
                          <a:rPr lang="tr-TR" sz="3600" b="1" i="1">
                            <a:effectLst/>
                            <a:latin typeface="Cambria Math"/>
                            <a:ea typeface="Times New Roman"/>
                            <a:cs typeface="Times New Roman"/>
                          </a:rPr>
                          <m:t>𝟏𝟎</m:t>
                        </m:r>
                      </m:den>
                    </m:f>
                  </m:oMath>
                </a14:m>
                <a:endParaRPr lang="tr-TR" sz="2800" dirty="0">
                  <a:ea typeface="Calibri"/>
                  <a:cs typeface="Times New Roman"/>
                </a:endParaRPr>
              </a:p>
              <a:p>
                <a:pPr marL="0" indent="0" algn="just">
                  <a:spcAft>
                    <a:spcPts val="0"/>
                  </a:spcAft>
                  <a:buNone/>
                </a:pPr>
                <a:r>
                  <a:rPr lang="tr-TR" sz="3600" dirty="0">
                    <a:ea typeface="Times New Roman"/>
                    <a:cs typeface="Times New Roman"/>
                  </a:rPr>
                  <a:t> </a:t>
                </a:r>
                <a:endParaRPr lang="tr-TR" sz="2800" dirty="0">
                  <a:ea typeface="Calibri"/>
                  <a:cs typeface="Times New Roman"/>
                </a:endParaRPr>
              </a:p>
              <a:p>
                <a:pPr marL="0" indent="0" algn="just">
                  <a:spcAft>
                    <a:spcPts val="0"/>
                  </a:spcAft>
                  <a:buNone/>
                </a:pPr>
                <a:r>
                  <a:rPr lang="tr-TR" sz="3600" b="1" dirty="0">
                    <a:effectLst/>
                    <a:latin typeface="Times New Roman"/>
                    <a:ea typeface="Times New Roman"/>
                    <a:cs typeface="Times New Roman"/>
                  </a:rPr>
                  <a:t>E</a:t>
                </a:r>
                <a14:m>
                  <m:oMath xmlns:m="http://schemas.openxmlformats.org/officeDocument/2006/math">
                    <m:r>
                      <a:rPr lang="tr-TR" sz="3600" b="1" i="1">
                        <a:effectLst/>
                        <a:latin typeface="Cambria Math"/>
                        <a:ea typeface="Times New Roman"/>
                        <a:cs typeface="Times New Roman"/>
                      </a:rPr>
                      <m:t>.</m:t>
                    </m:r>
                    <m:r>
                      <a:rPr lang="tr-TR" sz="3600" b="1" i="1">
                        <a:effectLst/>
                        <a:latin typeface="Cambria Math"/>
                        <a:ea typeface="Times New Roman"/>
                        <a:cs typeface="Times New Roman"/>
                      </a:rPr>
                      <m:t>𝑫</m:t>
                    </m:r>
                    <m:r>
                      <a:rPr lang="tr-TR" sz="3600" b="1" i="1">
                        <a:effectLst/>
                        <a:latin typeface="Cambria Math"/>
                        <a:ea typeface="Times New Roman"/>
                        <a:cs typeface="Times New Roman"/>
                      </a:rPr>
                      <m:t>.</m:t>
                    </m:r>
                    <m:r>
                      <a:rPr lang="tr-TR" sz="3600" b="1" i="1">
                        <a:effectLst/>
                        <a:latin typeface="Cambria Math"/>
                        <a:ea typeface="Times New Roman"/>
                        <a:cs typeface="Times New Roman"/>
                      </a:rPr>
                      <m:t>𝑫</m:t>
                    </m:r>
                    <m:r>
                      <a:rPr lang="tr-TR" sz="3600" b="1" i="1">
                        <a:effectLst/>
                        <a:latin typeface="Cambria Math"/>
                        <a:ea typeface="Times New Roman"/>
                        <a:cs typeface="Times New Roman"/>
                      </a:rPr>
                      <m:t>.</m:t>
                    </m:r>
                    <m:r>
                      <a:rPr lang="tr-TR" sz="3600" b="1" i="1">
                        <a:effectLst/>
                        <a:latin typeface="Cambria Math"/>
                        <a:ea typeface="Times New Roman"/>
                        <a:cs typeface="Times New Roman"/>
                      </a:rPr>
                      <m:t>𝑶</m:t>
                    </m:r>
                    <m:r>
                      <a:rPr lang="tr-TR" sz="3600" b="1" i="1">
                        <a:effectLst/>
                        <a:latin typeface="Cambria Math"/>
                        <a:ea typeface="Times New Roman"/>
                        <a:cs typeface="Times New Roman"/>
                      </a:rPr>
                      <m:t>.=</m:t>
                    </m:r>
                    <m:r>
                      <a:rPr lang="tr-TR" sz="3600" b="1" i="1">
                        <a:effectLst/>
                        <a:latin typeface="Cambria Math"/>
                        <a:ea typeface="Times New Roman"/>
                        <a:cs typeface="Times New Roman"/>
                      </a:rPr>
                      <m:t>𝟎</m:t>
                    </m:r>
                    <m:r>
                      <a:rPr lang="tr-TR" sz="3600" b="1" i="1">
                        <a:effectLst/>
                        <a:latin typeface="Cambria Math"/>
                        <a:ea typeface="Times New Roman"/>
                        <a:cs typeface="Times New Roman"/>
                      </a:rPr>
                      <m:t>,</m:t>
                    </m:r>
                    <m:r>
                      <a:rPr lang="tr-TR" sz="3600" b="1" i="1">
                        <a:effectLst/>
                        <a:latin typeface="Cambria Math"/>
                        <a:ea typeface="Times New Roman"/>
                        <a:cs typeface="Times New Roman"/>
                      </a:rPr>
                      <m:t>𝟕𝟎</m:t>
                    </m:r>
                    <m:r>
                      <a:rPr lang="tr-TR" sz="3600" b="1" i="1">
                        <a:effectLst/>
                        <a:latin typeface="Cambria Math"/>
                        <a:ea typeface="Times New Roman"/>
                        <a:cs typeface="Times New Roman"/>
                      </a:rPr>
                      <m:t> </m:t>
                    </m:r>
                    <m:r>
                      <a:rPr lang="tr-TR" sz="3600" b="1" i="1">
                        <a:effectLst/>
                        <a:latin typeface="Cambria Math"/>
                        <a:ea typeface="Times New Roman"/>
                        <a:cs typeface="Times New Roman"/>
                      </a:rPr>
                      <m:t>𝒙</m:t>
                    </m:r>
                    <m:f>
                      <m:fPr>
                        <m:ctrlPr>
                          <a:rPr lang="tr-TR" sz="3600" b="1" i="1">
                            <a:effectLst/>
                            <a:latin typeface="Cambria Math"/>
                            <a:ea typeface="Times New Roman"/>
                            <a:cs typeface="Times New Roman"/>
                          </a:rPr>
                        </m:ctrlPr>
                      </m:fPr>
                      <m:num>
                        <m:r>
                          <a:rPr lang="tr-TR" sz="3600" b="1" i="1">
                            <a:effectLst/>
                            <a:latin typeface="Cambria Math"/>
                            <a:ea typeface="Times New Roman"/>
                            <a:cs typeface="Times New Roman"/>
                          </a:rPr>
                          <m:t>𝟕𝟎</m:t>
                        </m:r>
                      </m:num>
                      <m:den>
                        <m:d>
                          <m:dPr>
                            <m:begChr m:val="["/>
                            <m:endChr m:val="]"/>
                            <m:ctrlPr>
                              <a:rPr lang="tr-TR" sz="3600" b="1" i="1">
                                <a:effectLst/>
                                <a:latin typeface="Cambria Math"/>
                                <a:ea typeface="Times New Roman"/>
                                <a:cs typeface="Times New Roman"/>
                              </a:rPr>
                            </m:ctrlPr>
                          </m:dPr>
                          <m:e>
                            <m:r>
                              <a:rPr lang="tr-TR" sz="3600" b="1" i="1">
                                <a:effectLst/>
                                <a:latin typeface="Cambria Math"/>
                                <a:ea typeface="Times New Roman"/>
                                <a:cs typeface="Times New Roman"/>
                              </a:rPr>
                              <m:t>𝟖𝟎</m:t>
                            </m:r>
                            <m:r>
                              <a:rPr lang="tr-TR" sz="3600" b="1" i="1">
                                <a:effectLst/>
                                <a:latin typeface="Cambria Math"/>
                                <a:ea typeface="Times New Roman"/>
                                <a:cs typeface="Times New Roman"/>
                              </a:rPr>
                              <m:t> </m:t>
                            </m:r>
                            <m:r>
                              <a:rPr lang="tr-TR" sz="3600" b="1" i="1">
                                <a:effectLst/>
                                <a:latin typeface="Cambria Math"/>
                                <a:ea typeface="Times New Roman"/>
                                <a:cs typeface="Times New Roman"/>
                              </a:rPr>
                              <m:t>𝒙</m:t>
                            </m:r>
                            <m:d>
                              <m:dPr>
                                <m:ctrlPr>
                                  <a:rPr lang="tr-TR" sz="3600" b="1" i="1">
                                    <a:effectLst/>
                                    <a:latin typeface="Cambria Math"/>
                                    <a:ea typeface="Times New Roman"/>
                                    <a:cs typeface="Times New Roman"/>
                                  </a:rPr>
                                </m:ctrlPr>
                              </m:dPr>
                              <m:e>
                                <m:r>
                                  <a:rPr lang="tr-TR" sz="3600" b="1" i="1">
                                    <a:effectLst/>
                                    <a:latin typeface="Cambria Math"/>
                                    <a:ea typeface="Times New Roman"/>
                                    <a:cs typeface="Times New Roman"/>
                                  </a:rPr>
                                  <m:t>𝟎</m:t>
                                </m:r>
                                <m:r>
                                  <a:rPr lang="tr-TR" sz="3600" b="1" i="1">
                                    <a:effectLst/>
                                    <a:latin typeface="Cambria Math"/>
                                    <a:ea typeface="Times New Roman"/>
                                    <a:cs typeface="Times New Roman"/>
                                  </a:rPr>
                                  <m:t>,</m:t>
                                </m:r>
                                <m:r>
                                  <a:rPr lang="tr-TR" sz="3600" b="1" i="1">
                                    <a:effectLst/>
                                    <a:latin typeface="Cambria Math"/>
                                    <a:ea typeface="Times New Roman"/>
                                    <a:cs typeface="Times New Roman"/>
                                  </a:rPr>
                                  <m:t>𝟗𝟎</m:t>
                                </m:r>
                              </m:e>
                            </m:d>
                          </m:e>
                        </m:d>
                        <m:r>
                          <a:rPr lang="tr-TR" sz="3600" b="1" i="1">
                            <a:effectLst/>
                            <a:latin typeface="Cambria Math"/>
                            <a:ea typeface="Times New Roman"/>
                            <a:cs typeface="Times New Roman"/>
                          </a:rPr>
                          <m:t>−</m:t>
                        </m:r>
                        <m:r>
                          <a:rPr lang="tr-TR" sz="3600" b="1" i="1">
                            <a:effectLst/>
                            <a:latin typeface="Cambria Math"/>
                            <a:ea typeface="Times New Roman"/>
                            <a:cs typeface="Times New Roman"/>
                          </a:rPr>
                          <m:t>𝟏𝟎</m:t>
                        </m:r>
                      </m:den>
                    </m:f>
                  </m:oMath>
                </a14:m>
                <a:endParaRPr lang="tr-TR" sz="2800" dirty="0">
                  <a:ea typeface="Calibri"/>
                  <a:cs typeface="Times New Roman"/>
                </a:endParaRPr>
              </a:p>
              <a:p>
                <a:pPr marL="0" indent="0">
                  <a:spcAft>
                    <a:spcPts val="0"/>
                  </a:spcAft>
                  <a:buNone/>
                </a:pPr>
                <a:r>
                  <a:rPr lang="tr-TR" sz="3600" dirty="0">
                    <a:ea typeface="Times New Roman"/>
                    <a:cs typeface="Times New Roman"/>
                  </a:rPr>
                  <a:t> </a:t>
                </a:r>
                <a:endParaRPr lang="tr-TR" sz="2800" dirty="0">
                  <a:ea typeface="Calibri"/>
                  <a:cs typeface="Times New Roman"/>
                </a:endParaRPr>
              </a:p>
              <a:p>
                <a:pPr marL="0" indent="0" algn="just">
                  <a:spcAft>
                    <a:spcPts val="0"/>
                  </a:spcAft>
                  <a:buNone/>
                </a:pPr>
                <a:r>
                  <a:rPr lang="tr-TR" sz="3600" b="1" dirty="0">
                    <a:effectLst/>
                    <a:latin typeface="Times New Roman"/>
                    <a:ea typeface="Times New Roman"/>
                    <a:cs typeface="Times New Roman"/>
                  </a:rPr>
                  <a:t>E</a:t>
                </a:r>
                <a14:m>
                  <m:oMath xmlns:m="http://schemas.openxmlformats.org/officeDocument/2006/math">
                    <m:r>
                      <a:rPr lang="tr-TR" sz="3600" b="1" i="1">
                        <a:effectLst/>
                        <a:latin typeface="Cambria Math"/>
                        <a:ea typeface="Times New Roman"/>
                        <a:cs typeface="Times New Roman"/>
                      </a:rPr>
                      <m:t>.</m:t>
                    </m:r>
                    <m:r>
                      <a:rPr lang="tr-TR" sz="3600" b="1" i="1">
                        <a:effectLst/>
                        <a:latin typeface="Cambria Math"/>
                        <a:ea typeface="Times New Roman"/>
                        <a:cs typeface="Times New Roman"/>
                      </a:rPr>
                      <m:t>𝑫</m:t>
                    </m:r>
                    <m:r>
                      <a:rPr lang="tr-TR" sz="3600" b="1" i="1">
                        <a:effectLst/>
                        <a:latin typeface="Cambria Math"/>
                        <a:ea typeface="Times New Roman"/>
                        <a:cs typeface="Times New Roman"/>
                      </a:rPr>
                      <m:t>.</m:t>
                    </m:r>
                    <m:r>
                      <a:rPr lang="tr-TR" sz="3600" b="1" i="1">
                        <a:effectLst/>
                        <a:latin typeface="Cambria Math"/>
                        <a:ea typeface="Times New Roman"/>
                        <a:cs typeface="Times New Roman"/>
                      </a:rPr>
                      <m:t>𝑫</m:t>
                    </m:r>
                    <m:r>
                      <a:rPr lang="tr-TR" sz="3600" b="1" i="1">
                        <a:effectLst/>
                        <a:latin typeface="Cambria Math"/>
                        <a:ea typeface="Times New Roman"/>
                        <a:cs typeface="Times New Roman"/>
                      </a:rPr>
                      <m:t>.</m:t>
                    </m:r>
                    <m:r>
                      <a:rPr lang="tr-TR" sz="3600" b="1" i="1">
                        <a:effectLst/>
                        <a:latin typeface="Cambria Math"/>
                        <a:ea typeface="Times New Roman"/>
                        <a:cs typeface="Times New Roman"/>
                      </a:rPr>
                      <m:t>𝑶</m:t>
                    </m:r>
                    <m:r>
                      <a:rPr lang="tr-TR" sz="3600" b="1" i="1">
                        <a:effectLst/>
                        <a:latin typeface="Cambria Math"/>
                        <a:ea typeface="Times New Roman"/>
                        <a:cs typeface="Times New Roman"/>
                      </a:rPr>
                      <m:t>.=</m:t>
                    </m:r>
                    <m:r>
                      <a:rPr lang="tr-TR" sz="3600" b="1" i="1">
                        <a:effectLst/>
                        <a:latin typeface="Cambria Math"/>
                        <a:ea typeface="Times New Roman"/>
                        <a:cs typeface="Times New Roman"/>
                      </a:rPr>
                      <m:t>𝟎</m:t>
                    </m:r>
                    <m:r>
                      <a:rPr lang="tr-TR" sz="3600" b="1" i="1">
                        <a:effectLst/>
                        <a:latin typeface="Cambria Math"/>
                        <a:ea typeface="Times New Roman"/>
                        <a:cs typeface="Times New Roman"/>
                      </a:rPr>
                      <m:t>,</m:t>
                    </m:r>
                    <m:r>
                      <a:rPr lang="tr-TR" sz="3600" b="1" i="1">
                        <a:effectLst/>
                        <a:latin typeface="Cambria Math"/>
                        <a:ea typeface="Times New Roman"/>
                        <a:cs typeface="Times New Roman"/>
                      </a:rPr>
                      <m:t>𝟕𝟎</m:t>
                    </m:r>
                    <m:r>
                      <a:rPr lang="tr-TR" sz="3600" b="1" i="1">
                        <a:effectLst/>
                        <a:latin typeface="Cambria Math"/>
                        <a:ea typeface="Times New Roman"/>
                        <a:cs typeface="Times New Roman"/>
                      </a:rPr>
                      <m:t> </m:t>
                    </m:r>
                    <m:r>
                      <a:rPr lang="tr-TR" sz="3600" b="1" i="1">
                        <a:effectLst/>
                        <a:latin typeface="Cambria Math"/>
                        <a:ea typeface="Times New Roman"/>
                        <a:cs typeface="Times New Roman"/>
                      </a:rPr>
                      <m:t>𝒙</m:t>
                    </m:r>
                    <m:f>
                      <m:fPr>
                        <m:ctrlPr>
                          <a:rPr lang="tr-TR" sz="3600" b="1" i="1">
                            <a:effectLst/>
                            <a:latin typeface="Cambria Math"/>
                            <a:ea typeface="Times New Roman"/>
                            <a:cs typeface="Times New Roman"/>
                          </a:rPr>
                        </m:ctrlPr>
                      </m:fPr>
                      <m:num>
                        <m:r>
                          <a:rPr lang="tr-TR" sz="3600" b="1" i="1">
                            <a:effectLst/>
                            <a:latin typeface="Cambria Math"/>
                            <a:ea typeface="Times New Roman"/>
                            <a:cs typeface="Times New Roman"/>
                          </a:rPr>
                          <m:t>𝟕𝟎</m:t>
                        </m:r>
                      </m:num>
                      <m:den>
                        <m:r>
                          <a:rPr lang="tr-TR" sz="3600" b="1" i="1">
                            <a:effectLst/>
                            <a:latin typeface="Cambria Math"/>
                            <a:ea typeface="Times New Roman"/>
                            <a:cs typeface="Times New Roman"/>
                          </a:rPr>
                          <m:t>𝟔𝟐</m:t>
                        </m:r>
                      </m:den>
                    </m:f>
                  </m:oMath>
                </a14:m>
                <a:r>
                  <a:rPr lang="tr-TR" sz="3600" b="1" dirty="0">
                    <a:effectLst/>
                    <a:latin typeface="Times New Roman"/>
                    <a:ea typeface="Times New Roman"/>
                    <a:cs typeface="Times New Roman"/>
                  </a:rPr>
                  <a:t>=79,1</a:t>
                </a:r>
                <a:endParaRPr lang="tr-TR" sz="2800" dirty="0">
                  <a:ea typeface="Calibri"/>
                  <a:cs typeface="Times New Roman"/>
                </a:endParaRPr>
              </a:p>
              <a:p>
                <a:pPr marL="0" indent="0">
                  <a:spcAft>
                    <a:spcPts val="0"/>
                  </a:spcAft>
                  <a:buNone/>
                </a:pPr>
                <a:r>
                  <a:rPr lang="tr-TR" dirty="0">
                    <a:ea typeface="Times New Roman"/>
                    <a:cs typeface="Times New Roman"/>
                  </a:rPr>
                  <a:t> </a:t>
                </a:r>
                <a:endParaRPr lang="tr-TR" sz="2800" dirty="0">
                  <a:ea typeface="Calibri"/>
                  <a:cs typeface="Times New Roman"/>
                </a:endParaRPr>
              </a:p>
              <a:p>
                <a:pPr marL="0" indent="0">
                  <a:spcAft>
                    <a:spcPts val="0"/>
                  </a:spcAft>
                  <a:buNone/>
                </a:pPr>
                <a:r>
                  <a:rPr lang="tr-TR" dirty="0">
                    <a:ea typeface="Calibri"/>
                    <a:cs typeface="Times New Roman"/>
                  </a:rPr>
                  <a:t>İndirimden önceki gecelik oda geliri=0,70x100 odax80 TL=5.600 TL.</a:t>
                </a:r>
                <a:endParaRPr lang="tr-TR" sz="2800" dirty="0">
                  <a:ea typeface="Calibri"/>
                  <a:cs typeface="Times New Roman"/>
                </a:endParaRPr>
              </a:p>
              <a:p>
                <a:pPr marL="0" indent="0">
                  <a:spcAft>
                    <a:spcPts val="0"/>
                  </a:spcAft>
                  <a:buNone/>
                </a:pPr>
                <a:r>
                  <a:rPr lang="tr-TR" dirty="0">
                    <a:ea typeface="Calibri"/>
                    <a:cs typeface="Times New Roman"/>
                  </a:rPr>
                  <a:t>Toplam marjinal maliyetler=0,70x100x10=700 TL.</a:t>
                </a:r>
                <a:endParaRPr lang="tr-TR" sz="2800" dirty="0">
                  <a:ea typeface="Calibri"/>
                  <a:cs typeface="Times New Roman"/>
                </a:endParaRPr>
              </a:p>
              <a:p>
                <a:pPr marL="0" indent="0">
                  <a:spcAft>
                    <a:spcPts val="0"/>
                  </a:spcAft>
                  <a:buNone/>
                </a:pPr>
                <a:r>
                  <a:rPr lang="tr-TR" dirty="0">
                    <a:ea typeface="Calibri"/>
                    <a:cs typeface="Times New Roman"/>
                  </a:rPr>
                  <a:t>Gelir=5.600-700=4.900 TL.</a:t>
                </a:r>
                <a:endParaRPr lang="tr-TR" sz="2800" dirty="0">
                  <a:ea typeface="Calibri"/>
                  <a:cs typeface="Times New Roman"/>
                </a:endParaRPr>
              </a:p>
              <a:p>
                <a:pPr marL="0" indent="0">
                  <a:spcAft>
                    <a:spcPts val="0"/>
                  </a:spcAft>
                  <a:buNone/>
                </a:pPr>
                <a:r>
                  <a:rPr lang="tr-TR" dirty="0">
                    <a:ea typeface="Calibri"/>
                    <a:cs typeface="Times New Roman"/>
                  </a:rPr>
                  <a:t>İndirimden sonra;</a:t>
                </a:r>
                <a:endParaRPr lang="tr-TR" sz="2800" dirty="0">
                  <a:ea typeface="Calibri"/>
                  <a:cs typeface="Times New Roman"/>
                </a:endParaRPr>
              </a:p>
              <a:p>
                <a:pPr marL="0" indent="0">
                  <a:spcAft>
                    <a:spcPts val="0"/>
                  </a:spcAft>
                  <a:buNone/>
                </a:pPr>
                <a:r>
                  <a:rPr lang="tr-TR" dirty="0">
                    <a:ea typeface="Calibri"/>
                    <a:cs typeface="Times New Roman"/>
                  </a:rPr>
                  <a:t>Gecelik gelir=0,79x100x72 TL.=5.688 TL.(80x0,10=8 TL. 80-8=72 TL.)</a:t>
                </a:r>
                <a:endParaRPr lang="tr-TR" sz="2800" dirty="0">
                  <a:ea typeface="Calibri"/>
                  <a:cs typeface="Times New Roman"/>
                </a:endParaRPr>
              </a:p>
              <a:p>
                <a:pPr marL="0" indent="0">
                  <a:spcAft>
                    <a:spcPts val="0"/>
                  </a:spcAft>
                  <a:buNone/>
                </a:pPr>
                <a:r>
                  <a:rPr lang="tr-TR" dirty="0">
                    <a:ea typeface="Calibri"/>
                    <a:cs typeface="Times New Roman"/>
                  </a:rPr>
                  <a:t>Marjinal maliyetler=0,79x100x10=790 TL.</a:t>
                </a:r>
                <a:endParaRPr lang="tr-TR" sz="2800" dirty="0">
                  <a:ea typeface="Calibri"/>
                  <a:cs typeface="Times New Roman"/>
                </a:endParaRPr>
              </a:p>
              <a:p>
                <a:pPr marL="0" indent="0">
                  <a:spcAft>
                    <a:spcPts val="0"/>
                  </a:spcAft>
                  <a:buNone/>
                </a:pPr>
                <a:r>
                  <a:rPr lang="tr-TR" dirty="0">
                    <a:ea typeface="Calibri"/>
                    <a:cs typeface="Times New Roman"/>
                  </a:rPr>
                  <a:t>Gelir=5.688-790=4.898 TL.(4.900 TL)</a:t>
                </a:r>
                <a:endParaRPr lang="tr-TR" sz="2800" dirty="0">
                  <a:ea typeface="Calibri"/>
                  <a:cs typeface="Times New Roman"/>
                </a:endParaRPr>
              </a:p>
              <a:p>
                <a:pPr marL="0" indent="0">
                  <a:buNone/>
                </a:pPr>
                <a:endParaRPr lang="tr-TR" dirty="0"/>
              </a:p>
            </p:txBody>
          </p:sp>
        </mc:Choice>
        <mc:Fallback xmlns="">
          <p:sp>
            <p:nvSpPr>
              <p:cNvPr id="3" name="İçerik Yer Tutucusu 2"/>
              <p:cNvSpPr>
                <a:spLocks noGrp="1" noRot="1" noChangeAspect="1" noMove="1" noResize="1" noEditPoints="1" noAdjustHandles="1" noChangeArrowheads="1" noChangeShapeType="1" noTextEdit="1"/>
              </p:cNvSpPr>
              <p:nvPr>
                <p:ph idx="1"/>
              </p:nvPr>
            </p:nvSpPr>
            <p:spPr>
              <a:xfrm>
                <a:off x="457200" y="332656"/>
                <a:ext cx="8229600" cy="6264696"/>
              </a:xfrm>
              <a:blipFill rotWithShape="1">
                <a:blip r:embed="rId4"/>
                <a:stretch>
                  <a:fillRect l="-741" t="-1266" r="-593"/>
                </a:stretch>
              </a:blipFill>
            </p:spPr>
            <p:txBody>
              <a:bodyPr/>
              <a:lstStyle/>
              <a:p>
                <a:r>
                  <a:rPr lang="tr-TR">
                    <a:noFill/>
                  </a:rPr>
                  <a:t> </a:t>
                </a:r>
              </a:p>
            </p:txBody>
          </p:sp>
        </mc:Fallback>
      </mc:AlternateContent>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3481866952"/>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24591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404664"/>
            <a:ext cx="8229600" cy="6120680"/>
          </a:xfrm>
        </p:spPr>
        <p:txBody>
          <a:bodyPr>
            <a:normAutofit fontScale="70000" lnSpcReduction="20000"/>
          </a:bodyPr>
          <a:lstStyle/>
          <a:p>
            <a:pPr marL="0" indent="0">
              <a:spcAft>
                <a:spcPts val="0"/>
              </a:spcAft>
              <a:buNone/>
            </a:pPr>
            <a:r>
              <a:rPr lang="tr-TR" b="1" u="sng" dirty="0" smtClean="0">
                <a:solidFill>
                  <a:srgbClr val="C00000"/>
                </a:solidFill>
                <a:ea typeface="Calibri"/>
                <a:cs typeface="Times New Roman"/>
              </a:rPr>
              <a:t>POTANSİYEL </a:t>
            </a:r>
            <a:r>
              <a:rPr lang="tr-TR" b="1" u="sng" dirty="0">
                <a:solidFill>
                  <a:srgbClr val="C00000"/>
                </a:solidFill>
                <a:ea typeface="Calibri"/>
                <a:cs typeface="Times New Roman"/>
              </a:rPr>
              <a:t>ORTALAMA ODA FİYATI</a:t>
            </a:r>
            <a:endParaRPr lang="tr-TR" sz="2800" u="sng" dirty="0">
              <a:solidFill>
                <a:srgbClr val="C00000"/>
              </a:solidFill>
              <a:ea typeface="Calibri"/>
              <a:cs typeface="Times New Roman"/>
            </a:endParaRPr>
          </a:p>
          <a:p>
            <a:pPr marL="0" indent="0">
              <a:spcAft>
                <a:spcPts val="0"/>
              </a:spcAft>
              <a:buNone/>
            </a:pPr>
            <a:r>
              <a:rPr lang="tr-TR" dirty="0">
                <a:ea typeface="Calibri"/>
                <a:cs typeface="Times New Roman"/>
              </a:rPr>
              <a:t>100 odalı oteli dikkate aldığımızda her bir odanın tek kişilik oda fiyatından (75 TL)satıldığını düşündüğümüzde ;</a:t>
            </a:r>
            <a:endParaRPr lang="tr-TR" sz="2800" dirty="0">
              <a:ea typeface="Calibri"/>
              <a:cs typeface="Times New Roman"/>
            </a:endParaRPr>
          </a:p>
          <a:p>
            <a:pPr marL="0" indent="0">
              <a:spcAft>
                <a:spcPts val="0"/>
              </a:spcAft>
              <a:buNone/>
            </a:pPr>
            <a:r>
              <a:rPr lang="tr-TR" dirty="0">
                <a:ea typeface="Calibri"/>
                <a:cs typeface="Times New Roman"/>
              </a:rPr>
              <a:t>Potansiyel minimum </a:t>
            </a:r>
            <a:r>
              <a:rPr lang="tr-TR" dirty="0" smtClean="0">
                <a:ea typeface="Calibri"/>
                <a:cs typeface="Times New Roman"/>
              </a:rPr>
              <a:t>ortalama </a:t>
            </a:r>
            <a:r>
              <a:rPr lang="tr-TR" dirty="0">
                <a:ea typeface="Calibri"/>
                <a:cs typeface="Times New Roman"/>
              </a:rPr>
              <a:t>fiyat=7.500/100=75 TL.</a:t>
            </a:r>
            <a:endParaRPr lang="tr-TR" sz="2800" dirty="0">
              <a:ea typeface="Calibri"/>
              <a:cs typeface="Times New Roman"/>
            </a:endParaRPr>
          </a:p>
          <a:p>
            <a:pPr marL="0" indent="0">
              <a:spcAft>
                <a:spcPts val="0"/>
              </a:spcAft>
              <a:buNone/>
            </a:pPr>
            <a:r>
              <a:rPr lang="tr-TR" dirty="0">
                <a:ea typeface="Calibri"/>
                <a:cs typeface="Times New Roman"/>
              </a:rPr>
              <a:t>Çift kişilik fiyat(85 TL) üzerinden satıldığında;</a:t>
            </a:r>
            <a:endParaRPr lang="tr-TR" sz="2800" dirty="0">
              <a:ea typeface="Calibri"/>
              <a:cs typeface="Times New Roman"/>
            </a:endParaRPr>
          </a:p>
          <a:p>
            <a:pPr marL="0" indent="0">
              <a:spcAft>
                <a:spcPts val="0"/>
              </a:spcAft>
              <a:buNone/>
            </a:pPr>
            <a:r>
              <a:rPr lang="tr-TR" dirty="0">
                <a:ea typeface="Calibri"/>
                <a:cs typeface="Times New Roman"/>
              </a:rPr>
              <a:t>Potansiyel minimum ortalama fiyat=8.500/100=85 TL.</a:t>
            </a:r>
            <a:endParaRPr lang="tr-TR" sz="2800" dirty="0">
              <a:ea typeface="Calibri"/>
              <a:cs typeface="Times New Roman"/>
            </a:endParaRPr>
          </a:p>
          <a:p>
            <a:pPr marL="0" indent="0">
              <a:spcAft>
                <a:spcPts val="0"/>
              </a:spcAft>
              <a:buNone/>
            </a:pPr>
            <a:r>
              <a:rPr lang="tr-TR" dirty="0" err="1">
                <a:ea typeface="Calibri"/>
                <a:cs typeface="Times New Roman"/>
              </a:rPr>
              <a:t>Suit</a:t>
            </a:r>
            <a:r>
              <a:rPr lang="tr-TR" dirty="0">
                <a:ea typeface="Calibri"/>
                <a:cs typeface="Times New Roman"/>
              </a:rPr>
              <a:t> ve özel odalar var ise bunlar da çift kişilik odalara dahil edilebilir.</a:t>
            </a:r>
            <a:endParaRPr lang="tr-TR" sz="2800" dirty="0">
              <a:ea typeface="Calibri"/>
              <a:cs typeface="Times New Roman"/>
            </a:endParaRPr>
          </a:p>
          <a:p>
            <a:pPr marL="0" indent="0">
              <a:spcAft>
                <a:spcPts val="0"/>
              </a:spcAft>
              <a:buNone/>
            </a:pPr>
            <a:r>
              <a:rPr lang="tr-TR" dirty="0">
                <a:ea typeface="Calibri"/>
                <a:cs typeface="Times New Roman"/>
              </a:rPr>
              <a:t>Çift kişilik oda doluluk oranı %40 , tek kişilik doluluk oranı %60 ise;</a:t>
            </a:r>
            <a:endParaRPr lang="tr-TR" sz="2800" dirty="0">
              <a:ea typeface="Calibri"/>
              <a:cs typeface="Times New Roman"/>
            </a:endParaRPr>
          </a:p>
          <a:p>
            <a:pPr marL="0" indent="0">
              <a:spcAft>
                <a:spcPts val="0"/>
              </a:spcAft>
              <a:buNone/>
            </a:pPr>
            <a:r>
              <a:rPr lang="tr-TR" dirty="0">
                <a:ea typeface="Calibri"/>
                <a:cs typeface="Times New Roman"/>
              </a:rPr>
              <a:t>75 ve 85 TL, arasındaki fark fiyat dağılması (rate spread) olarak bilinir.</a:t>
            </a:r>
            <a:endParaRPr lang="tr-TR" sz="2800" dirty="0">
              <a:ea typeface="Calibri"/>
              <a:cs typeface="Times New Roman"/>
            </a:endParaRPr>
          </a:p>
          <a:p>
            <a:pPr marL="0" indent="0">
              <a:spcAft>
                <a:spcPts val="0"/>
              </a:spcAft>
              <a:buNone/>
            </a:pPr>
            <a:r>
              <a:rPr lang="tr-TR" dirty="0">
                <a:ea typeface="Calibri"/>
                <a:cs typeface="Times New Roman"/>
              </a:rPr>
              <a:t>Potansiyel ortalama fiyatı=75+(0,40x10)=79 TL.   (85-75=10 TL</a:t>
            </a:r>
            <a:r>
              <a:rPr lang="tr-TR" dirty="0" smtClean="0">
                <a:ea typeface="Calibri"/>
                <a:cs typeface="Times New Roman"/>
              </a:rPr>
              <a:t>.)</a:t>
            </a:r>
          </a:p>
          <a:p>
            <a:pPr marL="0" indent="0">
              <a:spcAft>
                <a:spcPts val="0"/>
              </a:spcAft>
              <a:buNone/>
            </a:pPr>
            <a:endParaRPr lang="tr-TR" sz="2800" dirty="0">
              <a:ea typeface="Calibri"/>
              <a:cs typeface="Times New Roman"/>
            </a:endParaRPr>
          </a:p>
          <a:p>
            <a:pPr marL="0" indent="0">
              <a:spcAft>
                <a:spcPts val="0"/>
              </a:spcAft>
              <a:buNone/>
            </a:pPr>
            <a:r>
              <a:rPr lang="tr-TR" sz="2800" b="1" u="sng" dirty="0">
                <a:solidFill>
                  <a:srgbClr val="C00000"/>
                </a:solidFill>
                <a:ea typeface="Calibri"/>
                <a:cs typeface="Times New Roman"/>
              </a:rPr>
              <a:t>GÜNLÜK ORTALAMA ODA FİYATI</a:t>
            </a:r>
            <a:endParaRPr lang="tr-TR" sz="2400" u="sng" dirty="0">
              <a:solidFill>
                <a:srgbClr val="C00000"/>
              </a:solidFill>
              <a:ea typeface="Calibri"/>
              <a:cs typeface="Times New Roman"/>
            </a:endParaRPr>
          </a:p>
          <a:p>
            <a:pPr marL="0" indent="0">
              <a:spcAft>
                <a:spcPts val="0"/>
              </a:spcAft>
              <a:buNone/>
            </a:pPr>
            <a:r>
              <a:rPr lang="tr-TR" sz="2800" dirty="0">
                <a:ea typeface="Calibri"/>
                <a:cs typeface="Times New Roman"/>
              </a:rPr>
              <a:t>Oda gelirlerinin dolu oda sayısına bölünmesi ile bulunur.</a:t>
            </a:r>
            <a:endParaRPr lang="tr-TR" sz="2400" dirty="0">
              <a:ea typeface="Calibri"/>
              <a:cs typeface="Times New Roman"/>
            </a:endParaRPr>
          </a:p>
          <a:p>
            <a:pPr marL="0" indent="0">
              <a:spcAft>
                <a:spcPts val="0"/>
              </a:spcAft>
              <a:buNone/>
            </a:pPr>
            <a:r>
              <a:rPr lang="tr-TR" sz="2800" dirty="0">
                <a:ea typeface="Calibri"/>
                <a:cs typeface="Times New Roman"/>
              </a:rPr>
              <a:t>Günlük ortalama oda fiyatı=Oda gelirleri/Dolu oda sayısı</a:t>
            </a:r>
            <a:endParaRPr lang="tr-TR" sz="2400" dirty="0">
              <a:ea typeface="Calibri"/>
              <a:cs typeface="Times New Roman"/>
            </a:endParaRPr>
          </a:p>
          <a:p>
            <a:pPr marL="0" indent="0">
              <a:spcAft>
                <a:spcPts val="0"/>
              </a:spcAft>
              <a:buNone/>
            </a:pPr>
            <a:r>
              <a:rPr lang="tr-TR" sz="2800" dirty="0">
                <a:ea typeface="Calibri"/>
                <a:cs typeface="Times New Roman"/>
              </a:rPr>
              <a:t>Günlük ortalama oda fiyatı=11.900/170= 70TL.   Pazartesi</a:t>
            </a:r>
            <a:endParaRPr lang="tr-TR" sz="2400" dirty="0">
              <a:ea typeface="Calibri"/>
              <a:cs typeface="Times New Roman"/>
            </a:endParaRPr>
          </a:p>
          <a:p>
            <a:pPr marL="0" indent="0">
              <a:spcAft>
                <a:spcPts val="0"/>
              </a:spcAft>
              <a:buNone/>
            </a:pPr>
            <a:r>
              <a:rPr lang="tr-TR" sz="2800" dirty="0">
                <a:ea typeface="Calibri"/>
                <a:cs typeface="Times New Roman"/>
              </a:rPr>
              <a:t>                                                =15.000/175=85;71 TL. Salı</a:t>
            </a:r>
            <a:endParaRPr lang="tr-TR" sz="2400" dirty="0">
              <a:ea typeface="Calibri"/>
              <a:cs typeface="Times New Roman"/>
            </a:endParaRPr>
          </a:p>
          <a:p>
            <a:pPr marL="0" indent="0">
              <a:spcAft>
                <a:spcPts val="0"/>
              </a:spcAft>
              <a:buNone/>
            </a:pPr>
            <a:r>
              <a:rPr lang="tr-TR" sz="2800" dirty="0" smtClean="0">
                <a:ea typeface="Calibri"/>
                <a:cs typeface="Times New Roman"/>
              </a:rPr>
              <a:t>                                               </a:t>
            </a:r>
            <a:r>
              <a:rPr lang="tr-TR" sz="2800" dirty="0">
                <a:ea typeface="Calibri"/>
                <a:cs typeface="Times New Roman"/>
              </a:rPr>
              <a:t>=14.500/178=81,46 </a:t>
            </a:r>
            <a:r>
              <a:rPr lang="tr-TR" sz="2800" dirty="0" err="1">
                <a:ea typeface="Calibri"/>
                <a:cs typeface="Times New Roman"/>
              </a:rPr>
              <a:t>TL.Çarşamba</a:t>
            </a:r>
            <a:endParaRPr lang="tr-TR" sz="2400" dirty="0">
              <a:ea typeface="Calibri"/>
              <a:cs typeface="Times New Roman"/>
            </a:endParaRPr>
          </a:p>
          <a:p>
            <a:pPr marL="0" indent="0">
              <a:spcAft>
                <a:spcPts val="0"/>
              </a:spcAft>
              <a:buNone/>
            </a:pPr>
            <a:r>
              <a:rPr lang="tr-TR" sz="2800" dirty="0">
                <a:ea typeface="Calibri"/>
                <a:cs typeface="Times New Roman"/>
              </a:rPr>
              <a:t>Üç günlük ortalamalar        =41.400/523=79,05 TL.</a:t>
            </a:r>
            <a:endParaRPr lang="tr-TR" sz="2400" dirty="0">
              <a:ea typeface="Calibri"/>
              <a:cs typeface="Times New Roman"/>
            </a:endParaRPr>
          </a:p>
          <a:p>
            <a:pPr marL="0" indent="0">
              <a:spcAft>
                <a:spcPts val="0"/>
              </a:spcAft>
              <a:buNone/>
            </a:pPr>
            <a:endParaRPr lang="tr-TR" sz="2800" dirty="0">
              <a:ea typeface="Calibri"/>
              <a:cs typeface="Times New Roman"/>
            </a:endParaRPr>
          </a:p>
          <a:p>
            <a:pPr marL="0" indent="0">
              <a:buNone/>
            </a:pPr>
            <a:endParaRPr lang="tr-TR" dirty="0"/>
          </a:p>
        </p:txBody>
      </p:sp>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3119942560"/>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2814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İçerik Yer Tutucusu 2"/>
              <p:cNvSpPr>
                <a:spLocks noGrp="1"/>
              </p:cNvSpPr>
              <p:nvPr>
                <p:ph idx="1"/>
              </p:nvPr>
            </p:nvSpPr>
            <p:spPr>
              <a:xfrm>
                <a:off x="457200" y="332656"/>
                <a:ext cx="8229600" cy="6120680"/>
              </a:xfrm>
            </p:spPr>
            <p:txBody>
              <a:bodyPr>
                <a:normAutofit fontScale="62500" lnSpcReduction="20000"/>
              </a:bodyPr>
              <a:lstStyle/>
              <a:p>
                <a:pPr marL="0" indent="0" algn="ctr">
                  <a:spcAft>
                    <a:spcPts val="0"/>
                  </a:spcAft>
                  <a:buNone/>
                </a:pPr>
                <a:r>
                  <a:rPr lang="tr-TR" sz="2800" b="1" u="sng" dirty="0">
                    <a:solidFill>
                      <a:srgbClr val="C00000"/>
                    </a:solidFill>
                    <a:ea typeface="Calibri"/>
                    <a:cs typeface="Times New Roman"/>
                  </a:rPr>
                  <a:t>GERÇEK ORTALAMA FİYAT İLE POTANSİYEL ORTALAMA FİYATIN KARŞILAŞTIRILMASI</a:t>
                </a:r>
                <a:endParaRPr lang="tr-TR" sz="2800" u="sng" dirty="0">
                  <a:solidFill>
                    <a:srgbClr val="C00000"/>
                  </a:solidFill>
                  <a:ea typeface="Calibri"/>
                  <a:cs typeface="Times New Roman"/>
                </a:endParaRPr>
              </a:p>
              <a:p>
                <a:pPr marL="0" indent="0">
                  <a:spcAft>
                    <a:spcPts val="0"/>
                  </a:spcAft>
                  <a:buNone/>
                </a:pPr>
                <a:r>
                  <a:rPr lang="tr-TR" dirty="0">
                    <a:ea typeface="Calibri"/>
                    <a:cs typeface="Times New Roman"/>
                  </a:rPr>
                  <a:t>Örneğin belirli bir hafta süresince gerçek ortalama fiyat 72 TL, olursa;</a:t>
                </a:r>
                <a:endParaRPr lang="tr-TR" sz="2800" dirty="0">
                  <a:ea typeface="Calibri"/>
                  <a:cs typeface="Times New Roman"/>
                </a:endParaRPr>
              </a:p>
              <a:p>
                <a:pPr marL="0" indent="0">
                  <a:spcAft>
                    <a:spcPts val="0"/>
                  </a:spcAft>
                  <a:buNone/>
                </a:pPr>
                <a14:m>
                  <m:oMathPara xmlns:m="http://schemas.openxmlformats.org/officeDocument/2006/math">
                    <m:oMathParaPr>
                      <m:jc m:val="centerGroup"/>
                    </m:oMathParaPr>
                    <m:oMath xmlns:m="http://schemas.openxmlformats.org/officeDocument/2006/math">
                      <m:f>
                        <m:fPr>
                          <m:ctrlPr>
                            <a:rPr lang="tr-TR" i="1">
                              <a:effectLst/>
                              <a:latin typeface="Cambria Math"/>
                              <a:ea typeface="Calibri"/>
                              <a:cs typeface="Times New Roman"/>
                            </a:rPr>
                          </m:ctrlPr>
                        </m:fPr>
                        <m:num>
                          <m:r>
                            <a:rPr lang="tr-TR" i="1">
                              <a:effectLst/>
                              <a:latin typeface="Cambria Math"/>
                              <a:ea typeface="Calibri"/>
                              <a:cs typeface="Times New Roman"/>
                            </a:rPr>
                            <m:t>72</m:t>
                          </m:r>
                        </m:num>
                        <m:den>
                          <m:r>
                            <a:rPr lang="tr-TR" i="1">
                              <a:effectLst/>
                              <a:latin typeface="Cambria Math"/>
                              <a:ea typeface="Calibri"/>
                              <a:cs typeface="Times New Roman"/>
                            </a:rPr>
                            <m:t>79</m:t>
                          </m:r>
                        </m:den>
                      </m:f>
                      <m:r>
                        <a:rPr lang="tr-TR" i="1">
                          <a:effectLst/>
                          <a:latin typeface="Cambria Math"/>
                          <a:ea typeface="Calibri"/>
                          <a:cs typeface="Times New Roman"/>
                        </a:rPr>
                        <m:t>𝑥</m:t>
                      </m:r>
                      <m:r>
                        <a:rPr lang="tr-TR" i="1">
                          <a:effectLst/>
                          <a:latin typeface="Cambria Math"/>
                          <a:ea typeface="Calibri"/>
                          <a:cs typeface="Times New Roman"/>
                        </a:rPr>
                        <m:t>100=%91</m:t>
                      </m:r>
                    </m:oMath>
                  </m:oMathPara>
                </a14:m>
                <a:endParaRPr lang="tr-TR" sz="2800" dirty="0">
                  <a:ea typeface="Calibri"/>
                  <a:cs typeface="Times New Roman"/>
                </a:endParaRPr>
              </a:p>
              <a:p>
                <a:pPr marL="0" indent="0">
                  <a:spcAft>
                    <a:spcPts val="0"/>
                  </a:spcAft>
                  <a:buNone/>
                </a:pPr>
                <a:r>
                  <a:rPr lang="tr-TR" dirty="0">
                    <a:ea typeface="Times New Roman"/>
                    <a:cs typeface="Times New Roman"/>
                  </a:rPr>
                  <a:t>Bunun anlamı ;otelin potansiyel ortalama fiyatın yalnızca %91 ‘ini gerçekleştirmiş olduğudur ya da %9 ortalama fiyat üzerinden indirim yapmasıdır.</a:t>
                </a:r>
                <a:endParaRPr lang="tr-TR" sz="2800" dirty="0">
                  <a:ea typeface="Calibri"/>
                  <a:cs typeface="Times New Roman"/>
                </a:endParaRPr>
              </a:p>
              <a:p>
                <a:pPr marL="0" indent="0">
                  <a:spcAft>
                    <a:spcPts val="0"/>
                  </a:spcAft>
                  <a:buNone/>
                </a:pPr>
                <a:endParaRPr lang="tr-TR" b="1" u="sng" dirty="0" smtClean="0">
                  <a:solidFill>
                    <a:srgbClr val="C00000"/>
                  </a:solidFill>
                  <a:ea typeface="Times New Roman"/>
                  <a:cs typeface="Times New Roman"/>
                </a:endParaRPr>
              </a:p>
              <a:p>
                <a:pPr marL="0" indent="0">
                  <a:spcAft>
                    <a:spcPts val="0"/>
                  </a:spcAft>
                  <a:buNone/>
                </a:pPr>
                <a:r>
                  <a:rPr lang="tr-TR" b="1" u="sng" dirty="0" smtClean="0">
                    <a:solidFill>
                      <a:srgbClr val="C00000"/>
                    </a:solidFill>
                    <a:ea typeface="Times New Roman"/>
                    <a:cs typeface="Times New Roman"/>
                  </a:rPr>
                  <a:t>DOLULUK </a:t>
                </a:r>
                <a:r>
                  <a:rPr lang="tr-TR" b="1" u="sng" dirty="0">
                    <a:solidFill>
                      <a:srgbClr val="C00000"/>
                    </a:solidFill>
                    <a:ea typeface="Times New Roman"/>
                    <a:cs typeface="Times New Roman"/>
                  </a:rPr>
                  <a:t>YÜZDESİ</a:t>
                </a:r>
                <a:endParaRPr lang="tr-TR" sz="2800" u="sng" dirty="0">
                  <a:solidFill>
                    <a:srgbClr val="C00000"/>
                  </a:solidFill>
                  <a:ea typeface="Calibri"/>
                  <a:cs typeface="Times New Roman"/>
                </a:endParaRPr>
              </a:p>
              <a:p>
                <a:pPr marL="0" indent="0">
                  <a:spcAft>
                    <a:spcPts val="0"/>
                  </a:spcAft>
                  <a:buNone/>
                </a:pPr>
                <a:r>
                  <a:rPr lang="tr-TR" dirty="0">
                    <a:ea typeface="Times New Roman"/>
                    <a:cs typeface="Times New Roman"/>
                  </a:rPr>
                  <a:t>Doluluk yüzdesi=</a:t>
                </a:r>
                <a14:m>
                  <m:oMath xmlns:m="http://schemas.openxmlformats.org/officeDocument/2006/math">
                    <m:f>
                      <m:fPr>
                        <m:ctrlPr>
                          <a:rPr lang="tr-TR" i="1">
                            <a:effectLst/>
                            <a:latin typeface="Cambria Math"/>
                            <a:ea typeface="Calibri"/>
                            <a:cs typeface="Times New Roman"/>
                          </a:rPr>
                        </m:ctrlPr>
                      </m:fPr>
                      <m:num>
                        <m:r>
                          <a:rPr lang="tr-TR" i="1">
                            <a:effectLst/>
                            <a:latin typeface="Cambria Math"/>
                            <a:ea typeface="Calibri"/>
                            <a:cs typeface="Times New Roman"/>
                          </a:rPr>
                          <m:t>𝐷𝑜𝑙𝑢</m:t>
                        </m:r>
                        <m:r>
                          <a:rPr lang="tr-TR" i="1">
                            <a:effectLst/>
                            <a:latin typeface="Cambria Math"/>
                            <a:ea typeface="Calibri"/>
                            <a:cs typeface="Times New Roman"/>
                          </a:rPr>
                          <m:t> </m:t>
                        </m:r>
                        <m:r>
                          <a:rPr lang="tr-TR" i="1">
                            <a:effectLst/>
                            <a:latin typeface="Cambria Math"/>
                            <a:ea typeface="Calibri"/>
                            <a:cs typeface="Times New Roman"/>
                          </a:rPr>
                          <m:t>𝑜𝑑𝑎</m:t>
                        </m:r>
                        <m:r>
                          <a:rPr lang="tr-TR" i="1">
                            <a:effectLst/>
                            <a:latin typeface="Cambria Math"/>
                            <a:ea typeface="Calibri"/>
                            <a:cs typeface="Times New Roman"/>
                          </a:rPr>
                          <m:t> </m:t>
                        </m:r>
                        <m:r>
                          <a:rPr lang="tr-TR" i="1">
                            <a:effectLst/>
                            <a:latin typeface="Cambria Math"/>
                            <a:ea typeface="Calibri"/>
                            <a:cs typeface="Times New Roman"/>
                          </a:rPr>
                          <m:t>𝑠𝑎𝑦</m:t>
                        </m:r>
                        <m:r>
                          <a:rPr lang="tr-TR" i="1">
                            <a:effectLst/>
                            <a:latin typeface="Cambria Math"/>
                            <a:ea typeface="Calibri"/>
                            <a:cs typeface="Times New Roman"/>
                          </a:rPr>
                          <m:t>ı</m:t>
                        </m:r>
                        <m:r>
                          <a:rPr lang="tr-TR" i="1">
                            <a:effectLst/>
                            <a:latin typeface="Cambria Math"/>
                            <a:ea typeface="Calibri"/>
                            <a:cs typeface="Times New Roman"/>
                          </a:rPr>
                          <m:t>𝑠</m:t>
                        </m:r>
                        <m:r>
                          <a:rPr lang="tr-TR" i="1">
                            <a:effectLst/>
                            <a:latin typeface="Cambria Math"/>
                            <a:ea typeface="Calibri"/>
                            <a:cs typeface="Times New Roman"/>
                          </a:rPr>
                          <m:t>ı</m:t>
                        </m:r>
                        <m:r>
                          <a:rPr lang="tr-TR" i="1">
                            <a:effectLst/>
                            <a:latin typeface="Cambria Math"/>
                            <a:ea typeface="Calibri"/>
                            <a:cs typeface="Times New Roman"/>
                          </a:rPr>
                          <m:t>𝑥</m:t>
                        </m:r>
                        <m:r>
                          <a:rPr lang="tr-TR" i="1">
                            <a:effectLst/>
                            <a:latin typeface="Cambria Math"/>
                            <a:ea typeface="Calibri"/>
                            <a:cs typeface="Times New Roman"/>
                          </a:rPr>
                          <m:t>100</m:t>
                        </m:r>
                      </m:num>
                      <m:den>
                        <m:r>
                          <a:rPr lang="tr-TR" i="1">
                            <a:effectLst/>
                            <a:latin typeface="Cambria Math"/>
                            <a:ea typeface="Calibri"/>
                            <a:cs typeface="Times New Roman"/>
                          </a:rPr>
                          <m:t>𝑀𝑒𝑣𝑐𝑢𝑡</m:t>
                        </m:r>
                        <m:r>
                          <a:rPr lang="tr-TR" i="1">
                            <a:effectLst/>
                            <a:latin typeface="Cambria Math"/>
                            <a:ea typeface="Calibri"/>
                            <a:cs typeface="Times New Roman"/>
                          </a:rPr>
                          <m:t> </m:t>
                        </m:r>
                        <m:r>
                          <a:rPr lang="tr-TR" i="1">
                            <a:effectLst/>
                            <a:latin typeface="Cambria Math"/>
                            <a:ea typeface="Calibri"/>
                            <a:cs typeface="Times New Roman"/>
                          </a:rPr>
                          <m:t>𝑜𝑑𝑎</m:t>
                        </m:r>
                        <m:r>
                          <a:rPr lang="tr-TR" i="1">
                            <a:effectLst/>
                            <a:latin typeface="Cambria Math"/>
                            <a:ea typeface="Calibri"/>
                            <a:cs typeface="Times New Roman"/>
                          </a:rPr>
                          <m:t> </m:t>
                        </m:r>
                        <m:r>
                          <a:rPr lang="tr-TR" i="1">
                            <a:effectLst/>
                            <a:latin typeface="Cambria Math"/>
                            <a:ea typeface="Calibri"/>
                            <a:cs typeface="Times New Roman"/>
                          </a:rPr>
                          <m:t>𝑠𝑎𝑦</m:t>
                        </m:r>
                        <m:r>
                          <a:rPr lang="tr-TR" i="1">
                            <a:effectLst/>
                            <a:latin typeface="Cambria Math"/>
                            <a:ea typeface="Calibri"/>
                            <a:cs typeface="Times New Roman"/>
                          </a:rPr>
                          <m:t>ı</m:t>
                        </m:r>
                        <m:r>
                          <a:rPr lang="tr-TR" i="1">
                            <a:effectLst/>
                            <a:latin typeface="Cambria Math"/>
                            <a:ea typeface="Calibri"/>
                            <a:cs typeface="Times New Roman"/>
                          </a:rPr>
                          <m:t>𝑠</m:t>
                        </m:r>
                        <m:r>
                          <a:rPr lang="tr-TR" i="1">
                            <a:effectLst/>
                            <a:latin typeface="Cambria Math"/>
                            <a:ea typeface="Calibri"/>
                            <a:cs typeface="Times New Roman"/>
                          </a:rPr>
                          <m:t>ı</m:t>
                        </m:r>
                      </m:den>
                    </m:f>
                  </m:oMath>
                </a14:m>
                <a:endParaRPr lang="tr-TR" sz="2800" dirty="0">
                  <a:ea typeface="Calibri"/>
                  <a:cs typeface="Times New Roman"/>
                </a:endParaRPr>
              </a:p>
              <a:p>
                <a:pPr>
                  <a:spcAft>
                    <a:spcPts val="0"/>
                  </a:spcAft>
                </a:pPr>
                <a:endParaRPr lang="tr-TR" sz="2800" dirty="0">
                  <a:ea typeface="Calibri"/>
                  <a:cs typeface="Times New Roman"/>
                </a:endParaRPr>
              </a:p>
              <a:p>
                <a:pPr marL="0" indent="0">
                  <a:spcAft>
                    <a:spcPts val="0"/>
                  </a:spcAft>
                  <a:buNone/>
                </a:pPr>
                <a:r>
                  <a:rPr lang="tr-TR" dirty="0">
                    <a:ea typeface="Times New Roman"/>
                    <a:cs typeface="Times New Roman"/>
                  </a:rPr>
                  <a:t>Gün                       Dolu oda sayısı              Mevcut oda sayısı            </a:t>
                </a:r>
                <a:r>
                  <a:rPr lang="tr-TR" dirty="0" smtClean="0">
                    <a:ea typeface="Times New Roman"/>
                    <a:cs typeface="Times New Roman"/>
                  </a:rPr>
                  <a:t>       </a:t>
                </a:r>
                <a:r>
                  <a:rPr lang="tr-TR" dirty="0">
                    <a:ea typeface="Times New Roman"/>
                    <a:cs typeface="Times New Roman"/>
                  </a:rPr>
                  <a:t>Doluluk yüzdesi</a:t>
                </a:r>
                <a:endParaRPr lang="tr-TR" sz="2800" dirty="0">
                  <a:ea typeface="Calibri"/>
                  <a:cs typeface="Times New Roman"/>
                </a:endParaRPr>
              </a:p>
              <a:p>
                <a:pPr marL="0" indent="0">
                  <a:spcAft>
                    <a:spcPts val="0"/>
                  </a:spcAft>
                  <a:buNone/>
                </a:pPr>
                <a:r>
                  <a:rPr lang="tr-TR" dirty="0">
                    <a:ea typeface="Times New Roman"/>
                    <a:cs typeface="Times New Roman"/>
                  </a:rPr>
                  <a:t>Pazartesi                        170                                  200                                      %85</a:t>
                </a:r>
                <a:endParaRPr lang="tr-TR" sz="2800" dirty="0">
                  <a:ea typeface="Calibri"/>
                  <a:cs typeface="Times New Roman"/>
                </a:endParaRPr>
              </a:p>
              <a:p>
                <a:pPr marL="0" indent="0">
                  <a:spcAft>
                    <a:spcPts val="0"/>
                  </a:spcAft>
                  <a:buNone/>
                </a:pPr>
                <a:r>
                  <a:rPr lang="tr-TR" dirty="0">
                    <a:ea typeface="Times New Roman"/>
                    <a:cs typeface="Times New Roman"/>
                  </a:rPr>
                  <a:t>Salı                                  175                                  200                                      %87,5</a:t>
                </a:r>
                <a:endParaRPr lang="tr-TR" sz="2800" dirty="0">
                  <a:ea typeface="Calibri"/>
                  <a:cs typeface="Times New Roman"/>
                </a:endParaRPr>
              </a:p>
              <a:p>
                <a:pPr marL="0" indent="0">
                  <a:spcAft>
                    <a:spcPts val="0"/>
                  </a:spcAft>
                  <a:buNone/>
                </a:pPr>
                <a:r>
                  <a:rPr lang="tr-TR" dirty="0">
                    <a:ea typeface="Times New Roman"/>
                    <a:cs typeface="Times New Roman"/>
                  </a:rPr>
                  <a:t>Çarşamba                      178                                  200                                      %89</a:t>
                </a:r>
                <a:endParaRPr lang="tr-TR" sz="2800" dirty="0">
                  <a:ea typeface="Calibri"/>
                  <a:cs typeface="Times New Roman"/>
                </a:endParaRPr>
              </a:p>
              <a:p>
                <a:pPr marL="0" indent="0">
                  <a:spcAft>
                    <a:spcPts val="0"/>
                  </a:spcAft>
                  <a:buNone/>
                </a:pPr>
                <a:r>
                  <a:rPr lang="tr-TR" dirty="0">
                    <a:ea typeface="Times New Roman"/>
                    <a:cs typeface="Times New Roman"/>
                  </a:rPr>
                  <a:t>Üç günlük rakamlar     523                                  600                                      %87,1</a:t>
                </a:r>
                <a:endParaRPr lang="tr-TR" sz="2800" dirty="0">
                  <a:ea typeface="Calibri"/>
                  <a:cs typeface="Times New Roman"/>
                </a:endParaRPr>
              </a:p>
              <a:p>
                <a:pPr>
                  <a:spcAft>
                    <a:spcPts val="0"/>
                  </a:spcAft>
                </a:pPr>
                <a:endParaRPr lang="tr-TR" sz="2800" dirty="0">
                  <a:ea typeface="Calibri"/>
                  <a:cs typeface="Times New Roman"/>
                </a:endParaRPr>
              </a:p>
              <a:p>
                <a:pPr marL="0" indent="0">
                  <a:buNone/>
                </a:pPr>
                <a:endParaRPr lang="tr-TR" dirty="0"/>
              </a:p>
            </p:txBody>
          </p:sp>
        </mc:Choice>
        <mc:Fallback xmlns="">
          <p:sp>
            <p:nvSpPr>
              <p:cNvPr id="3" name="İçerik Yer Tutucusu 2"/>
              <p:cNvSpPr>
                <a:spLocks noGrp="1" noRot="1" noChangeAspect="1" noMove="1" noResize="1" noEditPoints="1" noAdjustHandles="1" noChangeArrowheads="1" noChangeShapeType="1" noTextEdit="1"/>
              </p:cNvSpPr>
              <p:nvPr>
                <p:ph idx="1"/>
              </p:nvPr>
            </p:nvSpPr>
            <p:spPr>
              <a:xfrm>
                <a:off x="457200" y="332656"/>
                <a:ext cx="8229600" cy="6120680"/>
              </a:xfrm>
              <a:blipFill rotWithShape="1">
                <a:blip r:embed="rId4"/>
                <a:stretch>
                  <a:fillRect l="-741" t="-1295"/>
                </a:stretch>
              </a:blipFill>
            </p:spPr>
            <p:txBody>
              <a:bodyPr/>
              <a:lstStyle/>
              <a:p>
                <a:r>
                  <a:rPr lang="tr-TR">
                    <a:noFill/>
                  </a:rPr>
                  <a:t> </a:t>
                </a:r>
              </a:p>
            </p:txBody>
          </p:sp>
        </mc:Fallback>
      </mc:AlternateContent>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1825111954"/>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5427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İçerik Yer Tutucusu 2"/>
              <p:cNvSpPr>
                <a:spLocks noGrp="1"/>
              </p:cNvSpPr>
              <p:nvPr>
                <p:ph idx="1"/>
              </p:nvPr>
            </p:nvSpPr>
            <p:spPr>
              <a:xfrm>
                <a:off x="457200" y="332656"/>
                <a:ext cx="8229600" cy="6120680"/>
              </a:xfrm>
            </p:spPr>
            <p:txBody>
              <a:bodyPr>
                <a:normAutofit fontScale="55000" lnSpcReduction="20000"/>
              </a:bodyPr>
              <a:lstStyle/>
              <a:p>
                <a:pPr marL="0" indent="0">
                  <a:spcAft>
                    <a:spcPts val="0"/>
                  </a:spcAft>
                  <a:buNone/>
                </a:pPr>
                <a:r>
                  <a:rPr lang="tr-TR" b="1" u="sng" dirty="0">
                    <a:solidFill>
                      <a:srgbClr val="C00000"/>
                    </a:solidFill>
                    <a:ea typeface="Times New Roman"/>
                    <a:cs typeface="Times New Roman"/>
                  </a:rPr>
                  <a:t>MEVCUT ODA BAŞINA GELİR</a:t>
                </a:r>
                <a:endParaRPr lang="tr-TR" sz="2800" u="sng" dirty="0">
                  <a:solidFill>
                    <a:srgbClr val="C00000"/>
                  </a:solidFill>
                  <a:ea typeface="Calibri"/>
                  <a:cs typeface="Times New Roman"/>
                </a:endParaRPr>
              </a:p>
              <a:p>
                <a:pPr marL="0" indent="0">
                  <a:spcAft>
                    <a:spcPts val="0"/>
                  </a:spcAft>
                  <a:buNone/>
                </a:pPr>
                <a:r>
                  <a:rPr lang="tr-TR" dirty="0">
                    <a:ea typeface="Times New Roman"/>
                    <a:cs typeface="Times New Roman"/>
                  </a:rPr>
                  <a:t>Oda başına gelir=Doluluk </a:t>
                </a:r>
                <a:r>
                  <a:rPr lang="tr-TR" dirty="0" err="1">
                    <a:ea typeface="Times New Roman"/>
                    <a:cs typeface="Times New Roman"/>
                  </a:rPr>
                  <a:t>yüzdesixGünlük</a:t>
                </a:r>
                <a:r>
                  <a:rPr lang="tr-TR" dirty="0">
                    <a:ea typeface="Times New Roman"/>
                    <a:cs typeface="Times New Roman"/>
                  </a:rPr>
                  <a:t> ortalama oda fiyatı</a:t>
                </a:r>
                <a:endParaRPr lang="tr-TR" sz="2800" dirty="0">
                  <a:ea typeface="Calibri"/>
                  <a:cs typeface="Times New Roman"/>
                </a:endParaRPr>
              </a:p>
              <a:p>
                <a:pPr>
                  <a:spcAft>
                    <a:spcPts val="0"/>
                  </a:spcAft>
                </a:pPr>
                <a:endParaRPr lang="tr-TR" sz="2800" dirty="0">
                  <a:ea typeface="Calibri"/>
                  <a:cs typeface="Times New Roman"/>
                </a:endParaRPr>
              </a:p>
              <a:p>
                <a:pPr marL="0" indent="0">
                  <a:spcAft>
                    <a:spcPts val="0"/>
                  </a:spcAft>
                  <a:buNone/>
                </a:pPr>
                <a:r>
                  <a:rPr lang="tr-TR" dirty="0">
                    <a:ea typeface="Times New Roman"/>
                    <a:cs typeface="Times New Roman"/>
                  </a:rPr>
                  <a:t>Gün                       Doluluk yüzdesi              Günlük ortalama oda fiyatı              Oda başına gelir</a:t>
                </a:r>
                <a:endParaRPr lang="tr-TR" sz="2800" dirty="0">
                  <a:ea typeface="Calibri"/>
                  <a:cs typeface="Times New Roman"/>
                </a:endParaRPr>
              </a:p>
              <a:p>
                <a:pPr marL="0" indent="0">
                  <a:spcAft>
                    <a:spcPts val="0"/>
                  </a:spcAft>
                  <a:buNone/>
                </a:pPr>
                <a:r>
                  <a:rPr lang="tr-TR" dirty="0">
                    <a:ea typeface="Times New Roman"/>
                    <a:cs typeface="Times New Roman"/>
                  </a:rPr>
                  <a:t>Pazartesi                        %85                                 </a:t>
                </a:r>
                <a:r>
                  <a:rPr lang="tr-TR" dirty="0">
                    <a:ea typeface="Calibri"/>
                    <a:cs typeface="Times New Roman"/>
                  </a:rPr>
                  <a:t>70</a:t>
                </a:r>
                <a:r>
                  <a:rPr lang="tr-TR" dirty="0">
                    <a:ea typeface="Times New Roman"/>
                    <a:cs typeface="Times New Roman"/>
                  </a:rPr>
                  <a:t>                                                     59,50</a:t>
                </a:r>
                <a:endParaRPr lang="tr-TR" sz="2800" dirty="0">
                  <a:ea typeface="Calibri"/>
                  <a:cs typeface="Times New Roman"/>
                </a:endParaRPr>
              </a:p>
              <a:p>
                <a:pPr marL="0" indent="0">
                  <a:spcAft>
                    <a:spcPts val="0"/>
                  </a:spcAft>
                  <a:buNone/>
                </a:pPr>
                <a:r>
                  <a:rPr lang="tr-TR" dirty="0">
                    <a:ea typeface="Times New Roman"/>
                    <a:cs typeface="Times New Roman"/>
                  </a:rPr>
                  <a:t>Salı                                  %87,5                            </a:t>
                </a:r>
                <a:r>
                  <a:rPr lang="tr-TR" dirty="0">
                    <a:ea typeface="Calibri"/>
                    <a:cs typeface="Times New Roman"/>
                  </a:rPr>
                  <a:t>85;71 </a:t>
                </a:r>
                <a:r>
                  <a:rPr lang="tr-TR" dirty="0">
                    <a:ea typeface="Times New Roman"/>
                    <a:cs typeface="Times New Roman"/>
                  </a:rPr>
                  <a:t>                                                74,99</a:t>
                </a:r>
                <a:endParaRPr lang="tr-TR" sz="2800" dirty="0">
                  <a:ea typeface="Calibri"/>
                  <a:cs typeface="Times New Roman"/>
                </a:endParaRPr>
              </a:p>
              <a:p>
                <a:pPr marL="0" indent="0">
                  <a:spcAft>
                    <a:spcPts val="0"/>
                  </a:spcAft>
                  <a:buNone/>
                </a:pPr>
                <a:r>
                  <a:rPr lang="tr-TR" dirty="0">
                    <a:ea typeface="Times New Roman"/>
                    <a:cs typeface="Times New Roman"/>
                  </a:rPr>
                  <a:t>Çarşamba                      %89                                </a:t>
                </a:r>
                <a:r>
                  <a:rPr lang="tr-TR" dirty="0">
                    <a:ea typeface="Calibri"/>
                    <a:cs typeface="Times New Roman"/>
                  </a:rPr>
                  <a:t>81,46 </a:t>
                </a:r>
                <a:r>
                  <a:rPr lang="tr-TR" dirty="0">
                    <a:ea typeface="Times New Roman"/>
                    <a:cs typeface="Times New Roman"/>
                  </a:rPr>
                  <a:t>                                               72,50</a:t>
                </a:r>
                <a:endParaRPr lang="tr-TR" sz="2800" dirty="0">
                  <a:ea typeface="Calibri"/>
                  <a:cs typeface="Times New Roman"/>
                </a:endParaRPr>
              </a:p>
              <a:p>
                <a:pPr marL="0" indent="0">
                  <a:spcAft>
                    <a:spcPts val="0"/>
                  </a:spcAft>
                  <a:buNone/>
                </a:pPr>
                <a:r>
                  <a:rPr lang="tr-TR" dirty="0">
                    <a:ea typeface="Times New Roman"/>
                    <a:cs typeface="Times New Roman"/>
                  </a:rPr>
                  <a:t>Üç günlük rakamlar     %87,1                             </a:t>
                </a:r>
                <a:r>
                  <a:rPr lang="tr-TR" dirty="0">
                    <a:ea typeface="Calibri"/>
                    <a:cs typeface="Times New Roman"/>
                  </a:rPr>
                  <a:t>79,05 </a:t>
                </a:r>
                <a:r>
                  <a:rPr lang="tr-TR" dirty="0">
                    <a:ea typeface="Times New Roman"/>
                    <a:cs typeface="Times New Roman"/>
                  </a:rPr>
                  <a:t>                                               68,99</a:t>
                </a:r>
                <a:endParaRPr lang="tr-TR" sz="2800" dirty="0">
                  <a:ea typeface="Calibri"/>
                  <a:cs typeface="Times New Roman"/>
                </a:endParaRPr>
              </a:p>
              <a:p>
                <a:pPr marL="0" indent="0" algn="ctr">
                  <a:spcAft>
                    <a:spcPts val="0"/>
                  </a:spcAft>
                  <a:buNone/>
                </a:pPr>
                <a:endParaRPr lang="tr-TR" b="1" dirty="0" smtClean="0">
                  <a:ea typeface="Calibri"/>
                  <a:cs typeface="Times New Roman"/>
                </a:endParaRPr>
              </a:p>
              <a:p>
                <a:pPr marL="0" indent="0">
                  <a:spcAft>
                    <a:spcPts val="0"/>
                  </a:spcAft>
                  <a:buNone/>
                </a:pPr>
                <a:r>
                  <a:rPr lang="tr-TR" b="1" u="sng" dirty="0" smtClean="0">
                    <a:solidFill>
                      <a:srgbClr val="C00000"/>
                    </a:solidFill>
                    <a:ea typeface="Calibri"/>
                    <a:cs typeface="Times New Roman"/>
                  </a:rPr>
                  <a:t>KAPASİTE </a:t>
                </a:r>
                <a:r>
                  <a:rPr lang="tr-TR" b="1" u="sng" dirty="0">
                    <a:solidFill>
                      <a:srgbClr val="C00000"/>
                    </a:solidFill>
                    <a:ea typeface="Calibri"/>
                    <a:cs typeface="Times New Roman"/>
                  </a:rPr>
                  <a:t>GELİR YARATMA ETKİNLİĞİ (ARGE-</a:t>
                </a:r>
                <a:r>
                  <a:rPr lang="tr-TR" b="1" u="sng" dirty="0" err="1">
                    <a:solidFill>
                      <a:srgbClr val="C00000"/>
                    </a:solidFill>
                    <a:ea typeface="Calibri"/>
                    <a:cs typeface="Times New Roman"/>
                  </a:rPr>
                  <a:t>Asset</a:t>
                </a:r>
                <a:r>
                  <a:rPr lang="tr-TR" b="1" u="sng" dirty="0">
                    <a:solidFill>
                      <a:srgbClr val="C00000"/>
                    </a:solidFill>
                    <a:ea typeface="Calibri"/>
                    <a:cs typeface="Times New Roman"/>
                  </a:rPr>
                  <a:t> </a:t>
                </a:r>
                <a:r>
                  <a:rPr lang="tr-TR" b="1" u="sng" dirty="0" err="1">
                    <a:solidFill>
                      <a:srgbClr val="C00000"/>
                    </a:solidFill>
                    <a:ea typeface="Calibri"/>
                    <a:cs typeface="Times New Roman"/>
                  </a:rPr>
                  <a:t>Revenue</a:t>
                </a:r>
                <a:r>
                  <a:rPr lang="tr-TR" b="1" u="sng" dirty="0">
                    <a:solidFill>
                      <a:srgbClr val="C00000"/>
                    </a:solidFill>
                    <a:ea typeface="Calibri"/>
                    <a:cs typeface="Times New Roman"/>
                  </a:rPr>
                  <a:t> </a:t>
                </a:r>
                <a:r>
                  <a:rPr lang="tr-TR" b="1" u="sng" dirty="0" err="1">
                    <a:solidFill>
                      <a:srgbClr val="C00000"/>
                    </a:solidFill>
                    <a:ea typeface="Calibri"/>
                    <a:cs typeface="Times New Roman"/>
                  </a:rPr>
                  <a:t>Generating</a:t>
                </a:r>
                <a:r>
                  <a:rPr lang="tr-TR" b="1" u="sng" dirty="0">
                    <a:solidFill>
                      <a:srgbClr val="C00000"/>
                    </a:solidFill>
                    <a:ea typeface="Calibri"/>
                    <a:cs typeface="Times New Roman"/>
                  </a:rPr>
                  <a:t> </a:t>
                </a:r>
                <a:r>
                  <a:rPr lang="tr-TR" b="1" u="sng" dirty="0" err="1">
                    <a:solidFill>
                      <a:srgbClr val="C00000"/>
                    </a:solidFill>
                    <a:ea typeface="Calibri"/>
                    <a:cs typeface="Times New Roman"/>
                  </a:rPr>
                  <a:t>Efficiency</a:t>
                </a:r>
                <a:r>
                  <a:rPr lang="tr-TR" b="1" dirty="0">
                    <a:ea typeface="Calibri"/>
                    <a:cs typeface="Times New Roman"/>
                  </a:rPr>
                  <a:t>)</a:t>
                </a:r>
                <a:endParaRPr lang="tr-TR" sz="2800" dirty="0">
                  <a:ea typeface="Calibri"/>
                  <a:cs typeface="Times New Roman"/>
                </a:endParaRPr>
              </a:p>
              <a:p>
                <a:pPr marL="0" indent="0">
                  <a:spcAft>
                    <a:spcPts val="0"/>
                  </a:spcAft>
                  <a:buNone/>
                </a:pPr>
                <a:r>
                  <a:rPr lang="tr-TR" dirty="0">
                    <a:ea typeface="Calibri"/>
                    <a:cs typeface="Times New Roman"/>
                  </a:rPr>
                  <a:t>Örneğin, 400 odalı bir otel işletmesi en yüksek oda fiyatını 100 TL, olarak belirlemiştir.%60 doluluk oranlarında (0,60x400=240 oda satılmış) odaların 120’si 100 TL’den , kalanı ise indirimli fiyat olan 60 TL’den satılmıştır.</a:t>
                </a:r>
                <a:endParaRPr lang="tr-TR" sz="2800" dirty="0">
                  <a:ea typeface="Calibri"/>
                  <a:cs typeface="Times New Roman"/>
                </a:endParaRPr>
              </a:p>
              <a:p>
                <a:pPr marL="0" indent="0">
                  <a:spcAft>
                    <a:spcPts val="0"/>
                  </a:spcAft>
                  <a:buNone/>
                </a:pPr>
                <a:r>
                  <a:rPr lang="tr-TR" dirty="0">
                    <a:ea typeface="Calibri"/>
                    <a:cs typeface="Times New Roman"/>
                  </a:rPr>
                  <a:t>120x100=12.000 TL.</a:t>
                </a:r>
                <a:endParaRPr lang="tr-TR" sz="2800" dirty="0">
                  <a:ea typeface="Calibri"/>
                  <a:cs typeface="Times New Roman"/>
                </a:endParaRPr>
              </a:p>
              <a:p>
                <a:pPr marL="0" indent="0">
                  <a:spcAft>
                    <a:spcPts val="0"/>
                  </a:spcAft>
                  <a:buNone/>
                </a:pPr>
                <a:r>
                  <a:rPr lang="tr-TR" dirty="0">
                    <a:ea typeface="Calibri"/>
                    <a:cs typeface="Times New Roman"/>
                  </a:rPr>
                  <a:t>120x60=7.200 TL.</a:t>
                </a:r>
                <a:endParaRPr lang="tr-TR" sz="2800" dirty="0">
                  <a:ea typeface="Calibri"/>
                  <a:cs typeface="Times New Roman"/>
                </a:endParaRPr>
              </a:p>
              <a:p>
                <a:pPr marL="0" indent="0">
                  <a:spcAft>
                    <a:spcPts val="0"/>
                  </a:spcAft>
                  <a:buNone/>
                </a:pPr>
                <a:r>
                  <a:rPr lang="tr-TR" dirty="0">
                    <a:ea typeface="Calibri"/>
                    <a:cs typeface="Times New Roman"/>
                  </a:rPr>
                  <a:t>Toplam 19.200 TL.</a:t>
                </a:r>
                <a:endParaRPr lang="tr-TR" sz="2800" dirty="0">
                  <a:ea typeface="Calibri"/>
                  <a:cs typeface="Times New Roman"/>
                </a:endParaRPr>
              </a:p>
              <a:p>
                <a:pPr marL="0" indent="0">
                  <a:spcAft>
                    <a:spcPts val="0"/>
                  </a:spcAft>
                  <a:buNone/>
                </a:pPr>
                <a:r>
                  <a:rPr lang="tr-TR" dirty="0">
                    <a:ea typeface="Calibri"/>
                    <a:cs typeface="Times New Roman"/>
                  </a:rPr>
                  <a:t>240odax100TL=24.000 TL.</a:t>
                </a:r>
                <a:endParaRPr lang="tr-TR" sz="2800" dirty="0">
                  <a:ea typeface="Calibri"/>
                  <a:cs typeface="Times New Roman"/>
                </a:endParaRPr>
              </a:p>
              <a:p>
                <a:pPr marL="0" indent="0">
                  <a:spcAft>
                    <a:spcPts val="0"/>
                  </a:spcAft>
                  <a:buNone/>
                </a:pPr>
                <a:r>
                  <a:rPr lang="tr-TR" dirty="0">
                    <a:ea typeface="Calibri"/>
                    <a:cs typeface="Times New Roman"/>
                  </a:rPr>
                  <a:t>Kapasite gelir yaratma etkinliği=</a:t>
                </a:r>
                <a14:m>
                  <m:oMath xmlns:m="http://schemas.openxmlformats.org/officeDocument/2006/math">
                    <m:f>
                      <m:fPr>
                        <m:ctrlPr>
                          <a:rPr lang="tr-TR" sz="3600" i="1">
                            <a:effectLst/>
                            <a:latin typeface="Cambria Math"/>
                            <a:ea typeface="Calibri"/>
                            <a:cs typeface="Times New Roman"/>
                          </a:rPr>
                        </m:ctrlPr>
                      </m:fPr>
                      <m:num>
                        <m:r>
                          <a:rPr lang="tr-TR" sz="3600" i="1">
                            <a:effectLst/>
                            <a:latin typeface="Cambria Math"/>
                            <a:ea typeface="Calibri"/>
                            <a:cs typeface="Times New Roman"/>
                          </a:rPr>
                          <m:t>19.200</m:t>
                        </m:r>
                        <m:r>
                          <a:rPr lang="tr-TR" sz="3600" i="1">
                            <a:effectLst/>
                            <a:latin typeface="Cambria Math"/>
                            <a:ea typeface="Calibri"/>
                            <a:cs typeface="Times New Roman"/>
                          </a:rPr>
                          <m:t>𝑥</m:t>
                        </m:r>
                        <m:r>
                          <a:rPr lang="tr-TR" sz="3600" i="1">
                            <a:effectLst/>
                            <a:latin typeface="Cambria Math"/>
                            <a:ea typeface="Calibri"/>
                            <a:cs typeface="Times New Roman"/>
                          </a:rPr>
                          <m:t>100</m:t>
                        </m:r>
                      </m:num>
                      <m:den>
                        <m:r>
                          <a:rPr lang="tr-TR" sz="3600" i="1">
                            <a:effectLst/>
                            <a:latin typeface="Cambria Math"/>
                            <a:ea typeface="Calibri"/>
                            <a:cs typeface="Times New Roman"/>
                          </a:rPr>
                          <m:t>24.000</m:t>
                        </m:r>
                      </m:den>
                    </m:f>
                  </m:oMath>
                </a14:m>
                <a:r>
                  <a:rPr lang="tr-TR" dirty="0">
                    <a:ea typeface="Times New Roman"/>
                    <a:cs typeface="Times New Roman"/>
                  </a:rPr>
                  <a:t>=%80</a:t>
                </a:r>
                <a:endParaRPr lang="tr-TR" sz="2800" dirty="0">
                  <a:ea typeface="Calibri"/>
                  <a:cs typeface="Times New Roman"/>
                </a:endParaRPr>
              </a:p>
              <a:p>
                <a:pPr marL="0" indent="0">
                  <a:spcAft>
                    <a:spcPts val="0"/>
                  </a:spcAft>
                  <a:buNone/>
                </a:pPr>
                <a:r>
                  <a:rPr lang="tr-TR" dirty="0">
                    <a:ea typeface="Times New Roman"/>
                    <a:cs typeface="Times New Roman"/>
                  </a:rPr>
                  <a:t>ARGE=0,60 doluluk oranıx0,80=%48 veya </a:t>
                </a:r>
                <a14:m>
                  <m:oMath xmlns:m="http://schemas.openxmlformats.org/officeDocument/2006/math">
                    <m:f>
                      <m:fPr>
                        <m:ctrlPr>
                          <a:rPr lang="tr-TR" sz="3600" i="1">
                            <a:effectLst/>
                            <a:latin typeface="Cambria Math"/>
                            <a:ea typeface="Calibri"/>
                            <a:cs typeface="Times New Roman"/>
                          </a:rPr>
                        </m:ctrlPr>
                      </m:fPr>
                      <m:num>
                        <m:r>
                          <a:rPr lang="tr-TR" sz="3600" i="1">
                            <a:effectLst/>
                            <a:latin typeface="Cambria Math"/>
                            <a:ea typeface="Calibri"/>
                            <a:cs typeface="Times New Roman"/>
                          </a:rPr>
                          <m:t>19.200</m:t>
                        </m:r>
                        <m:r>
                          <a:rPr lang="tr-TR" sz="3600" i="1">
                            <a:effectLst/>
                            <a:latin typeface="Cambria Math"/>
                            <a:ea typeface="Calibri"/>
                            <a:cs typeface="Times New Roman"/>
                          </a:rPr>
                          <m:t>𝑥</m:t>
                        </m:r>
                        <m:r>
                          <a:rPr lang="tr-TR" sz="3600" i="1">
                            <a:effectLst/>
                            <a:latin typeface="Cambria Math"/>
                            <a:ea typeface="Calibri"/>
                            <a:cs typeface="Times New Roman"/>
                          </a:rPr>
                          <m:t>100</m:t>
                        </m:r>
                      </m:num>
                      <m:den>
                        <m:r>
                          <a:rPr lang="tr-TR" sz="3600" i="1">
                            <a:effectLst/>
                            <a:latin typeface="Cambria Math"/>
                            <a:ea typeface="Calibri"/>
                            <a:cs typeface="Times New Roman"/>
                          </a:rPr>
                          <m:t>40.000</m:t>
                        </m:r>
                      </m:den>
                    </m:f>
                  </m:oMath>
                </a14:m>
                <a:r>
                  <a:rPr lang="tr-TR" dirty="0">
                    <a:ea typeface="Times New Roman"/>
                    <a:cs typeface="Times New Roman"/>
                  </a:rPr>
                  <a:t>=%48</a:t>
                </a:r>
                <a:endParaRPr lang="tr-TR" sz="2800" dirty="0">
                  <a:ea typeface="Calibri"/>
                  <a:cs typeface="Times New Roman"/>
                </a:endParaRPr>
              </a:p>
              <a:p>
                <a:pPr marL="0" indent="0">
                  <a:spcAft>
                    <a:spcPts val="0"/>
                  </a:spcAft>
                  <a:buNone/>
                </a:pPr>
                <a:r>
                  <a:rPr lang="tr-TR" dirty="0">
                    <a:ea typeface="Calibri"/>
                    <a:cs typeface="Times New Roman"/>
                  </a:rPr>
                  <a:t> </a:t>
                </a:r>
                <a:endParaRPr lang="tr-TR" sz="2800" dirty="0">
                  <a:ea typeface="Calibri"/>
                  <a:cs typeface="Times New Roman"/>
                </a:endParaRPr>
              </a:p>
              <a:p>
                <a:pPr>
                  <a:spcAft>
                    <a:spcPts val="0"/>
                  </a:spcAft>
                </a:pPr>
                <a:endParaRPr lang="tr-TR" sz="2800" dirty="0">
                  <a:ea typeface="Calibri"/>
                  <a:cs typeface="Times New Roman"/>
                </a:endParaRPr>
              </a:p>
              <a:p>
                <a:pPr marL="0" indent="0">
                  <a:buNone/>
                </a:pPr>
                <a:endParaRPr lang="tr-TR" dirty="0"/>
              </a:p>
            </p:txBody>
          </p:sp>
        </mc:Choice>
        <mc:Fallback xmlns="">
          <p:sp>
            <p:nvSpPr>
              <p:cNvPr id="3" name="İçerik Yer Tutucusu 2"/>
              <p:cNvSpPr>
                <a:spLocks noGrp="1" noRot="1" noChangeAspect="1" noMove="1" noResize="1" noEditPoints="1" noAdjustHandles="1" noChangeArrowheads="1" noChangeShapeType="1" noTextEdit="1"/>
              </p:cNvSpPr>
              <p:nvPr>
                <p:ph idx="1"/>
              </p:nvPr>
            </p:nvSpPr>
            <p:spPr>
              <a:xfrm>
                <a:off x="457200" y="332656"/>
                <a:ext cx="8229600" cy="6120680"/>
              </a:xfrm>
              <a:blipFill rotWithShape="1">
                <a:blip r:embed="rId4"/>
                <a:stretch>
                  <a:fillRect l="-593" t="-1295" r="-741"/>
                </a:stretch>
              </a:blipFill>
            </p:spPr>
            <p:txBody>
              <a:bodyPr/>
              <a:lstStyle/>
              <a:p>
                <a:r>
                  <a:rPr lang="tr-TR">
                    <a:noFill/>
                  </a:rPr>
                  <a:t> </a:t>
                </a:r>
              </a:p>
            </p:txBody>
          </p:sp>
        </mc:Fallback>
      </mc:AlternateContent>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2092494869"/>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25616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theme/theme1.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68</TotalTime>
  <Words>830</Words>
  <Application>Microsoft Office PowerPoint</Application>
  <PresentationFormat>Ekran Gösterisi (4:3)</PresentationFormat>
  <Paragraphs>136</Paragraphs>
  <Slides>9</Slides>
  <Notes>0</Notes>
  <HiddenSlides>0</HiddenSlides>
  <MMClips>9</MMClips>
  <ScaleCrop>false</ScaleCrop>
  <HeadingPairs>
    <vt:vector size="4" baseType="variant">
      <vt:variant>
        <vt:lpstr>Tema</vt:lpstr>
      </vt:variant>
      <vt:variant>
        <vt:i4>1</vt:i4>
      </vt:variant>
      <vt:variant>
        <vt:lpstr>Slayt Başlıkları</vt:lpstr>
      </vt:variant>
      <vt:variant>
        <vt:i4>9</vt:i4>
      </vt:variant>
    </vt:vector>
  </HeadingPairs>
  <TitlesOfParts>
    <vt:vector size="10" baseType="lpstr">
      <vt:lpstr>Ofis Teması</vt:lpstr>
      <vt:lpstr>7.HAFTA  Oda fiyatlandırması ve çeşitli fiyatlandırma yöntemleri, gelir yönetimi</vt:lpstr>
      <vt:lpstr>PowerPoint Sunusu</vt:lpstr>
      <vt:lpstr>PowerPoint Sunusu</vt:lpstr>
      <vt:lpstr>PowerPoint Sunusu</vt:lpstr>
      <vt:lpstr>PowerPoint Sunusu</vt:lpstr>
      <vt:lpstr>PowerPoint Sunusu</vt:lpstr>
      <vt:lpstr>PowerPoint Sunusu</vt:lpstr>
      <vt:lpstr>PowerPoint Sunusu</vt:lpstr>
      <vt:lpstr>PowerPoint Sunusu</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7.HAFTA  Oda fiyatlandırması ve çeşitli fiyatlandırma yöntemleri, gelir yönetimi</dc:title>
  <dc:creator>ASUS</dc:creator>
  <cp:lastModifiedBy>ASUS</cp:lastModifiedBy>
  <cp:revision>8</cp:revision>
  <dcterms:created xsi:type="dcterms:W3CDTF">2021-04-04T16:16:09Z</dcterms:created>
  <dcterms:modified xsi:type="dcterms:W3CDTF">2021-04-06T17:40:45Z</dcterms:modified>
</cp:coreProperties>
</file>