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29.05.2021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332657"/>
            <a:ext cx="7772400" cy="1368152"/>
          </a:xfrm>
        </p:spPr>
        <p:txBody>
          <a:bodyPr>
            <a:normAutofit/>
          </a:bodyPr>
          <a:lstStyle/>
          <a:p>
            <a:r>
              <a:rPr lang="tr-TR" sz="2400" dirty="0">
                <a:solidFill>
                  <a:srgbClr val="FF0000"/>
                </a:solidFill>
              </a:rPr>
              <a:t>14.HAFTA</a:t>
            </a:r>
            <a:br>
              <a:rPr lang="tr-TR" sz="2400" dirty="0">
                <a:solidFill>
                  <a:srgbClr val="FF0000"/>
                </a:solidFill>
              </a:rPr>
            </a:br>
            <a:r>
              <a:rPr lang="tr-TR" sz="2400" dirty="0">
                <a:solidFill>
                  <a:srgbClr val="FF0000"/>
                </a:solidFill>
              </a:rPr>
              <a:t>Satış ve Pazarlama Departmanı İle İlgili Dokümanları Almak Güvenlik departmanı ile ilgili </a:t>
            </a:r>
            <a:r>
              <a:rPr lang="tr-TR" sz="2400" dirty="0" smtClean="0">
                <a:solidFill>
                  <a:srgbClr val="FF0000"/>
                </a:solidFill>
              </a:rPr>
              <a:t>dokümanları </a:t>
            </a:r>
            <a:r>
              <a:rPr lang="tr-TR" sz="2400" dirty="0">
                <a:solidFill>
                  <a:srgbClr val="FF0000"/>
                </a:solidFill>
              </a:rPr>
              <a:t>almak</a:t>
            </a:r>
          </a:p>
        </p:txBody>
      </p:sp>
      <p:sp>
        <p:nvSpPr>
          <p:cNvPr id="3" name="Alt Başlık 2"/>
          <p:cNvSpPr>
            <a:spLocks noGrp="1"/>
          </p:cNvSpPr>
          <p:nvPr>
            <p:ph type="subTitle" idx="1"/>
          </p:nvPr>
        </p:nvSpPr>
        <p:spPr>
          <a:xfrm>
            <a:off x="395536" y="1628800"/>
            <a:ext cx="8352928" cy="4824536"/>
          </a:xfrm>
        </p:spPr>
        <p:txBody>
          <a:bodyPr>
            <a:normAutofit fontScale="70000" lnSpcReduction="20000"/>
          </a:bodyPr>
          <a:lstStyle/>
          <a:p>
            <a:pPr algn="l"/>
            <a:r>
              <a:rPr lang="tr-TR" dirty="0">
                <a:solidFill>
                  <a:srgbClr val="C00000"/>
                </a:solidFill>
              </a:rPr>
              <a:t>SATIŞ VE PAZARLAMA</a:t>
            </a:r>
          </a:p>
          <a:p>
            <a:pPr algn="l"/>
            <a:r>
              <a:rPr lang="tr-TR" dirty="0">
                <a:solidFill>
                  <a:schemeClr val="tx1"/>
                </a:solidFill>
              </a:rPr>
              <a:t>Çalışma Alanları;</a:t>
            </a:r>
          </a:p>
          <a:p>
            <a:pPr algn="l"/>
            <a:r>
              <a:rPr lang="tr-TR" dirty="0">
                <a:solidFill>
                  <a:schemeClr val="tx1"/>
                </a:solidFill>
              </a:rPr>
              <a:t>1-Satış</a:t>
            </a:r>
          </a:p>
          <a:p>
            <a:pPr algn="l"/>
            <a:r>
              <a:rPr lang="tr-TR" dirty="0">
                <a:solidFill>
                  <a:schemeClr val="tx1"/>
                </a:solidFill>
              </a:rPr>
              <a:t>2-Ziyafet</a:t>
            </a:r>
          </a:p>
          <a:p>
            <a:pPr algn="l"/>
            <a:r>
              <a:rPr lang="tr-TR" dirty="0">
                <a:solidFill>
                  <a:schemeClr val="tx1"/>
                </a:solidFill>
              </a:rPr>
              <a:t>3-Kongre</a:t>
            </a:r>
          </a:p>
          <a:p>
            <a:pPr algn="l"/>
            <a:endParaRPr lang="tr-TR" dirty="0">
              <a:solidFill>
                <a:schemeClr val="tx1"/>
              </a:solidFill>
            </a:endParaRPr>
          </a:p>
          <a:p>
            <a:pPr algn="l"/>
            <a:r>
              <a:rPr lang="tr-TR" dirty="0">
                <a:solidFill>
                  <a:srgbClr val="C00000"/>
                </a:solidFill>
              </a:rPr>
              <a:t>Belge ve Formlar</a:t>
            </a:r>
          </a:p>
          <a:p>
            <a:pPr algn="l"/>
            <a:r>
              <a:rPr lang="tr-TR" dirty="0">
                <a:solidFill>
                  <a:schemeClr val="tx1"/>
                </a:solidFill>
              </a:rPr>
              <a:t>1-Oda Doluluk Tahmin Raporu</a:t>
            </a:r>
          </a:p>
          <a:p>
            <a:pPr algn="l"/>
            <a:r>
              <a:rPr lang="tr-TR" dirty="0">
                <a:solidFill>
                  <a:schemeClr val="tx1"/>
                </a:solidFill>
              </a:rPr>
              <a:t>2-Oda Sayısı</a:t>
            </a:r>
          </a:p>
          <a:p>
            <a:pPr algn="l"/>
            <a:r>
              <a:rPr lang="tr-TR" dirty="0">
                <a:solidFill>
                  <a:schemeClr val="tx1"/>
                </a:solidFill>
              </a:rPr>
              <a:t>3-Fiyatlar</a:t>
            </a:r>
          </a:p>
          <a:p>
            <a:pPr algn="l"/>
            <a:r>
              <a:rPr lang="tr-TR" dirty="0">
                <a:solidFill>
                  <a:schemeClr val="tx1"/>
                </a:solidFill>
              </a:rPr>
              <a:t>4-Ücretsiz Odalar</a:t>
            </a:r>
          </a:p>
          <a:p>
            <a:pPr algn="l"/>
            <a:r>
              <a:rPr lang="tr-TR" dirty="0">
                <a:solidFill>
                  <a:schemeClr val="tx1"/>
                </a:solidFill>
              </a:rPr>
              <a:t>5-Pansiyon Durumu</a:t>
            </a:r>
          </a:p>
          <a:p>
            <a:pPr algn="l"/>
            <a:r>
              <a:rPr lang="tr-TR" dirty="0" smtClean="0">
                <a:solidFill>
                  <a:schemeClr val="tx1"/>
                </a:solidFill>
              </a:rPr>
              <a:t>6-Grup </a:t>
            </a:r>
            <a:r>
              <a:rPr lang="tr-TR" dirty="0">
                <a:solidFill>
                  <a:schemeClr val="tx1"/>
                </a:solidFill>
              </a:rPr>
              <a:t>Oda ve İsim Listesi (</a:t>
            </a:r>
            <a:r>
              <a:rPr lang="tr-TR" dirty="0" err="1">
                <a:solidFill>
                  <a:schemeClr val="tx1"/>
                </a:solidFill>
              </a:rPr>
              <a:t>Group</a:t>
            </a:r>
            <a:r>
              <a:rPr lang="tr-TR" dirty="0">
                <a:solidFill>
                  <a:schemeClr val="tx1"/>
                </a:solidFill>
              </a:rPr>
              <a:t> </a:t>
            </a:r>
            <a:r>
              <a:rPr lang="tr-TR" dirty="0" err="1">
                <a:solidFill>
                  <a:schemeClr val="tx1"/>
                </a:solidFill>
              </a:rPr>
              <a:t>Rooming</a:t>
            </a:r>
            <a:r>
              <a:rPr lang="tr-TR" dirty="0">
                <a:solidFill>
                  <a:schemeClr val="tx1"/>
                </a:solidFill>
              </a:rPr>
              <a:t> </a:t>
            </a:r>
            <a:r>
              <a:rPr lang="tr-TR" dirty="0" err="1">
                <a:solidFill>
                  <a:schemeClr val="tx1"/>
                </a:solidFill>
              </a:rPr>
              <a:t>List</a:t>
            </a:r>
            <a:r>
              <a:rPr lang="tr-TR" dirty="0">
                <a:solidFill>
                  <a:schemeClr val="tx1"/>
                </a:solidFill>
              </a:rPr>
              <a:t>)</a:t>
            </a: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559030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a:bodyPr>
          <a:lstStyle/>
          <a:p>
            <a:pPr marL="0" indent="0">
              <a:buNone/>
            </a:pPr>
            <a:r>
              <a:rPr lang="tr-TR" sz="1800" dirty="0">
                <a:solidFill>
                  <a:srgbClr val="C00000"/>
                </a:solidFill>
              </a:rPr>
              <a:t>GÜVENLİK</a:t>
            </a:r>
          </a:p>
          <a:p>
            <a:pPr marL="0" indent="0">
              <a:buNone/>
            </a:pPr>
            <a:r>
              <a:rPr lang="tr-TR" sz="1800" dirty="0"/>
              <a:t>Çalışma alanları;</a:t>
            </a:r>
          </a:p>
          <a:p>
            <a:pPr marL="0" indent="0">
              <a:buNone/>
            </a:pPr>
            <a:r>
              <a:rPr lang="tr-TR" sz="1800" dirty="0"/>
              <a:t>Otel işletmesinin iç ve dış güvenliği sorumluluk alanlarıdır.</a:t>
            </a:r>
          </a:p>
          <a:p>
            <a:pPr marL="0" indent="0">
              <a:buNone/>
            </a:pPr>
            <a:endParaRPr lang="tr-TR" sz="1800" dirty="0"/>
          </a:p>
          <a:p>
            <a:pPr marL="0" indent="0">
              <a:buNone/>
            </a:pPr>
            <a:r>
              <a:rPr lang="tr-TR" sz="1800" dirty="0">
                <a:solidFill>
                  <a:srgbClr val="C00000"/>
                </a:solidFill>
              </a:rPr>
              <a:t>Belge ve Formlar</a:t>
            </a:r>
          </a:p>
          <a:p>
            <a:pPr marL="0" indent="0">
              <a:buNone/>
            </a:pPr>
            <a:r>
              <a:rPr lang="tr-TR" sz="1800" dirty="0"/>
              <a:t>1-Oda Doluluk Tahmin Raporu</a:t>
            </a:r>
          </a:p>
          <a:p>
            <a:pPr marL="0" indent="0">
              <a:buNone/>
            </a:pPr>
            <a:r>
              <a:rPr lang="tr-TR" sz="1800" dirty="0"/>
              <a:t>2-Kara Liste</a:t>
            </a:r>
          </a:p>
          <a:p>
            <a:pPr marL="0" indent="0">
              <a:buNone/>
            </a:pPr>
            <a:r>
              <a:rPr lang="tr-TR" sz="1800" dirty="0"/>
              <a:t>3-VIP Formu</a:t>
            </a:r>
          </a:p>
          <a:p>
            <a:pPr marL="0" indent="0">
              <a:buNone/>
            </a:pPr>
            <a:r>
              <a:rPr lang="tr-TR" sz="1800" dirty="0"/>
              <a:t>4-Giriş çıkış yapacak konuk listeleri</a:t>
            </a:r>
          </a:p>
          <a:p>
            <a:pPr marL="0" indent="0">
              <a:buNone/>
            </a:pPr>
            <a:r>
              <a:rPr lang="tr-TR" sz="1800" dirty="0"/>
              <a:t>5-Özel organizasyonlar</a:t>
            </a:r>
          </a:p>
          <a:p>
            <a:pPr marL="0" indent="0">
              <a:buNone/>
            </a:pPr>
            <a:r>
              <a:rPr lang="tr-TR" sz="1800" dirty="0"/>
              <a:t>6-Hediye eşya formu</a:t>
            </a:r>
          </a:p>
          <a:p>
            <a:pPr marL="0" indent="0">
              <a:buNone/>
            </a:pPr>
            <a:r>
              <a:rPr lang="tr-TR" sz="1800" dirty="0"/>
              <a:t>7-Haftalık çalışma (vardiya) çizelgesi</a:t>
            </a:r>
          </a:p>
          <a:p>
            <a:pPr marL="0" indent="0">
              <a:buNone/>
            </a:pPr>
            <a:endParaRPr lang="tr-TR" sz="1800" dirty="0" smtClean="0">
              <a:solidFill>
                <a:srgbClr val="C00000"/>
              </a:solidFill>
            </a:endParaRPr>
          </a:p>
          <a:p>
            <a:pPr marL="0" indent="0">
              <a:buNone/>
            </a:pPr>
            <a:r>
              <a:rPr lang="tr-TR" sz="1800" dirty="0" smtClean="0">
                <a:solidFill>
                  <a:srgbClr val="C00000"/>
                </a:solidFill>
              </a:rPr>
              <a:t>Kayıp </a:t>
            </a:r>
            <a:r>
              <a:rPr lang="tr-TR" sz="1800" dirty="0">
                <a:solidFill>
                  <a:srgbClr val="C00000"/>
                </a:solidFill>
              </a:rPr>
              <a:t>Eşya</a:t>
            </a:r>
          </a:p>
          <a:p>
            <a:pPr marL="0" indent="0">
              <a:buNone/>
            </a:pPr>
            <a:r>
              <a:rPr lang="tr-TR" sz="1800" dirty="0"/>
              <a:t>Kaybolan eşyaların Kayıp yada Bulundu durumlarının izlenmesi için  Kayıp Eşya formları doldurulur.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925194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8338" y="116632"/>
            <a:ext cx="4968552"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51520" y="2780928"/>
            <a:ext cx="8640960" cy="3539430"/>
          </a:xfrm>
          <a:prstGeom prst="rect">
            <a:avLst/>
          </a:prstGeom>
        </p:spPr>
        <p:txBody>
          <a:bodyPr wrap="square">
            <a:spAutoFit/>
          </a:bodyPr>
          <a:lstStyle/>
          <a:p>
            <a:r>
              <a:rPr lang="tr-TR" sz="1600" dirty="0"/>
              <a:t>Tip alanında seçim penceresi  tıklanarak listeden seçim yapılır. Bu seçeneklerden “Kayıp” seçildiği takdirde Misafirin kendine ait kayıp bir eşyayı bildirdiği, “Bulundu” seçeneği seçildiği takdirde ise herhangi birine ait kayıp bir eşyanın bulunduğu belirtilmiş olur.</a:t>
            </a:r>
          </a:p>
          <a:p>
            <a:r>
              <a:rPr lang="tr-TR" sz="1600" dirty="0"/>
              <a:t>Tarih/Saat alanında kaybolmuş olan eşyaya ait tarih ve saat yazılır.</a:t>
            </a:r>
          </a:p>
          <a:p>
            <a:r>
              <a:rPr lang="tr-TR" sz="1600" dirty="0"/>
              <a:t>İsim alanında eşyanın kime ait olduğu belirtilir.</a:t>
            </a:r>
          </a:p>
          <a:p>
            <a:r>
              <a:rPr lang="tr-TR" sz="1600" dirty="0"/>
              <a:t>Oda No alanına kişiye ait oda numarası varsa yazılır. </a:t>
            </a:r>
          </a:p>
          <a:p>
            <a:r>
              <a:rPr lang="tr-TR" sz="1600" dirty="0"/>
              <a:t>Çeşit alanında kayıp eşyanın cinsi belirtilir.</a:t>
            </a:r>
          </a:p>
          <a:p>
            <a:r>
              <a:rPr lang="tr-TR" sz="1600" dirty="0"/>
              <a:t>Renk alanında kayıp eşyaya ait olan renk belirtilir.</a:t>
            </a:r>
          </a:p>
          <a:p>
            <a:r>
              <a:rPr lang="tr-TR" sz="1600" dirty="0"/>
              <a:t>Yeri alanına eşyanın kaybedildiği yer yazılır.</a:t>
            </a:r>
          </a:p>
          <a:p>
            <a:r>
              <a:rPr lang="tr-TR" sz="1600" dirty="0"/>
              <a:t>Açıklamalar alanında özel bir açıklama yazılması gerekiyorsa yazılır.</a:t>
            </a:r>
          </a:p>
          <a:p>
            <a:r>
              <a:rPr lang="tr-TR" sz="1600" dirty="0"/>
              <a:t>Teslim Edildi  alanında kayıp eşyanın müşteriye tesliminden sonra ilgili kayıta gidilip "Teslim Edildi" seçeneği işaretlenir.</a:t>
            </a:r>
          </a:p>
          <a:p>
            <a:r>
              <a:rPr lang="tr-TR" sz="1600" dirty="0"/>
              <a:t>Dürbün düğmesi ile Kayıp Eşyalar Listesi ekrana alınır. Seçim düğmesi tıklanarak liste üzerinden istenen Kayıp Eşya Kartı </a:t>
            </a:r>
            <a:r>
              <a:rPr lang="tr-TR" sz="1600" dirty="0" smtClean="0"/>
              <a:t>açılır. F5 </a:t>
            </a:r>
            <a:r>
              <a:rPr lang="tr-TR" sz="1600" dirty="0"/>
              <a:t>tuşu yada Kayıt düğmesi ile bilgiler kaydedilir.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862386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9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sz="2600" dirty="0">
                <a:solidFill>
                  <a:srgbClr val="C00000"/>
                </a:solidFill>
              </a:rPr>
              <a:t>HALKLA İLİŞKİLER</a:t>
            </a:r>
          </a:p>
          <a:p>
            <a:pPr marL="0" indent="0">
              <a:buNone/>
            </a:pPr>
            <a:r>
              <a:rPr lang="tr-TR" sz="2600" dirty="0" smtClean="0">
                <a:solidFill>
                  <a:srgbClr val="C00000"/>
                </a:solidFill>
              </a:rPr>
              <a:t>ANİMASYON</a:t>
            </a:r>
            <a:endParaRPr lang="tr-TR" sz="2600" dirty="0">
              <a:solidFill>
                <a:srgbClr val="C00000"/>
              </a:solidFill>
            </a:endParaRPr>
          </a:p>
          <a:p>
            <a:pPr marL="0" indent="0">
              <a:buNone/>
            </a:pPr>
            <a:r>
              <a:rPr lang="tr-TR" sz="2600" dirty="0"/>
              <a:t>1-Aktivite departman kartları açılır</a:t>
            </a:r>
          </a:p>
          <a:p>
            <a:pPr marL="0" indent="0">
              <a:buNone/>
            </a:pPr>
            <a:r>
              <a:rPr lang="tr-TR" sz="2600" dirty="0"/>
              <a:t>2-Ön büro tarafından aktiviteler için rezervasyonlar alınır.</a:t>
            </a:r>
          </a:p>
          <a:p>
            <a:pPr marL="0" indent="0">
              <a:buNone/>
            </a:pPr>
            <a:endParaRPr lang="tr-TR" sz="2600" dirty="0"/>
          </a:p>
          <a:p>
            <a:pPr marL="0" indent="0">
              <a:buNone/>
            </a:pPr>
            <a:r>
              <a:rPr lang="tr-TR" sz="2600" dirty="0"/>
              <a:t>Önemli Aktiviteler</a:t>
            </a:r>
          </a:p>
          <a:p>
            <a:pPr marL="0" indent="0">
              <a:buNone/>
            </a:pPr>
            <a:r>
              <a:rPr lang="tr-TR" sz="2600" dirty="0"/>
              <a:t>Otelinizde veya çevrenizde gerçekleşecek aktivitelerin ( toplantı, seminer vb..) takibi için Önemli Aktiviteler bölümü seçilip aktivite girişleri yapılır</a:t>
            </a:r>
            <a:r>
              <a:rPr lang="tr-TR" sz="2600" dirty="0" smtClean="0"/>
              <a:t>.</a:t>
            </a:r>
          </a:p>
          <a:p>
            <a:pPr marL="0" indent="0">
              <a:buNone/>
            </a:pPr>
            <a:endParaRPr lang="tr-TR" sz="2600" dirty="0"/>
          </a:p>
          <a:p>
            <a:pPr marL="0" indent="0">
              <a:buNone/>
            </a:pPr>
            <a:endParaRPr lang="tr-TR" sz="2600" dirty="0" smtClean="0"/>
          </a:p>
          <a:p>
            <a:pPr marL="0" indent="0">
              <a:buNone/>
            </a:pPr>
            <a:endParaRPr lang="tr-TR" sz="2600" dirty="0"/>
          </a:p>
          <a:p>
            <a:pPr marL="0" indent="0">
              <a:buNone/>
            </a:pPr>
            <a:endParaRPr lang="tr-TR" sz="2600" dirty="0" smtClean="0"/>
          </a:p>
          <a:p>
            <a:pPr marL="0" indent="0">
              <a:buNone/>
            </a:pPr>
            <a:endParaRPr lang="tr-TR" sz="2600" dirty="0"/>
          </a:p>
          <a:p>
            <a:pPr marL="0" indent="0">
              <a:buNone/>
            </a:pPr>
            <a:endParaRPr lang="tr-TR" sz="2600" dirty="0" smtClean="0"/>
          </a:p>
          <a:p>
            <a:pPr marL="0" indent="0">
              <a:buNone/>
            </a:pPr>
            <a:endParaRPr lang="tr-TR" sz="2600" dirty="0" smtClean="0"/>
          </a:p>
          <a:p>
            <a:pPr marL="0" indent="0">
              <a:buNone/>
            </a:pPr>
            <a:endParaRPr lang="tr-TR" sz="2600" dirty="0" smtClean="0"/>
          </a:p>
          <a:p>
            <a:pPr marL="0" indent="0">
              <a:buNone/>
            </a:pPr>
            <a:endParaRPr lang="tr-TR" sz="2600" dirty="0"/>
          </a:p>
          <a:p>
            <a:pPr marL="0" indent="0">
              <a:buNone/>
            </a:pPr>
            <a:endParaRPr lang="tr-TR" sz="2600" dirty="0" smtClean="0"/>
          </a:p>
          <a:p>
            <a:pPr marL="0" indent="0">
              <a:buNone/>
            </a:pPr>
            <a:r>
              <a:rPr lang="tr-TR" sz="2600" dirty="0" smtClean="0"/>
              <a:t>Başlangıç </a:t>
            </a:r>
            <a:r>
              <a:rPr lang="tr-TR" sz="2600" dirty="0"/>
              <a:t>Bitiş ve Açıklama alanları doldurulup F5 tuşu yada Kayıt düğmesi ile işlemler kaydedilir.</a:t>
            </a:r>
          </a:p>
          <a:p>
            <a:pPr marL="0" indent="0">
              <a:buNone/>
            </a:pPr>
            <a:r>
              <a:rPr lang="tr-TR" sz="2600" dirty="0"/>
              <a:t>Dürbün düğmesi tıklanarak Önemli Aktiviteler Listesi açılır. Seçim düğmesi tıklanarak seçimi yapılan aktivite; Önemli Aktiviteler ekranına aktarılır ve istenirse üzerinde değişiklik yapılabilir.</a:t>
            </a:r>
          </a:p>
          <a:p>
            <a:pPr marL="0" indent="0">
              <a:buNone/>
            </a:pPr>
            <a:r>
              <a:rPr lang="tr-TR" sz="2600" dirty="0" smtClean="0">
                <a:solidFill>
                  <a:srgbClr val="C00000"/>
                </a:solidFill>
              </a:rPr>
              <a:t>İNSAN </a:t>
            </a:r>
            <a:r>
              <a:rPr lang="tr-TR" sz="2600" dirty="0">
                <a:solidFill>
                  <a:srgbClr val="C00000"/>
                </a:solidFill>
              </a:rPr>
              <a:t>KAYNAKLARI</a:t>
            </a:r>
          </a:p>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599" y="2420888"/>
            <a:ext cx="4032448"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851585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0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85000" lnSpcReduction="20000"/>
          </a:bodyPr>
          <a:lstStyle/>
          <a:p>
            <a:pPr marL="0" indent="0">
              <a:buNone/>
            </a:pPr>
            <a:r>
              <a:rPr lang="tr-TR" dirty="0">
                <a:solidFill>
                  <a:srgbClr val="C00000"/>
                </a:solidFill>
              </a:rPr>
              <a:t>KARTLAR</a:t>
            </a:r>
          </a:p>
          <a:p>
            <a:pPr marL="0" indent="0">
              <a:buNone/>
            </a:pPr>
            <a:r>
              <a:rPr lang="tr-TR" dirty="0"/>
              <a:t>	Misafir Kartları</a:t>
            </a:r>
          </a:p>
          <a:p>
            <a:pPr marL="0" indent="0">
              <a:buNone/>
            </a:pPr>
            <a:r>
              <a:rPr lang="tr-TR" dirty="0"/>
              <a:t>	Folyo Kartları</a:t>
            </a:r>
          </a:p>
          <a:p>
            <a:pPr marL="0" indent="0">
              <a:buNone/>
            </a:pPr>
            <a:r>
              <a:rPr lang="tr-TR" dirty="0"/>
              <a:t>Oda Bakım Bilgileri</a:t>
            </a:r>
          </a:p>
          <a:p>
            <a:pPr marL="0" indent="0">
              <a:buNone/>
            </a:pPr>
            <a:r>
              <a:rPr lang="tr-TR" dirty="0"/>
              <a:t>Kayıp Eşya</a:t>
            </a:r>
          </a:p>
          <a:p>
            <a:pPr marL="0" indent="0">
              <a:buNone/>
            </a:pPr>
            <a:r>
              <a:rPr lang="tr-TR" dirty="0"/>
              <a:t>Arıza Bildirimleri</a:t>
            </a:r>
          </a:p>
          <a:p>
            <a:pPr marL="0" indent="0">
              <a:buNone/>
            </a:pPr>
            <a:r>
              <a:rPr lang="tr-TR" dirty="0"/>
              <a:t>Departman Kartları</a:t>
            </a:r>
          </a:p>
          <a:p>
            <a:pPr marL="0" indent="0">
              <a:buNone/>
            </a:pPr>
            <a:r>
              <a:rPr lang="tr-TR" dirty="0"/>
              <a:t>Sabit Gelir Tanımları</a:t>
            </a:r>
          </a:p>
          <a:p>
            <a:pPr marL="0" indent="0">
              <a:buNone/>
            </a:pPr>
            <a:r>
              <a:rPr lang="tr-TR" dirty="0"/>
              <a:t>Oda Kartları</a:t>
            </a:r>
          </a:p>
          <a:p>
            <a:pPr marL="0" indent="0">
              <a:buNone/>
            </a:pPr>
            <a:r>
              <a:rPr lang="tr-TR" dirty="0"/>
              <a:t>Milliyet Kartları</a:t>
            </a:r>
          </a:p>
          <a:p>
            <a:pPr marL="0" indent="0">
              <a:buNone/>
            </a:pPr>
            <a:r>
              <a:rPr lang="tr-TR" dirty="0"/>
              <a:t>Market Kodları</a:t>
            </a:r>
          </a:p>
          <a:p>
            <a:pPr marL="0" indent="0">
              <a:buNone/>
            </a:pPr>
            <a:r>
              <a:rPr lang="tr-TR" dirty="0"/>
              <a:t>Önemli Tarihler</a:t>
            </a:r>
          </a:p>
          <a:p>
            <a:pPr marL="0" indent="0">
              <a:buNone/>
            </a:pPr>
            <a:r>
              <a:rPr lang="tr-TR" dirty="0"/>
              <a:t>Önemli Merkezler</a:t>
            </a:r>
          </a:p>
          <a:p>
            <a:pPr marL="0" indent="0">
              <a:buNone/>
            </a:pPr>
            <a:r>
              <a:rPr lang="tr-TR" dirty="0"/>
              <a:t>Önemli Aktiviteler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988077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4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336704"/>
          </a:xfrm>
        </p:spPr>
        <p:txBody>
          <a:bodyPr/>
          <a:lstStyle/>
          <a:p>
            <a:pPr marL="0" lvl="0" indent="0">
              <a:buNone/>
            </a:pPr>
            <a:r>
              <a:rPr lang="tr-TR" sz="2000" dirty="0">
                <a:solidFill>
                  <a:srgbClr val="C00000"/>
                </a:solidFill>
              </a:rPr>
              <a:t>Misafir Kartları</a:t>
            </a:r>
          </a:p>
          <a:p>
            <a:pPr marL="0" lvl="0" indent="0">
              <a:buNone/>
            </a:pPr>
            <a:r>
              <a:rPr lang="tr-TR" sz="2000" dirty="0">
                <a:solidFill>
                  <a:prstClr val="black"/>
                </a:solidFill>
              </a:rPr>
              <a:t>Misafir Kartı Tanımlama</a:t>
            </a:r>
          </a:p>
          <a:p>
            <a:pPr marL="0" lvl="0" indent="0">
              <a:buNone/>
            </a:pPr>
            <a:r>
              <a:rPr lang="tr-TR" sz="2000" dirty="0">
                <a:solidFill>
                  <a:prstClr val="black"/>
                </a:solidFill>
              </a:rPr>
              <a:t>Misafir Kartı Genel Bilgiler</a:t>
            </a:r>
          </a:p>
          <a:p>
            <a:pPr marL="0" lvl="0" indent="0">
              <a:buNone/>
            </a:pPr>
            <a:r>
              <a:rPr lang="tr-TR" sz="2000" dirty="0">
                <a:solidFill>
                  <a:prstClr val="black"/>
                </a:solidFill>
              </a:rPr>
              <a:t>Misafir Kartı Kimlik Bilgileri</a:t>
            </a:r>
          </a:p>
          <a:p>
            <a:pPr marL="0" lvl="0" indent="0">
              <a:buNone/>
            </a:pPr>
            <a:r>
              <a:rPr lang="tr-TR" sz="2000" dirty="0">
                <a:solidFill>
                  <a:prstClr val="black"/>
                </a:solidFill>
              </a:rPr>
              <a:t>Misafir Kartı Şahsi Bilgiler</a:t>
            </a:r>
          </a:p>
          <a:p>
            <a:pPr marL="0" lvl="0" indent="0">
              <a:buNone/>
            </a:pPr>
            <a:r>
              <a:rPr lang="tr-TR" sz="2000" dirty="0">
                <a:solidFill>
                  <a:prstClr val="black"/>
                </a:solidFill>
              </a:rPr>
              <a:t>Misafir Kartı Özel Bilgiler</a:t>
            </a:r>
          </a:p>
          <a:p>
            <a:pPr marL="0" lvl="0" indent="0">
              <a:buNone/>
            </a:pPr>
            <a:r>
              <a:rPr lang="tr-TR" sz="2000" dirty="0">
                <a:solidFill>
                  <a:prstClr val="black"/>
                </a:solidFill>
              </a:rPr>
              <a:t>Misafir Kartı Tarihçesi</a:t>
            </a:r>
          </a:p>
          <a:p>
            <a:pPr marL="0" lvl="0" indent="0">
              <a:buNone/>
            </a:pPr>
            <a:r>
              <a:rPr lang="tr-TR" sz="2000" dirty="0">
                <a:solidFill>
                  <a:prstClr val="black"/>
                </a:solidFill>
              </a:rPr>
              <a:t>Misafir Kartı Parametrik Bilgiler</a:t>
            </a:r>
          </a:p>
          <a:p>
            <a:pPr marL="0" lvl="0" indent="0">
              <a:buNone/>
            </a:pPr>
            <a:endParaRPr lang="tr-TR" sz="2000" dirty="0">
              <a:solidFill>
                <a:srgbClr val="C00000"/>
              </a:solidFill>
            </a:endParaRPr>
          </a:p>
          <a:p>
            <a:pPr marL="0" lvl="0" indent="0">
              <a:buNone/>
            </a:pPr>
            <a:r>
              <a:rPr lang="tr-TR" sz="2000" dirty="0">
                <a:solidFill>
                  <a:srgbClr val="C00000"/>
                </a:solidFill>
              </a:rPr>
              <a:t>Misafir Kartları</a:t>
            </a:r>
          </a:p>
          <a:p>
            <a:pPr marL="0" lvl="0" indent="0">
              <a:buNone/>
            </a:pPr>
            <a:r>
              <a:rPr lang="tr-TR" sz="2000" dirty="0">
                <a:solidFill>
                  <a:prstClr val="black"/>
                </a:solidFill>
              </a:rPr>
              <a:t>Oteldeki müşterilerin giriş esnasında doldurdukları kayıt kartıdır. </a:t>
            </a:r>
            <a:r>
              <a:rPr lang="tr-TR" sz="2000" dirty="0" err="1">
                <a:solidFill>
                  <a:prstClr val="black"/>
                </a:solidFill>
              </a:rPr>
              <a:t>Check-In</a:t>
            </a:r>
            <a:r>
              <a:rPr lang="tr-TR" sz="2000" dirty="0">
                <a:solidFill>
                  <a:prstClr val="black"/>
                </a:solidFill>
              </a:rPr>
              <a:t> sırasında otomatik olarak da açılabilir. Misafir Kartı üzerindeki bilgiler tam olarak doldurulduğunda kişisel bilgilere dayalı raporlar daha detaylı olarak alınır. (Polis raporu, Günlük misafir listesi vb..)</a:t>
            </a:r>
          </a:p>
          <a:p>
            <a:pPr marL="0" lvl="0" indent="0">
              <a:buNone/>
            </a:pPr>
            <a:r>
              <a:rPr lang="tr-TR" sz="2000" dirty="0">
                <a:solidFill>
                  <a:prstClr val="black"/>
                </a:solidFill>
              </a:rPr>
              <a:t>No alanına program tarafından otomatik olarak bir sayı atanır.</a:t>
            </a:r>
          </a:p>
          <a:p>
            <a:pPr marL="0" lvl="0" indent="0">
              <a:buNone/>
            </a:pPr>
            <a:r>
              <a:rPr lang="tr-TR" sz="2000" dirty="0">
                <a:solidFill>
                  <a:prstClr val="black"/>
                </a:solidFill>
              </a:rPr>
              <a:t>Soyadı, Adı  alanlarına kart sahibinin Adı ve Soyadı bilgileri girilir</a:t>
            </a:r>
          </a:p>
        </p:txBody>
      </p:sp>
    </p:spTree>
    <p:extLst>
      <p:ext uri="{BB962C8B-B14F-4D97-AF65-F5344CB8AC3E}">
        <p14:creationId xmlns:p14="http://schemas.microsoft.com/office/powerpoint/2010/main" val="1823501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lstStyle/>
          <a:p>
            <a:pPr marL="0" indent="0">
              <a:buNone/>
            </a:pPr>
            <a:r>
              <a:rPr lang="tr-TR" sz="1800" dirty="0">
                <a:solidFill>
                  <a:srgbClr val="C00000"/>
                </a:solidFill>
              </a:rPr>
              <a:t>Misafir Kartı Genel Bilgiler Penceresi</a:t>
            </a:r>
          </a:p>
          <a:p>
            <a:pPr marL="0" indent="0">
              <a:buNone/>
            </a:pPr>
            <a:r>
              <a:rPr lang="tr-TR" sz="1800" dirty="0"/>
              <a:t>Misafirin Adres, Telefon, </a:t>
            </a:r>
            <a:r>
              <a:rPr lang="tr-TR" sz="1800" dirty="0" err="1"/>
              <a:t>Fax</a:t>
            </a:r>
            <a:r>
              <a:rPr lang="tr-TR" sz="1800" dirty="0"/>
              <a:t>, Meslek, Dil, Medeni Hal gibi kişisel bilgileri işlenir.</a:t>
            </a:r>
          </a:p>
          <a:p>
            <a:pPr marL="0" indent="0">
              <a:buNone/>
            </a:pPr>
            <a:r>
              <a:rPr lang="tr-TR" sz="1800" dirty="0"/>
              <a:t>Cinsiyeti  alanında cinsiyet seçimi yapılır.</a:t>
            </a:r>
          </a:p>
          <a:p>
            <a:pPr marL="0" indent="0">
              <a:buNone/>
            </a:pPr>
            <a:r>
              <a:rPr lang="tr-TR" sz="1800" dirty="0"/>
              <a:t>Misafir Tip seçimleri için (VIP, CIP, Black </a:t>
            </a:r>
            <a:r>
              <a:rPr lang="tr-TR" sz="1800" dirty="0" err="1"/>
              <a:t>List</a:t>
            </a:r>
            <a:r>
              <a:rPr lang="tr-TR" sz="1800" dirty="0"/>
              <a:t>, </a:t>
            </a:r>
            <a:r>
              <a:rPr lang="tr-TR" sz="1800" dirty="0" err="1"/>
              <a:t>Frequent</a:t>
            </a:r>
            <a:r>
              <a:rPr lang="tr-TR" sz="1800" dirty="0"/>
              <a:t> </a:t>
            </a:r>
            <a:r>
              <a:rPr lang="tr-TR" sz="1800" dirty="0" err="1"/>
              <a:t>Guest</a:t>
            </a:r>
            <a:r>
              <a:rPr lang="tr-TR" sz="1800" dirty="0"/>
              <a:t> ) seçenekleri arasından uygun seçenekler işaretlenir</a:t>
            </a:r>
            <a:r>
              <a:rPr lang="tr-TR" sz="1800" dirty="0" smtClean="0"/>
              <a:t>.</a:t>
            </a:r>
          </a:p>
          <a:p>
            <a:pPr marL="0" indent="0">
              <a:buNone/>
            </a:pPr>
            <a:endParaRPr lang="tr-TR" sz="18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3" y="2060848"/>
            <a:ext cx="5904657"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612582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2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a:bodyPr>
          <a:lstStyle/>
          <a:p>
            <a:pPr marL="0" indent="0">
              <a:buNone/>
            </a:pPr>
            <a:r>
              <a:rPr lang="tr-TR" sz="1800" dirty="0">
                <a:solidFill>
                  <a:srgbClr val="C00000"/>
                </a:solidFill>
              </a:rPr>
              <a:t>Misafir Kartı Kimlik Bilgileri Penceresi</a:t>
            </a:r>
          </a:p>
          <a:p>
            <a:pPr marL="0" indent="0">
              <a:buNone/>
            </a:pPr>
            <a:r>
              <a:rPr lang="tr-TR" sz="1800" dirty="0"/>
              <a:t>Misafire ait olan  Nüfus Cüzdanı  ve Pasaport Bilgileri işlenir. </a:t>
            </a:r>
            <a:endParaRPr lang="tr-TR" sz="1800" dirty="0" smtClean="0"/>
          </a:p>
          <a:p>
            <a:pPr marL="0" indent="0">
              <a:buNone/>
            </a:pPr>
            <a:endParaRPr lang="tr-TR" sz="18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96752"/>
            <a:ext cx="6768752"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278973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363272" cy="6351240"/>
          </a:xfrm>
        </p:spPr>
        <p:txBody>
          <a:bodyPr>
            <a:normAutofit/>
          </a:bodyPr>
          <a:lstStyle/>
          <a:p>
            <a:pPr marL="0" indent="0">
              <a:buNone/>
            </a:pPr>
            <a:r>
              <a:rPr lang="tr-TR" sz="1700" dirty="0">
                <a:solidFill>
                  <a:srgbClr val="C00000"/>
                </a:solidFill>
              </a:rPr>
              <a:t>Şahsi Bilgiler</a:t>
            </a:r>
          </a:p>
          <a:p>
            <a:pPr marL="0" indent="0">
              <a:buNone/>
            </a:pPr>
            <a:r>
              <a:rPr lang="tr-TR" sz="1700" dirty="0" smtClean="0"/>
              <a:t>Misafirin </a:t>
            </a:r>
            <a:r>
              <a:rPr lang="tr-TR" sz="1700" dirty="0"/>
              <a:t>şahsına ait bilgileri bu alanda tanımlayabilirsiniz.</a:t>
            </a:r>
          </a:p>
          <a:p>
            <a:pPr marL="0" indent="0">
              <a:buNone/>
            </a:pPr>
            <a:r>
              <a:rPr lang="tr-TR" sz="1700" dirty="0" smtClean="0"/>
              <a:t>Medeni </a:t>
            </a:r>
            <a:r>
              <a:rPr lang="tr-TR" sz="1700" dirty="0"/>
              <a:t>Hali alanında misafirin medeni durumu tanımlanır.</a:t>
            </a:r>
          </a:p>
          <a:p>
            <a:pPr marL="0" indent="0">
              <a:buNone/>
            </a:pPr>
            <a:r>
              <a:rPr lang="tr-TR" sz="1700" dirty="0" smtClean="0"/>
              <a:t>Evlilik </a:t>
            </a:r>
            <a:r>
              <a:rPr lang="tr-TR" sz="1700" dirty="0"/>
              <a:t>Tarihi alanına eğer misafir evli ise evlilik tarihi girilir.</a:t>
            </a:r>
          </a:p>
          <a:p>
            <a:pPr marL="0" indent="0">
              <a:buNone/>
            </a:pPr>
            <a:r>
              <a:rPr lang="tr-TR" sz="1700" dirty="0" smtClean="0"/>
              <a:t>Misafir </a:t>
            </a:r>
            <a:r>
              <a:rPr lang="tr-TR" sz="1700" dirty="0"/>
              <a:t>evli ise Eşinin Adı, Eşinin Doğum Tarihi, Çocuk Sayısı alanlarına ilgili bilgiler girilir.</a:t>
            </a:r>
          </a:p>
          <a:p>
            <a:pPr marL="0" indent="0">
              <a:buNone/>
            </a:pPr>
            <a:r>
              <a:rPr lang="tr-TR" sz="1700" dirty="0" smtClean="0"/>
              <a:t>Diğer </a:t>
            </a:r>
            <a:r>
              <a:rPr lang="tr-TR" sz="1700" dirty="0"/>
              <a:t>alanlarda uygun şekilde doldurulduktan sonra kayıt butonu ile kayıt edilir.</a:t>
            </a:r>
          </a:p>
          <a:p>
            <a:pPr marL="0" indent="0">
              <a:buNone/>
            </a:pPr>
            <a:endParaRPr lang="tr-TR" dirty="0"/>
          </a:p>
          <a:p>
            <a:pPr marL="0" indent="0">
              <a:buNone/>
            </a:pPr>
            <a:endParaRPr lang="tr-TR"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2060848"/>
            <a:ext cx="5590406" cy="447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107529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496944" cy="6120680"/>
          </a:xfrm>
        </p:spPr>
        <p:txBody>
          <a:bodyPr>
            <a:normAutofit/>
          </a:bodyPr>
          <a:lstStyle/>
          <a:p>
            <a:pPr marL="0" indent="0">
              <a:buNone/>
            </a:pPr>
            <a:r>
              <a:rPr lang="tr-TR" sz="1800" dirty="0">
                <a:solidFill>
                  <a:srgbClr val="C00000"/>
                </a:solidFill>
              </a:rPr>
              <a:t>Misafir Kartı Özel Bilgiler Penceresi</a:t>
            </a:r>
          </a:p>
          <a:p>
            <a:pPr marL="0" indent="0">
              <a:buNone/>
            </a:pPr>
            <a:r>
              <a:rPr lang="tr-TR" sz="1800" dirty="0"/>
              <a:t>Misafirlerin kişisel özelliklerinin bilinmesi amacıyla; istenilen alanlar </a:t>
            </a:r>
            <a:r>
              <a:rPr lang="tr-TR" sz="1800" dirty="0" err="1"/>
              <a:t>SentezDelux</a:t>
            </a:r>
            <a:r>
              <a:rPr lang="tr-TR" sz="1800" dirty="0"/>
              <a:t> Yükleme Programı / Ön Büro Parametreleri bölümünden tanımlanır. Parametrelerden tanımlanan ilgili alanlar için bilgi girişleri yapılır. İşaretleme yapılan alanlara ait bilgiler misafirin </a:t>
            </a:r>
            <a:r>
              <a:rPr lang="tr-TR" sz="1800" dirty="0" err="1"/>
              <a:t>Check</a:t>
            </a:r>
            <a:r>
              <a:rPr lang="tr-TR" sz="1800" dirty="0"/>
              <a:t> - </a:t>
            </a:r>
            <a:r>
              <a:rPr lang="tr-TR" sz="1800" dirty="0" err="1"/>
              <a:t>In</a:t>
            </a:r>
            <a:r>
              <a:rPr lang="tr-TR" sz="1800" dirty="0"/>
              <a:t> işlemi gerçekleşirken mesaj olarak ekrana </a:t>
            </a:r>
            <a:r>
              <a:rPr lang="tr-TR" sz="1800" dirty="0" smtClean="0"/>
              <a:t>gelir.</a:t>
            </a:r>
          </a:p>
          <a:p>
            <a:pPr marL="0" indent="0">
              <a:buNone/>
            </a:pPr>
            <a:endParaRPr lang="tr-TR" sz="1800"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772816"/>
            <a:ext cx="5544616"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649795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a:bodyPr>
          <a:lstStyle/>
          <a:p>
            <a:pPr marL="0" indent="0">
              <a:buNone/>
            </a:pPr>
            <a:r>
              <a:rPr lang="tr-TR" sz="1800" dirty="0">
                <a:solidFill>
                  <a:srgbClr val="C00000"/>
                </a:solidFill>
              </a:rPr>
              <a:t>Misafir Kartı Tarihçesi Penceresi</a:t>
            </a:r>
          </a:p>
          <a:p>
            <a:pPr marL="0" indent="0">
              <a:buNone/>
            </a:pPr>
            <a:r>
              <a:rPr lang="tr-TR" sz="1800" dirty="0"/>
              <a:t>Misafir eski bir müşteri ise önceki bilgileri görülür. Ayrıca Tercih Ettiği Oda ve Açıklama alanları da doldurulabilir</a:t>
            </a:r>
            <a:r>
              <a:rPr lang="tr-TR" sz="1800" dirty="0" smtClean="0"/>
              <a:t>.</a:t>
            </a:r>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r>
              <a:rPr lang="tr-TR" sz="1800" dirty="0"/>
              <a:t>Detay düğmesi tıklandığında Misafir Tarihçesi açılarak liste halinde ekrana gelir.</a:t>
            </a:r>
            <a:endParaRPr lang="tr-TR" sz="1800" dirty="0" smtClean="0"/>
          </a:p>
          <a:p>
            <a:pPr marL="0" indent="0">
              <a:buNone/>
            </a:pPr>
            <a:endParaRPr lang="tr-TR" sz="1800"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96752"/>
            <a:ext cx="5976664"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934194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20680"/>
          </a:xfrm>
        </p:spPr>
        <p:txBody>
          <a:bodyPr>
            <a:normAutofit lnSpcReduction="10000"/>
          </a:bodyPr>
          <a:lstStyle/>
          <a:p>
            <a:pPr marL="0" indent="0">
              <a:buNone/>
            </a:pPr>
            <a:r>
              <a:rPr lang="tr-TR" sz="1800" dirty="0">
                <a:solidFill>
                  <a:srgbClr val="C00000"/>
                </a:solidFill>
              </a:rPr>
              <a:t>Misafir Kartı Parametrik Bilgiler Penceresi</a:t>
            </a:r>
          </a:p>
          <a:p>
            <a:pPr marL="0" indent="0">
              <a:buNone/>
            </a:pPr>
            <a:r>
              <a:rPr lang="tr-TR" sz="1800" dirty="0" err="1"/>
              <a:t>SentezDelux</a:t>
            </a:r>
            <a:r>
              <a:rPr lang="tr-TR" sz="1800" dirty="0"/>
              <a:t> Yükleme Programı / Ön Büro Parametreleri bölümünden misafirlerinize özel olarak parametre adları açılıp,  bilgi giriş alanlarının gelmesi sağlanır. Parametrelerden </a:t>
            </a:r>
            <a:r>
              <a:rPr lang="tr-TR" sz="1800" dirty="0" smtClean="0"/>
              <a:t>Alfabetik </a:t>
            </a:r>
            <a:r>
              <a:rPr lang="tr-TR" sz="1800" dirty="0"/>
              <a:t>Parametre , </a:t>
            </a:r>
            <a:r>
              <a:rPr lang="tr-TR" sz="1800" dirty="0" smtClean="0"/>
              <a:t>Tarih </a:t>
            </a:r>
            <a:r>
              <a:rPr lang="tr-TR" sz="1800" dirty="0"/>
              <a:t>Parametresi</a:t>
            </a:r>
            <a:r>
              <a:rPr lang="tr-TR" sz="1800"/>
              <a:t>, </a:t>
            </a:r>
            <a:r>
              <a:rPr lang="tr-TR" sz="1800" smtClean="0"/>
              <a:t>Sayısal </a:t>
            </a:r>
            <a:r>
              <a:rPr lang="tr-TR" sz="1800" dirty="0"/>
              <a:t>Parametre tanımı yapılabilir</a:t>
            </a:r>
            <a:r>
              <a:rPr lang="tr-TR" sz="1800" dirty="0" smtClean="0"/>
              <a:t>.</a:t>
            </a:r>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r>
              <a:rPr lang="tr-TR" sz="1800" dirty="0" smtClean="0"/>
              <a:t>F5 </a:t>
            </a:r>
            <a:r>
              <a:rPr lang="tr-TR" sz="1800" dirty="0"/>
              <a:t>tuşu yada Kayıt düğmesi ile Misafir Kartı kaydedilir.</a:t>
            </a:r>
            <a:endParaRPr lang="tr-TR" sz="1800" dirty="0" smtClean="0"/>
          </a:p>
          <a:p>
            <a:pPr marL="0" indent="0">
              <a:buNone/>
            </a:pPr>
            <a:endParaRPr lang="tr-TR" sz="1800"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628800"/>
            <a:ext cx="5544616"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641504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663</Words>
  <Application>Microsoft Office PowerPoint</Application>
  <PresentationFormat>Ekran Gösterisi (4:3)</PresentationFormat>
  <Paragraphs>134</Paragraphs>
  <Slides>12</Slides>
  <Notes>0</Notes>
  <HiddenSlides>0</HiddenSlides>
  <MMClips>11</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14.HAFTA Satış ve Pazarlama Departmanı İle İlgili Dokümanları Almak Güvenlik departmanı ile ilgili dokümanları almak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14.HAFTA Satış ve Pazarlama Departmanı İle İlgili Dokümanları Almak Güvenlik departmanı ile ilgili dokümanları almak</dc:title>
  <dc:creator>ASUS</dc:creator>
  <cp:lastModifiedBy>ASUS</cp:lastModifiedBy>
  <cp:revision>7</cp:revision>
  <dcterms:created xsi:type="dcterms:W3CDTF">2021-05-23T10:11:56Z</dcterms:created>
  <dcterms:modified xsi:type="dcterms:W3CDTF">2021-05-29T11:34:12Z</dcterms:modified>
</cp:coreProperties>
</file>