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29.05.2021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29.05.2021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1.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1.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1.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404665"/>
            <a:ext cx="7772400" cy="1008111"/>
          </a:xfrm>
        </p:spPr>
        <p:txBody>
          <a:bodyPr>
            <a:normAutofit/>
          </a:bodyPr>
          <a:lstStyle/>
          <a:p>
            <a:r>
              <a:rPr lang="tr-TR" sz="2400" dirty="0" smtClean="0">
                <a:solidFill>
                  <a:srgbClr val="FF0000"/>
                </a:solidFill>
              </a:rPr>
              <a:t>15.HAFTA</a:t>
            </a:r>
            <a:br>
              <a:rPr lang="tr-TR" sz="2400" dirty="0" smtClean="0">
                <a:solidFill>
                  <a:srgbClr val="FF0000"/>
                </a:solidFill>
              </a:rPr>
            </a:br>
            <a:r>
              <a:rPr lang="tr-TR" sz="2400" dirty="0" smtClean="0">
                <a:solidFill>
                  <a:srgbClr val="FF0000"/>
                </a:solidFill>
              </a:rPr>
              <a:t>KARTLAR</a:t>
            </a:r>
            <a:endParaRPr lang="tr-TR" sz="2400" dirty="0">
              <a:solidFill>
                <a:srgbClr val="FF0000"/>
              </a:solidFill>
            </a:endParaRPr>
          </a:p>
        </p:txBody>
      </p:sp>
      <p:sp>
        <p:nvSpPr>
          <p:cNvPr id="3" name="Alt Başlık 2"/>
          <p:cNvSpPr>
            <a:spLocks noGrp="1"/>
          </p:cNvSpPr>
          <p:nvPr>
            <p:ph type="subTitle" idx="1"/>
          </p:nvPr>
        </p:nvSpPr>
        <p:spPr>
          <a:xfrm>
            <a:off x="467544" y="1340768"/>
            <a:ext cx="8424936" cy="5040560"/>
          </a:xfrm>
        </p:spPr>
        <p:txBody>
          <a:bodyPr>
            <a:normAutofit fontScale="70000" lnSpcReduction="20000"/>
          </a:bodyPr>
          <a:lstStyle/>
          <a:p>
            <a:pPr algn="l"/>
            <a:r>
              <a:rPr lang="tr-TR" dirty="0">
                <a:solidFill>
                  <a:schemeClr val="tx1"/>
                </a:solidFill>
              </a:rPr>
              <a:t>	</a:t>
            </a:r>
            <a:r>
              <a:rPr lang="tr-TR" dirty="0">
                <a:solidFill>
                  <a:srgbClr val="C00000"/>
                </a:solidFill>
              </a:rPr>
              <a:t>KARTLAR</a:t>
            </a:r>
          </a:p>
          <a:p>
            <a:pPr algn="l"/>
            <a:r>
              <a:rPr lang="tr-TR" dirty="0">
                <a:solidFill>
                  <a:schemeClr val="tx1"/>
                </a:solidFill>
              </a:rPr>
              <a:t>	Misafir Kartları</a:t>
            </a:r>
          </a:p>
          <a:p>
            <a:pPr algn="l"/>
            <a:r>
              <a:rPr lang="tr-TR" dirty="0">
                <a:solidFill>
                  <a:schemeClr val="tx1"/>
                </a:solidFill>
              </a:rPr>
              <a:t>	Folyo Kartları</a:t>
            </a:r>
          </a:p>
          <a:p>
            <a:pPr algn="l"/>
            <a:r>
              <a:rPr lang="tr-TR" dirty="0">
                <a:solidFill>
                  <a:schemeClr val="tx1"/>
                </a:solidFill>
              </a:rPr>
              <a:t>Oda Bakım Bilgileri</a:t>
            </a:r>
          </a:p>
          <a:p>
            <a:pPr algn="l"/>
            <a:r>
              <a:rPr lang="tr-TR" dirty="0">
                <a:solidFill>
                  <a:schemeClr val="tx1"/>
                </a:solidFill>
              </a:rPr>
              <a:t>Kayıp Eşya</a:t>
            </a:r>
          </a:p>
          <a:p>
            <a:pPr algn="l"/>
            <a:r>
              <a:rPr lang="tr-TR" dirty="0">
                <a:solidFill>
                  <a:schemeClr val="tx1"/>
                </a:solidFill>
              </a:rPr>
              <a:t>Arıza Bildirimleri</a:t>
            </a:r>
          </a:p>
          <a:p>
            <a:pPr algn="l"/>
            <a:r>
              <a:rPr lang="tr-TR" dirty="0">
                <a:solidFill>
                  <a:schemeClr val="tx1"/>
                </a:solidFill>
              </a:rPr>
              <a:t>Departman Kartları</a:t>
            </a:r>
          </a:p>
          <a:p>
            <a:pPr algn="l"/>
            <a:r>
              <a:rPr lang="tr-TR" dirty="0">
                <a:solidFill>
                  <a:schemeClr val="tx1"/>
                </a:solidFill>
              </a:rPr>
              <a:t>Sabit Gelir Tanımları</a:t>
            </a:r>
          </a:p>
          <a:p>
            <a:pPr algn="l"/>
            <a:r>
              <a:rPr lang="tr-TR" dirty="0">
                <a:solidFill>
                  <a:schemeClr val="tx1"/>
                </a:solidFill>
              </a:rPr>
              <a:t>Oda Kartları</a:t>
            </a:r>
          </a:p>
          <a:p>
            <a:pPr algn="l"/>
            <a:r>
              <a:rPr lang="tr-TR" dirty="0">
                <a:solidFill>
                  <a:schemeClr val="tx1"/>
                </a:solidFill>
              </a:rPr>
              <a:t>Milliyet Kartları</a:t>
            </a:r>
          </a:p>
          <a:p>
            <a:pPr algn="l"/>
            <a:r>
              <a:rPr lang="tr-TR" dirty="0">
                <a:solidFill>
                  <a:schemeClr val="tx1"/>
                </a:solidFill>
              </a:rPr>
              <a:t>Market Kodları</a:t>
            </a:r>
          </a:p>
          <a:p>
            <a:pPr algn="l"/>
            <a:r>
              <a:rPr lang="tr-TR" dirty="0">
                <a:solidFill>
                  <a:schemeClr val="tx1"/>
                </a:solidFill>
              </a:rPr>
              <a:t>Önemli Tarihler</a:t>
            </a:r>
          </a:p>
          <a:p>
            <a:pPr algn="l"/>
            <a:r>
              <a:rPr lang="tr-TR" dirty="0">
                <a:solidFill>
                  <a:schemeClr val="tx1"/>
                </a:solidFill>
              </a:rPr>
              <a:t>Önemli Merkezler</a:t>
            </a:r>
          </a:p>
          <a:p>
            <a:pPr algn="l"/>
            <a:r>
              <a:rPr lang="tr-TR" dirty="0">
                <a:solidFill>
                  <a:schemeClr val="tx1"/>
                </a:solidFill>
              </a:rPr>
              <a:t>Önemli Aktiviteler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842901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9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a:bodyPr>
          <a:lstStyle/>
          <a:p>
            <a:pPr marL="0" indent="0">
              <a:buNone/>
            </a:pPr>
            <a:r>
              <a:rPr lang="tr-TR" sz="1800" dirty="0" smtClean="0">
                <a:solidFill>
                  <a:srgbClr val="C00000"/>
                </a:solidFill>
              </a:rPr>
              <a:t>Folyo Kartları</a:t>
            </a:r>
          </a:p>
          <a:p>
            <a:pPr marL="0" indent="0">
              <a:buNone/>
            </a:pPr>
            <a:r>
              <a:rPr lang="tr-TR" sz="1800" dirty="0">
                <a:solidFill>
                  <a:srgbClr val="C00000"/>
                </a:solidFill>
              </a:rPr>
              <a:t>Oda Bakım </a:t>
            </a:r>
            <a:r>
              <a:rPr lang="tr-TR" sz="1800" dirty="0" smtClean="0">
                <a:solidFill>
                  <a:srgbClr val="C00000"/>
                </a:solidFill>
              </a:rPr>
              <a:t>Bilgileri</a:t>
            </a:r>
          </a:p>
          <a:p>
            <a:pPr marL="0" indent="0">
              <a:buNone/>
            </a:pPr>
            <a:r>
              <a:rPr lang="tr-TR" sz="1800" dirty="0">
                <a:solidFill>
                  <a:srgbClr val="C00000"/>
                </a:solidFill>
              </a:rPr>
              <a:t>Kayıp </a:t>
            </a:r>
            <a:r>
              <a:rPr lang="tr-TR" sz="1800" dirty="0" smtClean="0">
                <a:solidFill>
                  <a:srgbClr val="C00000"/>
                </a:solidFill>
              </a:rPr>
              <a:t>Eşya</a:t>
            </a:r>
          </a:p>
          <a:p>
            <a:pPr marL="0" indent="0">
              <a:buNone/>
            </a:pPr>
            <a:r>
              <a:rPr lang="tr-TR" sz="1800" dirty="0">
                <a:solidFill>
                  <a:srgbClr val="C00000"/>
                </a:solidFill>
              </a:rPr>
              <a:t>Arıza </a:t>
            </a:r>
            <a:r>
              <a:rPr lang="tr-TR" sz="1800" dirty="0" smtClean="0">
                <a:solidFill>
                  <a:srgbClr val="C00000"/>
                </a:solidFill>
              </a:rPr>
              <a:t>Bildirimleri</a:t>
            </a:r>
          </a:p>
          <a:p>
            <a:pPr marL="0" indent="0">
              <a:buNone/>
            </a:pPr>
            <a:endParaRPr lang="tr-TR" sz="1800" dirty="0" smtClean="0">
              <a:solidFill>
                <a:srgbClr val="C00000"/>
              </a:solidFill>
            </a:endParaRPr>
          </a:p>
          <a:p>
            <a:pPr marL="0" indent="0">
              <a:buNone/>
            </a:pPr>
            <a:r>
              <a:rPr lang="tr-TR" sz="1800" dirty="0" smtClean="0">
                <a:solidFill>
                  <a:srgbClr val="C00000"/>
                </a:solidFill>
              </a:rPr>
              <a:t>Departman </a:t>
            </a:r>
            <a:r>
              <a:rPr lang="tr-TR" sz="1800" dirty="0">
                <a:solidFill>
                  <a:srgbClr val="C00000"/>
                </a:solidFill>
              </a:rPr>
              <a:t>Kartları</a:t>
            </a:r>
          </a:p>
          <a:p>
            <a:pPr marL="0" indent="0">
              <a:buNone/>
            </a:pPr>
            <a:r>
              <a:rPr lang="tr-TR" sz="1800" dirty="0"/>
              <a:t>İşletmede bulunan tüm departmanlar için kart açılır, yükleme parametrelerindeki sabit gelen departman </a:t>
            </a:r>
            <a:r>
              <a:rPr lang="tr-TR" sz="1800" dirty="0" smtClean="0"/>
              <a:t>tanımlarından </a:t>
            </a:r>
            <a:r>
              <a:rPr lang="tr-TR" sz="1800" dirty="0"/>
              <a:t>farklı departmanlar bu bölümde tanımlanır</a:t>
            </a:r>
            <a:r>
              <a:rPr lang="tr-TR" sz="1800" dirty="0" smtClean="0"/>
              <a:t>.</a:t>
            </a:r>
          </a:p>
          <a:p>
            <a:pPr marL="0" indent="0">
              <a:buNone/>
            </a:pPr>
            <a:endParaRPr lang="tr-TR" sz="18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893555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lstStyle/>
          <a:p>
            <a:pPr marL="0" indent="0">
              <a:buNone/>
            </a:pPr>
            <a:endParaRPr lang="tr-T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404664"/>
            <a:ext cx="8352928"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252156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55000" lnSpcReduction="20000"/>
          </a:bodyPr>
          <a:lstStyle/>
          <a:p>
            <a:pPr marL="0" indent="0">
              <a:buNone/>
            </a:pPr>
            <a:r>
              <a:rPr lang="tr-TR" dirty="0"/>
              <a:t>Departman Kodu  alanında  tanımlanmak istenen departmanın takibini sağlayacak iki haneli kod numarası girilir.</a:t>
            </a:r>
          </a:p>
          <a:p>
            <a:pPr marL="0" indent="0">
              <a:buNone/>
            </a:pPr>
            <a:r>
              <a:rPr lang="tr-TR" dirty="0"/>
              <a:t>Ana Grup Kodu  alanında  </a:t>
            </a:r>
            <a:r>
              <a:rPr lang="tr-TR" dirty="0" err="1"/>
              <a:t>Cost</a:t>
            </a:r>
            <a:r>
              <a:rPr lang="tr-TR" dirty="0"/>
              <a:t> işlemlerinin raporlamalardaki takibi için seçim penceresi tıklanarak liste üzerinden ilgili seçim yapılır. Bu departmandan yapılan her türlü işlem </a:t>
            </a:r>
            <a:r>
              <a:rPr lang="tr-TR" dirty="0" err="1"/>
              <a:t>cost</a:t>
            </a:r>
            <a:r>
              <a:rPr lang="tr-TR" dirty="0"/>
              <a:t> raporlarına etki eder.</a:t>
            </a:r>
          </a:p>
          <a:p>
            <a:pPr marL="0" indent="0">
              <a:buNone/>
            </a:pPr>
            <a:r>
              <a:rPr lang="tr-TR" dirty="0"/>
              <a:t>(Bu alandaki ana grup kodları departman parametrelerinden tanımlanır.)</a:t>
            </a:r>
          </a:p>
          <a:p>
            <a:pPr marL="0" indent="0">
              <a:buNone/>
            </a:pPr>
            <a:r>
              <a:rPr lang="tr-TR" dirty="0"/>
              <a:t>Departman Adı alanında İlgili departmanın ismi yazılır.</a:t>
            </a:r>
          </a:p>
          <a:p>
            <a:pPr marL="0" indent="0">
              <a:buNone/>
            </a:pPr>
            <a:r>
              <a:rPr lang="tr-TR" dirty="0"/>
              <a:t>Açıklamalar  alanında  Departmana ilişkin yapılmak istenen açıklamalar  yazılır.</a:t>
            </a:r>
          </a:p>
          <a:p>
            <a:pPr marL="0" indent="0">
              <a:buNone/>
            </a:pPr>
            <a:r>
              <a:rPr lang="tr-TR" dirty="0"/>
              <a:t>Telefon </a:t>
            </a:r>
            <a:r>
              <a:rPr lang="tr-TR" dirty="0" err="1"/>
              <a:t>No.ları</a:t>
            </a:r>
            <a:r>
              <a:rPr lang="tr-TR" dirty="0"/>
              <a:t> alanında Departmanda bulunan telefon dahili numarası yazılır, personel görüşmelerinin fiyatlandırılması için bu alana yazılan dahili numara ile yapılan görüşmelerde ücret farklı hesaplanır.</a:t>
            </a:r>
          </a:p>
          <a:p>
            <a:pPr marL="0" indent="0">
              <a:buNone/>
            </a:pPr>
            <a:r>
              <a:rPr lang="tr-TR" dirty="0"/>
              <a:t>İlgililer alanına Departmanda yönetici konumundaki kişilerin isimleri yazılır.</a:t>
            </a:r>
          </a:p>
          <a:p>
            <a:pPr marL="0" indent="0">
              <a:buNone/>
            </a:pPr>
            <a:r>
              <a:rPr lang="tr-TR" dirty="0"/>
              <a:t>Gelir alanında Departmandaki hareketlerin otel gelirlerini etkileyip etkilemediğinin belirtilmesi için seçim penceresi  tıklanarak seçim yapılır. “Evet” seçildiğinde İlgili departmana ilişkin tüm fiş hareketleri gelir olarak otel raporlarını ve otel fişlerini etkiler. “Hayır” seçildiğinde ise  işlemler sonucu gelir hareketi </a:t>
            </a:r>
            <a:r>
              <a:rPr lang="tr-TR" dirty="0" err="1"/>
              <a:t>oluşmaz.Eğer</a:t>
            </a:r>
            <a:r>
              <a:rPr lang="tr-TR" dirty="0"/>
              <a:t> Departman kartlarındaki Gelir alanı seçim butonuna basılarak  depozito olarak seçilirse depozito Fişinde departman görüntülenir.</a:t>
            </a:r>
          </a:p>
          <a:p>
            <a:pPr marL="0" indent="0">
              <a:buNone/>
            </a:pPr>
            <a:r>
              <a:rPr lang="tr-TR" dirty="0"/>
              <a:t>K.D.V. Oranı alanında departmana ilişkin tüm hareketlere uygulanmasını istediğiniz KDV oranını bu alana tanımlayabilirsiniz.</a:t>
            </a:r>
          </a:p>
          <a:p>
            <a:pPr marL="0" indent="0">
              <a:buNone/>
            </a:pPr>
            <a:r>
              <a:rPr lang="tr-TR" dirty="0" err="1"/>
              <a:t>Folio</a:t>
            </a:r>
            <a:r>
              <a:rPr lang="tr-TR" dirty="0"/>
              <a:t> Tipi alanında departmandaki hareketlerin temelde hangi folyoya işleneceğinin tanımlandığı parametre seçim penceresi  tıklanarak liste üzerinden seçilir. “Ana </a:t>
            </a:r>
            <a:r>
              <a:rPr lang="tr-TR" dirty="0" err="1"/>
              <a:t>Folio</a:t>
            </a:r>
            <a:r>
              <a:rPr lang="tr-TR" dirty="0"/>
              <a:t>” seçildiğinde ; hareketler ana folyoya işlenir</a:t>
            </a:r>
            <a:r>
              <a:rPr lang="tr-TR" dirty="0" smtClean="0"/>
              <a:t>.</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639428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2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normAutofit fontScale="55000" lnSpcReduction="20000"/>
          </a:bodyPr>
          <a:lstStyle/>
          <a:p>
            <a:pPr marL="0" indent="0">
              <a:buNone/>
            </a:pPr>
            <a:r>
              <a:rPr lang="tr-TR" dirty="0"/>
              <a:t>“Ekstra </a:t>
            </a:r>
            <a:r>
              <a:rPr lang="tr-TR" dirty="0" err="1"/>
              <a:t>Folio</a:t>
            </a:r>
            <a:r>
              <a:rPr lang="tr-TR" dirty="0"/>
              <a:t>” seçildiğinde ; Hareketler ekstra folyoya işlenir. Ekstra folyo yok ise Ana folyoya yazılır.</a:t>
            </a:r>
          </a:p>
          <a:p>
            <a:pPr marL="0" indent="0">
              <a:buNone/>
            </a:pPr>
            <a:r>
              <a:rPr lang="tr-TR" dirty="0"/>
              <a:t>Hesap Kodu  alanında ilgili departmana ilişkin tek düzen hesap planındaki gelir hesap kodu </a:t>
            </a:r>
            <a:r>
              <a:rPr lang="tr-TR" dirty="0" err="1"/>
              <a:t>yazılır.Böylece</a:t>
            </a:r>
            <a:r>
              <a:rPr lang="tr-TR" dirty="0"/>
              <a:t> muhasebe entegrasyonu yapıldığında ilgili departmana ilişkin gelirler, tanımlanan hesaba işlenir.</a:t>
            </a:r>
          </a:p>
          <a:p>
            <a:pPr marL="0" indent="0">
              <a:buNone/>
            </a:pPr>
            <a:r>
              <a:rPr lang="tr-TR" dirty="0"/>
              <a:t>POS No alanında otelinizde Satış Noktası uygulaması yapılıyor ise POS noktasına ilişkin numara yazılır.</a:t>
            </a:r>
          </a:p>
          <a:p>
            <a:pPr marL="0" indent="0">
              <a:buNone/>
            </a:pPr>
            <a:r>
              <a:rPr lang="tr-TR" dirty="0"/>
              <a:t>Servis Oranı  alanında  Departman ile ilgili bir servis oranı uygulanacak ise, ilgili yüzde oranı yazılır.</a:t>
            </a:r>
          </a:p>
          <a:p>
            <a:pPr marL="0" indent="0">
              <a:buNone/>
            </a:pPr>
            <a:r>
              <a:rPr lang="tr-TR" dirty="0"/>
              <a:t>Fiyata İlave alanında Servis oranının fiyata ilave edilip edilmeyeceğini belirlemek için seçim penceresi tıklanarak "Evet" veya "Hayır" şeklinde belirlenir.</a:t>
            </a:r>
          </a:p>
          <a:p>
            <a:pPr marL="0" indent="0">
              <a:buNone/>
            </a:pPr>
            <a:r>
              <a:rPr lang="tr-TR" dirty="0"/>
              <a:t>Yiyecek Deposu alanında Maliyetlerin ve POS hareketlerinin takibi için herhangi bir giriş ve çıkış yapıldığında ilgili yiyecek deposunun hareket görmesi için bu alana ilgili yiyecek deposunun kodu yazılır.</a:t>
            </a:r>
          </a:p>
          <a:p>
            <a:pPr marL="0" indent="0">
              <a:buNone/>
            </a:pPr>
            <a:r>
              <a:rPr lang="tr-TR" dirty="0"/>
              <a:t>İçecek Deposu alanında Maliyetlerin ve POS hareketlerinin takibi için herhangi bir giriş ve çıkış yapıldığında ilgili içecek deposunun hareket görmesi için bu alana ilgili içecek deposunun kodu yazılır.</a:t>
            </a:r>
          </a:p>
          <a:p>
            <a:pPr marL="0" indent="0">
              <a:buNone/>
            </a:pPr>
            <a:r>
              <a:rPr lang="tr-TR" dirty="0" err="1"/>
              <a:t>Happy</a:t>
            </a:r>
            <a:r>
              <a:rPr lang="tr-TR" dirty="0"/>
              <a:t> </a:t>
            </a:r>
            <a:r>
              <a:rPr lang="tr-TR" dirty="0" err="1"/>
              <a:t>Hour</a:t>
            </a:r>
            <a:r>
              <a:rPr lang="tr-TR" dirty="0"/>
              <a:t> alanına gün içerisinde hangi saatler arası ne kadar indirim uygulanacağı yazılır. İlk iki alana indirimin yapılacağı saat dilimleri; son alana ise % bazında oran olarak ne kadar indirim uygulanacağı girilir. </a:t>
            </a:r>
            <a:r>
              <a:rPr lang="tr-TR" dirty="0" err="1"/>
              <a:t>Happy</a:t>
            </a:r>
            <a:r>
              <a:rPr lang="tr-TR" dirty="0"/>
              <a:t> </a:t>
            </a:r>
            <a:r>
              <a:rPr lang="tr-TR" dirty="0" err="1"/>
              <a:t>Hour</a:t>
            </a:r>
            <a:r>
              <a:rPr lang="tr-TR" dirty="0"/>
              <a:t> uygulaması ile yoğun geçmeyen saatlere indirim uygulanarak müşteri yoğunluğunu arttırma amaçlanmıştır.</a:t>
            </a:r>
          </a:p>
          <a:p>
            <a:pPr marL="0" indent="0">
              <a:buNone/>
            </a:pPr>
            <a:r>
              <a:rPr lang="tr-TR" dirty="0"/>
              <a:t>Dürbün düğmesi tıklanarak Departman Kart Listesi açılır ve Seçim düğmesi tıklanarak gelen liste üzerinden Departman seçilerek istenilen Departman Kartı bilgileri alınır.</a:t>
            </a:r>
          </a:p>
          <a:p>
            <a:pPr marL="0" indent="0">
              <a:buNone/>
            </a:pPr>
            <a:r>
              <a:rPr lang="tr-TR" dirty="0"/>
              <a:t>F5 tuşu yada Kayıt düğmesi ile bilgiler kaydedilir.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95877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9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32656"/>
            <a:ext cx="8712968" cy="6264696"/>
          </a:xfrm>
        </p:spPr>
        <p:txBody>
          <a:bodyPr>
            <a:normAutofit fontScale="85000" lnSpcReduction="10000"/>
          </a:bodyPr>
          <a:lstStyle/>
          <a:p>
            <a:pPr marL="0" indent="0">
              <a:buNone/>
            </a:pPr>
            <a:r>
              <a:rPr lang="tr-TR" sz="1800" dirty="0">
                <a:solidFill>
                  <a:srgbClr val="C00000"/>
                </a:solidFill>
              </a:rPr>
              <a:t>Sabit Gelir Tanımları</a:t>
            </a:r>
          </a:p>
          <a:p>
            <a:pPr marL="0" indent="0">
              <a:buNone/>
            </a:pPr>
            <a:r>
              <a:rPr lang="tr-TR" sz="1800" dirty="0"/>
              <a:t>Otelinizde bazı ihtiyaç kullanımlarına ilişkin belirli bir sabit gelir uygulaması yapılıyor ise bu menüden sabit gelire ait çeşitli özelikler tanımlanır. Daha sonra da Rezervasyon ve </a:t>
            </a:r>
            <a:r>
              <a:rPr lang="tr-TR" sz="1800" dirty="0" err="1"/>
              <a:t>Check-In</a:t>
            </a:r>
            <a:r>
              <a:rPr lang="tr-TR" sz="1800" dirty="0"/>
              <a:t> Kartlarından tanımlanmış Sabit Gelir Kodları yazılarak otomatik olarak çalıştırılır. Bu işlemin </a:t>
            </a:r>
            <a:r>
              <a:rPr lang="tr-TR" sz="1800" dirty="0" smtClean="0"/>
              <a:t>devreye </a:t>
            </a:r>
            <a:r>
              <a:rPr lang="tr-TR" sz="1800" dirty="0"/>
              <a:t>girmesi gün sonu işlemi ile gerçekleştirilir</a:t>
            </a:r>
            <a:r>
              <a:rPr lang="tr-TR" sz="1800" dirty="0" smtClean="0"/>
              <a:t>.</a:t>
            </a:r>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endParaRPr lang="tr-TR" sz="1800" dirty="0" smtClean="0"/>
          </a:p>
          <a:p>
            <a:pPr marL="0" indent="0">
              <a:buNone/>
            </a:pPr>
            <a:endParaRPr lang="tr-TR" sz="1800" dirty="0"/>
          </a:p>
          <a:p>
            <a:pPr marL="0" indent="0">
              <a:buNone/>
            </a:pPr>
            <a:r>
              <a:rPr lang="tr-TR" sz="1800" dirty="0"/>
              <a:t>Kodu alanına sabit gelir türlerinin takip edilebilmesi için kod girilir. Bu kodlar </a:t>
            </a:r>
            <a:r>
              <a:rPr lang="tr-TR" sz="1800" dirty="0" err="1"/>
              <a:t>SentezDelux</a:t>
            </a:r>
            <a:r>
              <a:rPr lang="tr-TR" sz="1800" dirty="0"/>
              <a:t> Programı / </a:t>
            </a:r>
            <a:r>
              <a:rPr lang="tr-TR" sz="1800" dirty="0" err="1"/>
              <a:t>Check-In</a:t>
            </a:r>
            <a:r>
              <a:rPr lang="tr-TR" sz="1800" dirty="0"/>
              <a:t> Kartı ve Rezervasyon bölümlerinin Sabit Gelirler kısmında kullanılırlar.</a:t>
            </a:r>
          </a:p>
          <a:p>
            <a:pPr marL="0" indent="0">
              <a:buNone/>
            </a:pPr>
            <a:r>
              <a:rPr lang="tr-TR" sz="1800" dirty="0"/>
              <a:t>Adı alanına kartını açmakta olduğumuz sabit gelir ismi yazılır.</a:t>
            </a:r>
          </a:p>
          <a:p>
            <a:pPr marL="0" indent="0">
              <a:buNone/>
            </a:pPr>
            <a:r>
              <a:rPr lang="tr-TR" sz="1800" dirty="0"/>
              <a:t>Uygulama alanında  seçim penceresi  tıklanarak seçim yapılır. Açılan liste üzerinden “Bütün Odalara Uygulanacak” seçeneği seçildiğinde sabit gelirin bütün odalara uygulanması ile </a:t>
            </a:r>
            <a:r>
              <a:rPr lang="tr-TR" sz="1800" dirty="0" err="1"/>
              <a:t>check</a:t>
            </a:r>
            <a:r>
              <a:rPr lang="tr-TR" sz="1800" dirty="0"/>
              <a:t>-in yapmış olan odaların tüm folyolarına otomatik olarak bu departmana ait gelir basılır. “Sadece Seçilen Odalara Uygulanacak” seçeneğinin seçilmesi halinde ise  </a:t>
            </a:r>
            <a:r>
              <a:rPr lang="tr-TR" sz="1800" dirty="0" err="1"/>
              <a:t>check</a:t>
            </a:r>
            <a:r>
              <a:rPr lang="tr-TR" sz="1800" dirty="0"/>
              <a:t>-in esnasında </a:t>
            </a:r>
            <a:r>
              <a:rPr lang="tr-TR" sz="1800" dirty="0" err="1"/>
              <a:t>check</a:t>
            </a:r>
            <a:r>
              <a:rPr lang="tr-TR" sz="1800" dirty="0"/>
              <a:t>-in kartında sabit gelir alanına ilgili kod tanımlaması yapıldığında fiyat girilir.</a:t>
            </a:r>
          </a:p>
          <a:p>
            <a:pPr marL="0" indent="0">
              <a:buNone/>
            </a:pPr>
            <a:r>
              <a:rPr lang="tr-TR" sz="1800" dirty="0"/>
              <a:t>Departman alanında hasılatın hangi departmana ekleneceği  seçim penceresi  tıklanarak liste üzerinden seçilir.</a:t>
            </a:r>
            <a:endParaRPr lang="tr-TR" sz="1800" dirty="0" smtClean="0"/>
          </a:p>
          <a:p>
            <a:pPr marL="0" indent="0">
              <a:buNone/>
            </a:pPr>
            <a:endParaRPr lang="tr-TR" sz="18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419" y="1340768"/>
            <a:ext cx="5328592"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292224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8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336704"/>
          </a:xfrm>
        </p:spPr>
        <p:txBody>
          <a:bodyPr>
            <a:normAutofit fontScale="70000" lnSpcReduction="20000"/>
          </a:bodyPr>
          <a:lstStyle/>
          <a:p>
            <a:pPr marL="0" indent="0">
              <a:buNone/>
            </a:pPr>
            <a:r>
              <a:rPr lang="tr-TR" dirty="0"/>
              <a:t>Fiyatı alanına gelir departmanına etki edecek sabit gelir tanımının ücreti yazılır.</a:t>
            </a:r>
          </a:p>
          <a:p>
            <a:pPr marL="0" indent="0">
              <a:buNone/>
            </a:pPr>
            <a:r>
              <a:rPr lang="tr-TR" dirty="0"/>
              <a:t>Baz alanında fiyatlandırma işleminin ne şekilde yapılacağı seçim penceresi  tıklanarak liste üzerinden belirlenir. (Oda, Kişi, Büyük ve Çocuk bazında hesaplatma yapılabilir.)</a:t>
            </a:r>
          </a:p>
          <a:p>
            <a:pPr marL="0" indent="0">
              <a:buNone/>
            </a:pPr>
            <a:r>
              <a:rPr lang="tr-TR" dirty="0"/>
              <a:t>Uygulama Sıklığı  alanında Uygulamanın müşterinin kaldığı süreç içinde ne kadar zaman sıklıkla yapılacağı; seçim penceresi  tıklanarak liste üzerinden tanımlanır.</a:t>
            </a:r>
          </a:p>
          <a:p>
            <a:pPr marL="0" indent="0">
              <a:buNone/>
            </a:pPr>
            <a:r>
              <a:rPr lang="tr-TR" dirty="0"/>
              <a:t>Başlangıç- Bitiş alanında Uygulama sıklığı " X günden başlayarak Y günde bir " seçildiğinde bu alana X gününden kaç günde bir tekrarlanacağı (Y) rakamsal olarak girilir. Pazartesi günü 1 olarak baz alınır.</a:t>
            </a:r>
          </a:p>
          <a:p>
            <a:pPr marL="0" indent="0">
              <a:buNone/>
            </a:pPr>
            <a:r>
              <a:rPr lang="tr-TR" dirty="0"/>
              <a:t>Böylece bu alana tanımlanan günden itibaren herhangi bir gün belirleyip o günde bir folyoya fiyat basılacaktır.</a:t>
            </a:r>
          </a:p>
          <a:p>
            <a:pPr marL="0" indent="0">
              <a:buNone/>
            </a:pPr>
            <a:r>
              <a:rPr lang="tr-TR" dirty="0"/>
              <a:t>Uygulama Günleri alanında Uygulama sıklığı " Haftanın belirli günleri " seçildiğinde bu alana </a:t>
            </a:r>
            <a:r>
              <a:rPr lang="tr-TR" dirty="0" err="1"/>
              <a:t>P.tesi</a:t>
            </a:r>
            <a:r>
              <a:rPr lang="tr-TR" dirty="0"/>
              <a:t> günü birinci gün olarak baz alınarak, uygulamanın yapılacağı güne " 1 ", uygulamanın yapılmayacağı güne " 0 " yazılmak suretiyle folyoya fiyat basılması sağlanır.</a:t>
            </a:r>
          </a:p>
          <a:p>
            <a:pPr marL="0" indent="0">
              <a:buNone/>
            </a:pPr>
            <a:r>
              <a:rPr lang="tr-TR" dirty="0"/>
              <a:t>(Örneğin ; </a:t>
            </a:r>
            <a:r>
              <a:rPr lang="tr-TR" dirty="0" err="1"/>
              <a:t>P.tesi</a:t>
            </a:r>
            <a:r>
              <a:rPr lang="tr-TR" dirty="0"/>
              <a:t> ve Çarşamba günleri bu fiyat uygulaması yapılacak ise 1010000 şeklinde yazılmalıdır.)</a:t>
            </a:r>
          </a:p>
          <a:p>
            <a:pPr marL="0" indent="0">
              <a:buNone/>
            </a:pPr>
            <a:r>
              <a:rPr lang="tr-TR" dirty="0"/>
              <a:t>F5 tuşu yada Kayıt düğmesi ile bilgiler kaydedilir.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29705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73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55000" lnSpcReduction="20000"/>
          </a:bodyPr>
          <a:lstStyle/>
          <a:p>
            <a:pPr marL="0" indent="0">
              <a:buNone/>
            </a:pPr>
            <a:r>
              <a:rPr lang="tr-TR" dirty="0">
                <a:solidFill>
                  <a:srgbClr val="C00000"/>
                </a:solidFill>
              </a:rPr>
              <a:t>Oda Kartı</a:t>
            </a:r>
          </a:p>
          <a:p>
            <a:pPr marL="0" indent="0">
              <a:buNone/>
            </a:pPr>
            <a:r>
              <a:rPr lang="tr-TR" dirty="0"/>
              <a:t>Oda Seçimlerinde kullanılmak üzere var olan tüm odalar  tanımlanır</a:t>
            </a:r>
            <a:r>
              <a:rPr lang="tr-TR" dirty="0" smtClean="0"/>
              <a:t>.</a:t>
            </a:r>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dirty="0" smtClean="0"/>
              <a:t>Oda </a:t>
            </a:r>
            <a:r>
              <a:rPr lang="tr-TR" dirty="0"/>
              <a:t>No alanında tanımı yapılacak odanın numarası girilir.</a:t>
            </a:r>
          </a:p>
          <a:p>
            <a:pPr marL="0" indent="0">
              <a:buNone/>
            </a:pPr>
            <a:r>
              <a:rPr lang="tr-TR" dirty="0"/>
              <a:t>Oda Tipi alanında seçim penceresi tıklanarak Parametrelerde tanımlanmış olan mevcut Oda Tiplerinden seçim yapılır. Yeni bir Oda Tipi seçilecek ise </a:t>
            </a:r>
            <a:r>
              <a:rPr lang="tr-TR" dirty="0" err="1"/>
              <a:t>SentezDelux</a:t>
            </a:r>
            <a:r>
              <a:rPr lang="tr-TR" dirty="0"/>
              <a:t> Yükleme Programı / Ön Büro Parametreleri kısmına dönülerek Oda Tip tanımlaması yapılır.</a:t>
            </a:r>
          </a:p>
          <a:p>
            <a:pPr marL="0" indent="0">
              <a:buNone/>
            </a:pPr>
            <a:r>
              <a:rPr lang="tr-TR" dirty="0"/>
              <a:t>Oda Adı ve Özel kod alanında Oda  Adı ve Kodu belirtilir.</a:t>
            </a:r>
          </a:p>
          <a:p>
            <a:pPr marL="0" indent="0">
              <a:buNone/>
            </a:pPr>
            <a:r>
              <a:rPr lang="tr-TR" dirty="0"/>
              <a:t>Telefon No alanına Dahili Oda Telefonu  yazılır.</a:t>
            </a:r>
          </a:p>
          <a:p>
            <a:pPr marL="0" indent="0">
              <a:buNone/>
            </a:pPr>
            <a:r>
              <a:rPr lang="tr-TR" dirty="0"/>
              <a:t>Yatak Sayısı alanına odada bulunan  yatak sayısı işlenir. Mevcut  ise Ekstra Yatak  sayısı yazılır.</a:t>
            </a:r>
          </a:p>
          <a:p>
            <a:pPr marL="0" indent="0">
              <a:buNone/>
            </a:pPr>
            <a:r>
              <a:rPr lang="tr-TR" dirty="0"/>
              <a:t>Bina, Kat  alanlarına Odanın bulunduğu yere göre  bina ve kat bilgisi girilir</a:t>
            </a:r>
            <a:r>
              <a:rPr lang="tr-TR" dirty="0" smtClean="0"/>
              <a:t>.</a:t>
            </a:r>
            <a:endParaRPr lang="tr-T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908720"/>
            <a:ext cx="4824536"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010324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1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88640"/>
            <a:ext cx="8568952" cy="6408712"/>
          </a:xfrm>
        </p:spPr>
        <p:txBody>
          <a:bodyPr>
            <a:normAutofit lnSpcReduction="10000"/>
          </a:bodyPr>
          <a:lstStyle/>
          <a:p>
            <a:pPr marL="0" indent="0">
              <a:buNone/>
            </a:pPr>
            <a:r>
              <a:rPr lang="tr-TR" sz="1700" dirty="0"/>
              <a:t>Oda Durumu alanında Odanın temiz yada kirli olma durumu belirlenir. </a:t>
            </a:r>
          </a:p>
          <a:p>
            <a:pPr marL="0" indent="0">
              <a:buNone/>
            </a:pPr>
            <a:r>
              <a:rPr lang="tr-TR" sz="1700" dirty="0"/>
              <a:t>Oda Özellikleri alanında ise Giriş Katı, Sigara İçilmez, Doğuya Cepheli, Havuza Cepheli ve Köşe gibi özellikler odanın bulunduğu konuma göre işaretlenerek belirtilir</a:t>
            </a:r>
            <a:r>
              <a:rPr lang="tr-TR" sz="1700" dirty="0" smtClean="0"/>
              <a:t>. </a:t>
            </a:r>
            <a:r>
              <a:rPr lang="tr-TR" sz="1700" dirty="0" err="1" smtClean="0"/>
              <a:t>SentezDelux</a:t>
            </a:r>
            <a:r>
              <a:rPr lang="tr-TR" sz="1700" dirty="0" smtClean="0"/>
              <a:t> </a:t>
            </a:r>
            <a:r>
              <a:rPr lang="tr-TR" sz="1700" dirty="0"/>
              <a:t>Yükleme Programı / Ön Büro Parametreleri bölümünden bu alana gelmesini istediğimiz değerlerin tanımı yapılır Bu bilgiler </a:t>
            </a:r>
            <a:r>
              <a:rPr lang="tr-TR" sz="1700" dirty="0" err="1"/>
              <a:t>Room</a:t>
            </a:r>
            <a:r>
              <a:rPr lang="tr-TR" sz="1700" dirty="0"/>
              <a:t> </a:t>
            </a:r>
            <a:r>
              <a:rPr lang="tr-TR" sz="1700" dirty="0" err="1"/>
              <a:t>Rack</a:t>
            </a:r>
            <a:r>
              <a:rPr lang="tr-TR" sz="1700" dirty="0"/>
              <a:t> ekranına yansır</a:t>
            </a:r>
          </a:p>
          <a:p>
            <a:pPr marL="0" indent="0">
              <a:buNone/>
            </a:pPr>
            <a:r>
              <a:rPr lang="tr-TR" sz="1700" dirty="0"/>
              <a:t>Dürbün düğmesi tıklanarak Oda listesi alınır. Gelen liste üzerinden ekrana alınmak istenen oda Seçim düğmesi tıklanarak seçilir</a:t>
            </a:r>
            <a:r>
              <a:rPr lang="tr-TR" sz="1700" dirty="0" smtClean="0"/>
              <a:t>.</a:t>
            </a:r>
          </a:p>
          <a:p>
            <a:pPr marL="0" indent="0">
              <a:buNone/>
            </a:pPr>
            <a:endParaRPr lang="tr-TR" sz="1700" dirty="0"/>
          </a:p>
          <a:p>
            <a:pPr marL="0" indent="0">
              <a:buNone/>
            </a:pPr>
            <a:endParaRPr lang="tr-TR" sz="1700" dirty="0" smtClean="0"/>
          </a:p>
          <a:p>
            <a:pPr marL="0" indent="0">
              <a:buNone/>
            </a:pPr>
            <a:endParaRPr lang="tr-TR" sz="1700" dirty="0"/>
          </a:p>
          <a:p>
            <a:pPr marL="0" indent="0">
              <a:buNone/>
            </a:pPr>
            <a:endParaRPr lang="tr-TR" sz="1700" dirty="0" smtClean="0"/>
          </a:p>
          <a:p>
            <a:pPr marL="0" indent="0">
              <a:buNone/>
            </a:pPr>
            <a:endParaRPr lang="tr-TR" sz="1700" dirty="0"/>
          </a:p>
          <a:p>
            <a:pPr marL="0" indent="0">
              <a:buNone/>
            </a:pPr>
            <a:endParaRPr lang="tr-TR" sz="1700" dirty="0" smtClean="0"/>
          </a:p>
          <a:p>
            <a:pPr marL="0" indent="0">
              <a:buNone/>
            </a:pPr>
            <a:endParaRPr lang="tr-TR" sz="1700" dirty="0"/>
          </a:p>
          <a:p>
            <a:pPr marL="0" indent="0">
              <a:buNone/>
            </a:pPr>
            <a:endParaRPr lang="tr-TR" sz="1700" dirty="0" smtClean="0"/>
          </a:p>
          <a:p>
            <a:pPr marL="0" indent="0">
              <a:buNone/>
            </a:pPr>
            <a:endParaRPr lang="tr-TR" sz="1700" dirty="0"/>
          </a:p>
          <a:p>
            <a:pPr marL="0" indent="0">
              <a:buNone/>
            </a:pPr>
            <a:endParaRPr lang="tr-TR" sz="1700" dirty="0" smtClean="0"/>
          </a:p>
          <a:p>
            <a:pPr marL="0" indent="0">
              <a:buNone/>
            </a:pPr>
            <a:endParaRPr lang="tr-TR" sz="1700" dirty="0"/>
          </a:p>
          <a:p>
            <a:pPr marL="0" indent="0">
              <a:buNone/>
            </a:pPr>
            <a:endParaRPr lang="tr-TR" sz="1700" dirty="0" smtClean="0"/>
          </a:p>
          <a:p>
            <a:pPr marL="0" indent="0">
              <a:buNone/>
            </a:pPr>
            <a:endParaRPr lang="tr-TR" sz="1700" dirty="0"/>
          </a:p>
          <a:p>
            <a:pPr marL="0" indent="0">
              <a:buNone/>
            </a:pPr>
            <a:endParaRPr lang="tr-TR" sz="1700" dirty="0" smtClean="0"/>
          </a:p>
          <a:p>
            <a:pPr marL="0" indent="0">
              <a:buNone/>
            </a:pPr>
            <a:endParaRPr lang="tr-TR" sz="1700" dirty="0" smtClean="0"/>
          </a:p>
          <a:p>
            <a:pPr marL="0" indent="0">
              <a:buNone/>
            </a:pPr>
            <a:r>
              <a:rPr lang="tr-TR" sz="1700" dirty="0" smtClean="0"/>
              <a:t>F5 </a:t>
            </a:r>
            <a:r>
              <a:rPr lang="tr-TR" sz="1700" dirty="0"/>
              <a:t>tuşu yada Kayıt düğmesi ile bilgiler kaydedilir.</a:t>
            </a:r>
            <a:endParaRPr lang="tr-TR" sz="1800" dirty="0"/>
          </a:p>
          <a:p>
            <a:pPr marL="0" indent="0">
              <a:buNone/>
            </a:pPr>
            <a:endParaRPr lang="tr-TR"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9130" y="2060848"/>
            <a:ext cx="4248150" cy="421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564833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5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712968" cy="6264696"/>
          </a:xfrm>
        </p:spPr>
        <p:txBody>
          <a:bodyPr>
            <a:normAutofit/>
          </a:bodyPr>
          <a:lstStyle/>
          <a:p>
            <a:pPr marL="0" indent="0">
              <a:buNone/>
            </a:pPr>
            <a:r>
              <a:rPr lang="tr-TR" dirty="0">
                <a:solidFill>
                  <a:srgbClr val="C00000"/>
                </a:solidFill>
              </a:rPr>
              <a:t>Milliyet Kartları</a:t>
            </a:r>
          </a:p>
          <a:p>
            <a:pPr marL="0" indent="0">
              <a:buNone/>
            </a:pPr>
            <a:r>
              <a:rPr lang="tr-TR" sz="2000" dirty="0"/>
              <a:t>Rezervasyon Kartı ve </a:t>
            </a:r>
            <a:r>
              <a:rPr lang="tr-TR" sz="2000" dirty="0" err="1"/>
              <a:t>Check-In</a:t>
            </a:r>
            <a:r>
              <a:rPr lang="tr-TR" sz="2000" dirty="0"/>
              <a:t> Kartında kullanılmak amacıyla her milliyet için bir kart açılır</a:t>
            </a:r>
            <a:r>
              <a:rPr lang="tr-TR" sz="2000" dirty="0" smtClean="0"/>
              <a:t>.</a:t>
            </a:r>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r>
              <a:rPr lang="tr-TR" sz="2000" dirty="0"/>
              <a:t>Kodu alanında tanımlanacak Milliyetin takibi aşamasında  yardımcı olacak kısaltılmış kodu yazılır. </a:t>
            </a:r>
          </a:p>
          <a:p>
            <a:pPr marL="0" indent="0">
              <a:buNone/>
            </a:pPr>
            <a:r>
              <a:rPr lang="tr-TR" sz="2000" dirty="0"/>
              <a:t>Adı ve Dili alanlarında Milliyetin adı ve dili yazılır.</a:t>
            </a:r>
          </a:p>
          <a:p>
            <a:pPr marL="0" indent="0">
              <a:buNone/>
            </a:pPr>
            <a:r>
              <a:rPr lang="tr-TR" sz="2000" dirty="0"/>
              <a:t>Sıra alanında bu milliyetin raporda hangi sırada çıkması istendiği belirtilir.</a:t>
            </a:r>
          </a:p>
          <a:p>
            <a:pPr marL="0" indent="0">
              <a:buNone/>
            </a:pPr>
            <a:r>
              <a:rPr lang="tr-TR" sz="2000" dirty="0"/>
              <a:t>F7 tuşu yada Dürbün düğmesi tıklanarak Milliyet Listesi </a:t>
            </a:r>
            <a:r>
              <a:rPr lang="tr-TR" sz="2000" dirty="0" err="1"/>
              <a:t>açılır.Liste</a:t>
            </a:r>
            <a:r>
              <a:rPr lang="tr-TR" sz="2000" dirty="0"/>
              <a:t> üzerinde Seçim düğmesi tıklanarak seçilen Milliyet,  Milliyet </a:t>
            </a:r>
            <a:r>
              <a:rPr lang="tr-TR" sz="2000" dirty="0" err="1"/>
              <a:t>Kartı’na</a:t>
            </a:r>
            <a:r>
              <a:rPr lang="tr-TR" sz="2000" dirty="0"/>
              <a:t> aktarılır.</a:t>
            </a:r>
          </a:p>
          <a:p>
            <a:pPr marL="0" indent="0">
              <a:buNone/>
            </a:pPr>
            <a:r>
              <a:rPr lang="tr-TR" sz="2000" dirty="0"/>
              <a:t>F5 tuşu yada Kayıt düğmesi ile bilgiler kaydedilir.</a:t>
            </a:r>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1404" y="1556792"/>
            <a:ext cx="4866740"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981594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6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a:bodyPr>
          <a:lstStyle/>
          <a:p>
            <a:pPr marL="0" indent="0">
              <a:buNone/>
            </a:pPr>
            <a:r>
              <a:rPr lang="tr-TR" sz="2000" dirty="0">
                <a:solidFill>
                  <a:srgbClr val="C00000"/>
                </a:solidFill>
              </a:rPr>
              <a:t>Market Kodları</a:t>
            </a:r>
          </a:p>
          <a:p>
            <a:pPr marL="0" indent="0">
              <a:buNone/>
            </a:pPr>
            <a:r>
              <a:rPr lang="tr-TR" sz="2000" dirty="0"/>
              <a:t>Rezervasyon Kartı ve </a:t>
            </a:r>
            <a:r>
              <a:rPr lang="tr-TR" sz="2000" dirty="0" err="1"/>
              <a:t>Check-In</a:t>
            </a:r>
            <a:r>
              <a:rPr lang="tr-TR" sz="2000" dirty="0"/>
              <a:t> Kartında kullanılmak amacıyla otele müşteri geliş sebebi için bir market kartı açılır.</a:t>
            </a:r>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smtClean="0"/>
          </a:p>
          <a:p>
            <a:pPr marL="0" indent="0">
              <a:buNone/>
            </a:pPr>
            <a:endParaRPr lang="tr-TR" sz="2000" dirty="0"/>
          </a:p>
          <a:p>
            <a:pPr marL="0" indent="0">
              <a:buNone/>
            </a:pPr>
            <a:endParaRPr lang="tr-TR" sz="2000" dirty="0"/>
          </a:p>
          <a:p>
            <a:pPr marL="0" indent="0">
              <a:buNone/>
            </a:pPr>
            <a:endParaRPr lang="tr-TR" sz="2000" dirty="0"/>
          </a:p>
          <a:p>
            <a:pPr marL="0" indent="0">
              <a:buNone/>
            </a:pPr>
            <a:r>
              <a:rPr lang="tr-TR" sz="2000" dirty="0"/>
              <a:t>Sıra No alanında listede çıkacak olan marketlerin sıralaması ile ilgili sıra numara yazılır.</a:t>
            </a:r>
          </a:p>
          <a:p>
            <a:pPr marL="0" indent="0">
              <a:buNone/>
            </a:pPr>
            <a:r>
              <a:rPr lang="tr-TR" sz="2000" dirty="0"/>
              <a:t>Grup alanında marketleri gruplandırma yapmak için ilgili grubu yazılır.</a:t>
            </a:r>
          </a:p>
          <a:p>
            <a:pPr marL="0" indent="0">
              <a:buNone/>
            </a:pPr>
            <a:r>
              <a:rPr lang="tr-TR" sz="2000" dirty="0"/>
              <a:t>Açıklama alanında marketlere ilişkin istenilen açıklama tanımlamaları  yazılır.</a:t>
            </a:r>
          </a:p>
          <a:p>
            <a:pPr marL="0" indent="0">
              <a:buNone/>
            </a:pPr>
            <a:r>
              <a:rPr lang="tr-TR" sz="2000" dirty="0"/>
              <a:t>Dürbün düğmesi tıklanarak Market Kodları  Listesi açılır. Seçim düğmesi tıklanarak açılan liste üzerinden Market seçilerek, Market Kodlarına aktarılır.</a:t>
            </a:r>
          </a:p>
          <a:p>
            <a:pPr marL="0" indent="0">
              <a:buNone/>
            </a:pPr>
            <a:r>
              <a:rPr lang="tr-TR" sz="2000" dirty="0"/>
              <a:t>F5 tuşu yada Kayıt düğmesi tıklanarak market kodları kaydedilir.</a:t>
            </a: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412776"/>
            <a:ext cx="4575795"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008032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6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70000" lnSpcReduction="20000"/>
          </a:bodyPr>
          <a:lstStyle/>
          <a:p>
            <a:pPr marL="0" indent="0">
              <a:buNone/>
            </a:pPr>
            <a:r>
              <a:rPr lang="tr-TR" dirty="0">
                <a:solidFill>
                  <a:srgbClr val="C00000"/>
                </a:solidFill>
              </a:rPr>
              <a:t>Önemli Tarihler</a:t>
            </a:r>
          </a:p>
          <a:p>
            <a:pPr marL="0" indent="0">
              <a:buNone/>
            </a:pPr>
            <a:r>
              <a:rPr lang="tr-TR" dirty="0"/>
              <a:t>Misafir doluluğunun artması beklenen önemli tarihlerin işlenebilmesi (yılbaşı, bayram vb..) için; Önemli Tarih bölümü doldurulur. Girilen bilgiler </a:t>
            </a:r>
            <a:r>
              <a:rPr lang="tr-TR" dirty="0" err="1"/>
              <a:t>Forecast</a:t>
            </a:r>
            <a:r>
              <a:rPr lang="tr-TR" dirty="0"/>
              <a:t> Chart ekranına yansır. Bu ekranda kırmızı renkte görünen günler Önemli Tarih girişlerini ifade eder.</a:t>
            </a:r>
          </a:p>
          <a:p>
            <a:pPr marL="0" indent="0">
              <a:buNone/>
            </a:pPr>
            <a:endParaRPr lang="tr-TR" dirty="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a:p>
          <a:p>
            <a:pPr marL="0" indent="0">
              <a:buNone/>
            </a:pPr>
            <a:r>
              <a:rPr lang="tr-TR" dirty="0"/>
              <a:t>Tarih ve Açıklama  alanında ilgili tarih ve  ilgili açıklama (Türk gecesi, yılbaşı vb..) yazılır.</a:t>
            </a:r>
          </a:p>
          <a:p>
            <a:pPr marL="0" indent="0">
              <a:buNone/>
            </a:pPr>
            <a:r>
              <a:rPr lang="tr-TR" dirty="0"/>
              <a:t>Dürbün düğmesi tıklanarak Önemli Tarihler Listesi açılır. Seçim düğmesi tıklanarak seçimi yapılan tarih, Önemli Tarihler ekranına aktarılır.</a:t>
            </a:r>
          </a:p>
          <a:p>
            <a:pPr marL="0" indent="0">
              <a:buNone/>
            </a:pPr>
            <a:r>
              <a:rPr lang="tr-TR" dirty="0"/>
              <a:t>F5 tuşu yada Kayıt düğmesi ile bilgiler kaydedilir.</a:t>
            </a: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772816"/>
            <a:ext cx="5823148"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538643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5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55000" lnSpcReduction="20000"/>
          </a:bodyPr>
          <a:lstStyle/>
          <a:p>
            <a:pPr marL="0" indent="0">
              <a:buNone/>
            </a:pPr>
            <a:r>
              <a:rPr lang="tr-TR" dirty="0">
                <a:solidFill>
                  <a:srgbClr val="C00000"/>
                </a:solidFill>
              </a:rPr>
              <a:t>Önemli Merkezler</a:t>
            </a:r>
          </a:p>
          <a:p>
            <a:pPr marL="0" indent="0">
              <a:buNone/>
            </a:pPr>
            <a:r>
              <a:rPr lang="tr-TR" dirty="0"/>
              <a:t>Çevrede bulunan iş merkezlerinin adres  ve telefonlarının takibi için Önemli Merkezler bölümü doldurulur.</a:t>
            </a:r>
          </a:p>
          <a:p>
            <a:pPr marL="0" indent="0">
              <a:buNone/>
            </a:pPr>
            <a:endParaRPr lang="tr-TR" dirty="0"/>
          </a:p>
          <a:p>
            <a:pPr marL="0" indent="0">
              <a:buNone/>
            </a:pPr>
            <a:endParaRPr lang="tr-TR" dirty="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a:p>
          <a:p>
            <a:pPr marL="0" indent="0">
              <a:buNone/>
            </a:pPr>
            <a:r>
              <a:rPr lang="tr-TR" dirty="0"/>
              <a:t>Önemli Merkezler bölümünde Önemli Merkez ile ilgili Adı, Tipi, Telefon No, </a:t>
            </a:r>
            <a:r>
              <a:rPr lang="tr-TR" dirty="0" err="1"/>
              <a:t>Fax</a:t>
            </a:r>
            <a:r>
              <a:rPr lang="tr-TR" dirty="0"/>
              <a:t> No, Adres, ve Açıklamalar alanları doldurulur.</a:t>
            </a:r>
          </a:p>
          <a:p>
            <a:pPr marL="0" indent="0">
              <a:buNone/>
            </a:pPr>
            <a:r>
              <a:rPr lang="tr-TR" dirty="0"/>
              <a:t>Tipi alanına yazılan değer sayesinde önemli merkezler ile ilgili yazılmış olan bilgileri filtreden kısıtlama yaparak bulmak kolaylaşır.</a:t>
            </a:r>
          </a:p>
          <a:p>
            <a:pPr marL="0" indent="0">
              <a:buNone/>
            </a:pPr>
            <a:r>
              <a:rPr lang="tr-TR" dirty="0"/>
              <a:t>Dürbün düğmesi tıklanarak Önemli Merkezler Listesi açılır. Seçim düğmesi tıklanarak seçimi yapılan merkez; Önemli Merkezler ekranına aktarılır.</a:t>
            </a:r>
          </a:p>
          <a:p>
            <a:pPr marL="0" indent="0">
              <a:buNone/>
            </a:pPr>
            <a:r>
              <a:rPr lang="tr-TR" dirty="0"/>
              <a:t>F5 tuşu yada Kayıt düğmesi ile bilgiler  kaydedilir.</a:t>
            </a: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196752"/>
            <a:ext cx="4509120"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418596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6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85000" lnSpcReduction="20000"/>
          </a:bodyPr>
          <a:lstStyle/>
          <a:p>
            <a:pPr marL="0" indent="0">
              <a:buNone/>
            </a:pPr>
            <a:r>
              <a:rPr lang="tr-TR" dirty="0">
                <a:solidFill>
                  <a:srgbClr val="C00000"/>
                </a:solidFill>
              </a:rPr>
              <a:t>Önemli Aktiviteler</a:t>
            </a:r>
          </a:p>
          <a:p>
            <a:pPr marL="0" indent="0">
              <a:buNone/>
            </a:pPr>
            <a:r>
              <a:rPr lang="tr-TR" dirty="0"/>
              <a:t>Otelinizde veya çevrenizde gerçekleşecek aktivitelerin ( toplantı, seminer vb..) takibi için Önemli Aktiviteler bölümü seçilip aktivite girişleri yapılır.</a:t>
            </a:r>
          </a:p>
          <a:p>
            <a:pPr marL="0" indent="0">
              <a:buNone/>
            </a:pPr>
            <a:endParaRPr lang="tr-TR" dirty="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r>
              <a:rPr lang="tr-TR" dirty="0"/>
              <a:t>Başlangıç Bitiş ve Açıklama alanları doldurulup F5 tuşu yada Kayıt düğmesi ile işlemler kaydedilir.</a:t>
            </a:r>
          </a:p>
          <a:p>
            <a:pPr marL="0" indent="0">
              <a:buNone/>
            </a:pPr>
            <a:r>
              <a:rPr lang="tr-TR" dirty="0"/>
              <a:t>Dürbün düğmesi tıklanarak Önemli Aktiviteler Listesi açılır. Seçim düğmesi tıklanarak seçimi yapılan aktivite; Önemli Aktiviteler ekranına aktarılır ve istenirse üzerinde değişiklik yapılabilir.</a:t>
            </a:r>
          </a:p>
          <a:p>
            <a:pPr marL="0" indent="0">
              <a:buNone/>
            </a:pPr>
            <a:endParaRPr lang="tr-TR" dirty="0"/>
          </a:p>
          <a:p>
            <a:pPr marL="0" indent="0">
              <a:buNone/>
            </a:pPr>
            <a:endParaRPr lang="tr-TR" dirty="0"/>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772816"/>
            <a:ext cx="3960440"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316922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0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TotalTime>
  <Words>1410</Words>
  <Application>Microsoft Office PowerPoint</Application>
  <PresentationFormat>Ekran Gösterisi (4:3)</PresentationFormat>
  <Paragraphs>182</Paragraphs>
  <Slides>14</Slides>
  <Notes>0</Notes>
  <HiddenSlides>0</HiddenSlides>
  <MMClips>14</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Ofis Teması</vt:lpstr>
      <vt:lpstr>15.HAFTA KARTLAR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15.HAFTA KARTLAR</dc:title>
  <dc:creator>ASUS</dc:creator>
  <cp:lastModifiedBy>ASUS</cp:lastModifiedBy>
  <cp:revision>7</cp:revision>
  <dcterms:created xsi:type="dcterms:W3CDTF">2021-05-23T10:12:09Z</dcterms:created>
  <dcterms:modified xsi:type="dcterms:W3CDTF">2021-05-29T11:55:15Z</dcterms:modified>
</cp:coreProperties>
</file>