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26.03.2021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26.03.2021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26.03.2021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26.03.2021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26.03.2021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26.03.2021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26.03.2021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26.03.2021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26.03.2021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26.03.2021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26.03.2021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26.03.2021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5" Type="http://schemas.openxmlformats.org/officeDocument/2006/relationships/image" Target="../media/image1.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5" Type="http://schemas.openxmlformats.org/officeDocument/2006/relationships/image" Target="../media/image1.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5" Type="http://schemas.openxmlformats.org/officeDocument/2006/relationships/image" Target="../media/image1.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5" Type="http://schemas.openxmlformats.org/officeDocument/2006/relationships/image" Target="../media/image1.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5" Type="http://schemas.openxmlformats.org/officeDocument/2006/relationships/image" Target="../media/image1.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5" Type="http://schemas.openxmlformats.org/officeDocument/2006/relationships/image" Target="../media/image1.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5" Type="http://schemas.openxmlformats.org/officeDocument/2006/relationships/image" Target="../media/image1.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5" Type="http://schemas.openxmlformats.org/officeDocument/2006/relationships/image" Target="../media/image1.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5" Type="http://schemas.openxmlformats.org/officeDocument/2006/relationships/image" Target="../media/image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5" Type="http://schemas.openxmlformats.org/officeDocument/2006/relationships/image" Target="../media/image1.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5" Type="http://schemas.openxmlformats.org/officeDocument/2006/relationships/image" Target="../media/image1.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6" Type="http://schemas.openxmlformats.org/officeDocument/2006/relationships/image" Target="../media/image1.png"/><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5" Type="http://schemas.openxmlformats.org/officeDocument/2006/relationships/image" Target="../media/image1.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404665"/>
            <a:ext cx="7772400" cy="864095"/>
          </a:xfrm>
        </p:spPr>
        <p:txBody>
          <a:bodyPr>
            <a:normAutofit/>
          </a:bodyPr>
          <a:lstStyle/>
          <a:p>
            <a:r>
              <a:rPr lang="tr-TR" sz="2400" dirty="0">
                <a:solidFill>
                  <a:srgbClr val="FF0000"/>
                </a:solidFill>
              </a:rPr>
              <a:t>5.HAFTA</a:t>
            </a:r>
            <a:br>
              <a:rPr lang="tr-TR" sz="2400" dirty="0">
                <a:solidFill>
                  <a:srgbClr val="FF0000"/>
                </a:solidFill>
              </a:rPr>
            </a:br>
            <a:r>
              <a:rPr lang="tr-TR" sz="2400" dirty="0">
                <a:solidFill>
                  <a:srgbClr val="FF0000"/>
                </a:solidFill>
              </a:rPr>
              <a:t>Ön büro İşlemleri</a:t>
            </a:r>
          </a:p>
        </p:txBody>
      </p:sp>
      <p:sp>
        <p:nvSpPr>
          <p:cNvPr id="3" name="Alt Başlık 2"/>
          <p:cNvSpPr>
            <a:spLocks noGrp="1"/>
          </p:cNvSpPr>
          <p:nvPr>
            <p:ph type="subTitle" idx="1"/>
          </p:nvPr>
        </p:nvSpPr>
        <p:spPr>
          <a:xfrm>
            <a:off x="323528" y="1340768"/>
            <a:ext cx="8496944" cy="5256584"/>
          </a:xfrm>
        </p:spPr>
        <p:txBody>
          <a:bodyPr>
            <a:normAutofit lnSpcReduction="10000"/>
          </a:bodyPr>
          <a:lstStyle/>
          <a:p>
            <a:pPr algn="l"/>
            <a:r>
              <a:rPr lang="tr-TR" u="sng" dirty="0">
                <a:solidFill>
                  <a:srgbClr val="C00000"/>
                </a:solidFill>
              </a:rPr>
              <a:t>Ön Büro</a:t>
            </a:r>
          </a:p>
          <a:p>
            <a:pPr algn="l"/>
            <a:r>
              <a:rPr lang="tr-TR" dirty="0" smtClean="0">
                <a:solidFill>
                  <a:schemeClr val="tx1"/>
                </a:solidFill>
              </a:rPr>
              <a:t>Bu </a:t>
            </a:r>
            <a:r>
              <a:rPr lang="tr-TR" dirty="0">
                <a:solidFill>
                  <a:schemeClr val="tx1"/>
                </a:solidFill>
              </a:rPr>
              <a:t>modülde misafirlerin </a:t>
            </a:r>
            <a:r>
              <a:rPr lang="tr-TR" dirty="0" err="1">
                <a:solidFill>
                  <a:schemeClr val="tx1"/>
                </a:solidFill>
              </a:rPr>
              <a:t>Check</a:t>
            </a:r>
            <a:r>
              <a:rPr lang="tr-TR" dirty="0">
                <a:solidFill>
                  <a:schemeClr val="tx1"/>
                </a:solidFill>
              </a:rPr>
              <a:t> - </a:t>
            </a:r>
            <a:r>
              <a:rPr lang="tr-TR" dirty="0" err="1">
                <a:solidFill>
                  <a:schemeClr val="tx1"/>
                </a:solidFill>
              </a:rPr>
              <a:t>In</a:t>
            </a:r>
            <a:r>
              <a:rPr lang="tr-TR" dirty="0">
                <a:solidFill>
                  <a:schemeClr val="tx1"/>
                </a:solidFill>
              </a:rPr>
              <a:t>, </a:t>
            </a:r>
            <a:r>
              <a:rPr lang="tr-TR" dirty="0" err="1">
                <a:solidFill>
                  <a:schemeClr val="tx1"/>
                </a:solidFill>
              </a:rPr>
              <a:t>Check</a:t>
            </a:r>
            <a:r>
              <a:rPr lang="tr-TR" dirty="0">
                <a:solidFill>
                  <a:schemeClr val="tx1"/>
                </a:solidFill>
              </a:rPr>
              <a:t> - </a:t>
            </a:r>
            <a:r>
              <a:rPr lang="tr-TR" dirty="0" err="1">
                <a:solidFill>
                  <a:schemeClr val="tx1"/>
                </a:solidFill>
              </a:rPr>
              <a:t>Out</a:t>
            </a:r>
            <a:r>
              <a:rPr lang="tr-TR" dirty="0">
                <a:solidFill>
                  <a:schemeClr val="tx1"/>
                </a:solidFill>
              </a:rPr>
              <a:t>  gibi hareket işlemleri yapılıp doluluk oranları izlenebilir. Ayrıca Ön Büro;  folyo bilgilerinin takip edildiği, dökümlerinin alındığı, tahsilat ve fiş işlemlerinin gerçekleştirildiği ana bölümlerden biridir. Bu bölümde  beklenen rezervasyonlu müşterilerin listesi alınarak </a:t>
            </a:r>
            <a:r>
              <a:rPr lang="tr-TR" dirty="0" err="1">
                <a:solidFill>
                  <a:schemeClr val="tx1"/>
                </a:solidFill>
              </a:rPr>
              <a:t>Check</a:t>
            </a:r>
            <a:r>
              <a:rPr lang="tr-TR" dirty="0">
                <a:solidFill>
                  <a:schemeClr val="tx1"/>
                </a:solidFill>
              </a:rPr>
              <a:t> - </a:t>
            </a:r>
            <a:r>
              <a:rPr lang="tr-TR" dirty="0" err="1">
                <a:solidFill>
                  <a:schemeClr val="tx1"/>
                </a:solidFill>
              </a:rPr>
              <a:t>In</a:t>
            </a:r>
            <a:r>
              <a:rPr lang="tr-TR" dirty="0">
                <a:solidFill>
                  <a:schemeClr val="tx1"/>
                </a:solidFill>
              </a:rPr>
              <a:t> işlemi, ayrılacak müşterilerin listesi alınarak </a:t>
            </a:r>
            <a:r>
              <a:rPr lang="tr-TR" dirty="0" err="1">
                <a:solidFill>
                  <a:schemeClr val="tx1"/>
                </a:solidFill>
              </a:rPr>
              <a:t>Check</a:t>
            </a:r>
            <a:r>
              <a:rPr lang="tr-TR" dirty="0">
                <a:solidFill>
                  <a:schemeClr val="tx1"/>
                </a:solidFill>
              </a:rPr>
              <a:t> - </a:t>
            </a:r>
            <a:r>
              <a:rPr lang="tr-TR" dirty="0" err="1">
                <a:solidFill>
                  <a:schemeClr val="tx1"/>
                </a:solidFill>
              </a:rPr>
              <a:t>Out</a:t>
            </a:r>
            <a:r>
              <a:rPr lang="tr-TR" dirty="0">
                <a:solidFill>
                  <a:schemeClr val="tx1"/>
                </a:solidFill>
              </a:rPr>
              <a:t> işlemi gerçekleştirilir. Oda durumları  görülüp gerekli işlemler </a:t>
            </a:r>
            <a:r>
              <a:rPr lang="tr-TR" dirty="0" err="1">
                <a:solidFill>
                  <a:schemeClr val="tx1"/>
                </a:solidFill>
              </a:rPr>
              <a:t>Room</a:t>
            </a:r>
            <a:r>
              <a:rPr lang="tr-TR" dirty="0">
                <a:solidFill>
                  <a:schemeClr val="tx1"/>
                </a:solidFill>
              </a:rPr>
              <a:t> </a:t>
            </a:r>
            <a:r>
              <a:rPr lang="tr-TR" dirty="0" err="1">
                <a:solidFill>
                  <a:schemeClr val="tx1"/>
                </a:solidFill>
              </a:rPr>
              <a:t>Rack</a:t>
            </a:r>
            <a:r>
              <a:rPr lang="tr-TR" dirty="0">
                <a:solidFill>
                  <a:schemeClr val="tx1"/>
                </a:solidFill>
              </a:rPr>
              <a:t> ekranından takip edilir</a:t>
            </a:r>
            <a:r>
              <a:rPr lang="tr-TR" dirty="0" smtClean="0">
                <a:solidFill>
                  <a:schemeClr val="tx1"/>
                </a:solidFill>
              </a:rPr>
              <a:t>.</a:t>
            </a:r>
          </a:p>
          <a:p>
            <a:pPr algn="l"/>
            <a:endParaRPr lang="tr-TR" dirty="0">
              <a:solidFill>
                <a:schemeClr val="tx1"/>
              </a:solidFill>
            </a:endParaRPr>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42297867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597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6120680"/>
          </a:xfrm>
        </p:spPr>
        <p:txBody>
          <a:bodyPr>
            <a:normAutofit lnSpcReduction="10000"/>
          </a:bodyPr>
          <a:lstStyle/>
          <a:p>
            <a:pPr marL="0" indent="0">
              <a:buNone/>
            </a:pPr>
            <a:r>
              <a:rPr lang="tr-TR" u="sng" dirty="0" err="1">
                <a:solidFill>
                  <a:srgbClr val="C00000"/>
                </a:solidFill>
              </a:rPr>
              <a:t>Check</a:t>
            </a:r>
            <a:r>
              <a:rPr lang="tr-TR" u="sng" dirty="0">
                <a:solidFill>
                  <a:srgbClr val="C00000"/>
                </a:solidFill>
              </a:rPr>
              <a:t> – </a:t>
            </a:r>
            <a:r>
              <a:rPr lang="tr-TR" u="sng" dirty="0" err="1">
                <a:solidFill>
                  <a:srgbClr val="C00000"/>
                </a:solidFill>
              </a:rPr>
              <a:t>In</a:t>
            </a:r>
            <a:endParaRPr lang="tr-TR" u="sng" dirty="0">
              <a:solidFill>
                <a:srgbClr val="C00000"/>
              </a:solidFill>
            </a:endParaRPr>
          </a:p>
          <a:p>
            <a:pPr marL="0" indent="0">
              <a:buNone/>
            </a:pPr>
            <a:r>
              <a:rPr lang="tr-TR" sz="2000" dirty="0"/>
              <a:t>Otele giriş (</a:t>
            </a:r>
            <a:r>
              <a:rPr lang="tr-TR" sz="2000" dirty="0" err="1"/>
              <a:t>Walk</a:t>
            </a:r>
            <a:r>
              <a:rPr lang="tr-TR" sz="2000" dirty="0"/>
              <a:t> -</a:t>
            </a:r>
            <a:r>
              <a:rPr lang="tr-TR" sz="2000" dirty="0" err="1"/>
              <a:t>In</a:t>
            </a:r>
            <a:r>
              <a:rPr lang="tr-TR" sz="2000" dirty="0"/>
              <a:t>)  işlemlerini gerçekleştirmek için kullanılır. </a:t>
            </a:r>
            <a:endParaRPr lang="tr-TR" sz="2000"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r>
              <a:rPr lang="tr-TR" sz="2000" dirty="0" err="1" smtClean="0"/>
              <a:t>Check</a:t>
            </a:r>
            <a:r>
              <a:rPr lang="tr-TR" sz="2000" dirty="0" smtClean="0"/>
              <a:t> in kartı</a:t>
            </a:r>
          </a:p>
          <a:p>
            <a:pPr marL="0" indent="0">
              <a:buNone/>
            </a:pPr>
            <a:endParaRPr lang="tr-TR" dirty="0"/>
          </a:p>
          <a:p>
            <a:pPr marL="0" indent="0">
              <a:buNone/>
            </a:pPr>
            <a:endParaRPr lang="tr-TR"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06" y="1340768"/>
            <a:ext cx="8208912"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64975523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0340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6048672"/>
          </a:xfrm>
        </p:spPr>
        <p:txBody>
          <a:bodyPr>
            <a:normAutofit fontScale="62500" lnSpcReduction="20000"/>
          </a:bodyPr>
          <a:lstStyle/>
          <a:p>
            <a:pPr marL="0" indent="0">
              <a:buNone/>
            </a:pPr>
            <a:r>
              <a:rPr lang="tr-TR" sz="3400" u="sng" dirty="0" err="1">
                <a:solidFill>
                  <a:srgbClr val="C00000"/>
                </a:solidFill>
              </a:rPr>
              <a:t>Check</a:t>
            </a:r>
            <a:r>
              <a:rPr lang="tr-TR" sz="3400" u="sng" dirty="0">
                <a:solidFill>
                  <a:srgbClr val="C00000"/>
                </a:solidFill>
              </a:rPr>
              <a:t> – </a:t>
            </a:r>
            <a:r>
              <a:rPr lang="tr-TR" sz="3400" u="sng" dirty="0" err="1">
                <a:solidFill>
                  <a:srgbClr val="C00000"/>
                </a:solidFill>
              </a:rPr>
              <a:t>In</a:t>
            </a:r>
            <a:r>
              <a:rPr lang="tr-TR" sz="3400" u="sng" dirty="0">
                <a:solidFill>
                  <a:srgbClr val="C00000"/>
                </a:solidFill>
              </a:rPr>
              <a:t> Kartı Konaklama Bilgileri bölümünde </a:t>
            </a:r>
            <a:endParaRPr lang="tr-TR" sz="3400" u="sng" dirty="0" smtClean="0">
              <a:solidFill>
                <a:srgbClr val="C00000"/>
              </a:solidFill>
            </a:endParaRPr>
          </a:p>
          <a:p>
            <a:pPr marL="0" indent="0">
              <a:buNone/>
            </a:pPr>
            <a:r>
              <a:rPr lang="tr-TR" sz="3400" dirty="0"/>
              <a:t>Geliş  alanına program tarafından günün tarihi ve saati otomatik olarak atanır. Bu alanda isteğe bağlı olarak değişiklik yapılabilir. </a:t>
            </a:r>
          </a:p>
          <a:p>
            <a:pPr marL="0" indent="0">
              <a:buNone/>
            </a:pPr>
            <a:r>
              <a:rPr lang="tr-TR" sz="3400" dirty="0"/>
              <a:t>Süre  alanında gün bazında konaklama süresi girilir Otomatik olarak girilen değer Ayrılış Tarihi’ne etki eder. </a:t>
            </a:r>
          </a:p>
          <a:p>
            <a:pPr marL="0" indent="0">
              <a:buNone/>
            </a:pPr>
            <a:r>
              <a:rPr lang="tr-TR" sz="3400" dirty="0"/>
              <a:t>Ayrılış Tarihi  alanına  Misafirin konaklama gün sayısı girildiğinde otomatik olarak </a:t>
            </a:r>
            <a:r>
              <a:rPr lang="tr-TR" sz="3400" dirty="0" err="1"/>
              <a:t>Check-out</a:t>
            </a:r>
            <a:r>
              <a:rPr lang="tr-TR" sz="3400" dirty="0"/>
              <a:t> tarihi gelir. </a:t>
            </a:r>
          </a:p>
          <a:p>
            <a:pPr marL="0" indent="0">
              <a:buNone/>
            </a:pPr>
            <a:r>
              <a:rPr lang="tr-TR" sz="3400" dirty="0"/>
              <a:t>Oda Tipi  alanında seçim penceresi  tıklanarak gelen liste üzerinden  seçim yapılır. (</a:t>
            </a:r>
            <a:r>
              <a:rPr lang="tr-TR" sz="3400" dirty="0" err="1"/>
              <a:t>Single</a:t>
            </a:r>
            <a:r>
              <a:rPr lang="tr-TR" sz="3400" dirty="0"/>
              <a:t> </a:t>
            </a:r>
            <a:r>
              <a:rPr lang="tr-TR" sz="3400" dirty="0" err="1"/>
              <a:t>Bed</a:t>
            </a:r>
            <a:r>
              <a:rPr lang="tr-TR" sz="3400" dirty="0"/>
              <a:t> vb..) </a:t>
            </a:r>
          </a:p>
          <a:p>
            <a:pPr marL="0" indent="0">
              <a:buNone/>
            </a:pPr>
            <a:r>
              <a:rPr lang="tr-TR" sz="3400" dirty="0"/>
              <a:t>Oda No  alanında Misafirin otelde konaklama yapacağı oda numarası yazılır, alanda iken  Liste  butonu tıklanarak, ekrana gelen Boş Odalar Listesi üzerinden oda seçimi yapılır. Oda No alanında  Kart butonu tıklanarak Oda Kartı  ekrana alınıp, kart üzerinde yeni kayıt veya değişiklik işlemi yapılabilir. </a:t>
            </a:r>
          </a:p>
          <a:p>
            <a:pPr marL="0" indent="0">
              <a:buNone/>
            </a:pPr>
            <a:r>
              <a:rPr lang="tr-TR" sz="3400" dirty="0" err="1"/>
              <a:t>Acenta</a:t>
            </a:r>
            <a:r>
              <a:rPr lang="tr-TR" sz="3400" dirty="0"/>
              <a:t>  alanında ilgili </a:t>
            </a:r>
            <a:r>
              <a:rPr lang="tr-TR" sz="3400" dirty="0" err="1"/>
              <a:t>acenta</a:t>
            </a:r>
            <a:r>
              <a:rPr lang="tr-TR" sz="3400" dirty="0"/>
              <a:t> Liste butonu tıklanarak listeden seçilir. Önceden hiç bir  </a:t>
            </a:r>
            <a:r>
              <a:rPr lang="tr-TR" sz="3400" dirty="0" err="1"/>
              <a:t>Acenta</a:t>
            </a:r>
            <a:r>
              <a:rPr lang="tr-TR" sz="3400" dirty="0"/>
              <a:t> Kartı tanımlanmamış ise yapılacak işlem; Sentez </a:t>
            </a:r>
            <a:r>
              <a:rPr lang="tr-TR" sz="3400" dirty="0" err="1"/>
              <a:t>Delux</a:t>
            </a:r>
            <a:r>
              <a:rPr lang="tr-TR" sz="3400" dirty="0"/>
              <a:t> Programı /</a:t>
            </a:r>
            <a:r>
              <a:rPr lang="tr-TR" sz="3400" dirty="0" err="1"/>
              <a:t>Acenta</a:t>
            </a:r>
            <a:r>
              <a:rPr lang="tr-TR" sz="3400" dirty="0"/>
              <a:t> Kartları seçeneğini seçtikten sonra ilgili </a:t>
            </a:r>
            <a:r>
              <a:rPr lang="tr-TR" sz="3400" dirty="0" err="1"/>
              <a:t>acentaya</a:t>
            </a:r>
            <a:r>
              <a:rPr lang="tr-TR" sz="3400" dirty="0"/>
              <a:t> ait olan bilgileri  girerek, F5 tuşu yada Kayıt butonunu tıklayarak kaydetmektir. </a:t>
            </a:r>
          </a:p>
          <a:p>
            <a:pPr marL="0" indent="0">
              <a:buNone/>
            </a:pPr>
            <a:r>
              <a:rPr lang="tr-TR" sz="3400" dirty="0" err="1"/>
              <a:t>Check</a:t>
            </a:r>
            <a:r>
              <a:rPr lang="tr-TR" sz="3400" dirty="0"/>
              <a:t>-in Tipi alanında Misafirin niteliğine göre </a:t>
            </a:r>
            <a:r>
              <a:rPr lang="tr-TR" sz="3400" dirty="0" err="1"/>
              <a:t>check</a:t>
            </a:r>
            <a:r>
              <a:rPr lang="tr-TR" sz="3400" dirty="0"/>
              <a:t>-in tipi belirlenir.( Normal, </a:t>
            </a:r>
            <a:r>
              <a:rPr lang="tr-TR" sz="3400" dirty="0" err="1"/>
              <a:t>Complimantary</a:t>
            </a:r>
            <a:r>
              <a:rPr lang="tr-TR" sz="3400" dirty="0"/>
              <a:t>, House </a:t>
            </a:r>
            <a:r>
              <a:rPr lang="tr-TR" sz="3400" dirty="0" err="1"/>
              <a:t>Use</a:t>
            </a:r>
            <a:r>
              <a:rPr lang="tr-TR" sz="3400" dirty="0"/>
              <a:t>)</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6094644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37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lstStyle/>
          <a:p>
            <a:pPr marL="0" indent="0">
              <a:buNone/>
            </a:pPr>
            <a:r>
              <a:rPr lang="tr-TR" u="sng" dirty="0" err="1">
                <a:solidFill>
                  <a:srgbClr val="C00000"/>
                </a:solidFill>
              </a:rPr>
              <a:t>Check</a:t>
            </a:r>
            <a:r>
              <a:rPr lang="tr-TR" u="sng" dirty="0">
                <a:solidFill>
                  <a:srgbClr val="C00000"/>
                </a:solidFill>
              </a:rPr>
              <a:t> –</a:t>
            </a:r>
            <a:r>
              <a:rPr lang="tr-TR" u="sng" dirty="0" err="1">
                <a:solidFill>
                  <a:srgbClr val="C00000"/>
                </a:solidFill>
              </a:rPr>
              <a:t>In</a:t>
            </a:r>
            <a:r>
              <a:rPr lang="tr-TR" u="sng" dirty="0">
                <a:solidFill>
                  <a:srgbClr val="C00000"/>
                </a:solidFill>
              </a:rPr>
              <a:t>  Kartı Mali Bilgiler </a:t>
            </a:r>
            <a:r>
              <a:rPr lang="tr-TR" u="sng" dirty="0" smtClean="0">
                <a:solidFill>
                  <a:srgbClr val="C00000"/>
                </a:solidFill>
              </a:rPr>
              <a:t>Penceresi</a:t>
            </a:r>
          </a:p>
          <a:p>
            <a:pPr marL="0" indent="0">
              <a:buNone/>
            </a:pPr>
            <a:endParaRPr lang="tr-TR" u="sng" dirty="0">
              <a:solidFill>
                <a:srgbClr val="C00000"/>
              </a:solidFill>
            </a:endParaRPr>
          </a:p>
          <a:p>
            <a:pPr marL="0" indent="0">
              <a:buNone/>
            </a:pPr>
            <a:endParaRPr lang="tr-TR" u="sng" dirty="0" smtClean="0">
              <a:solidFill>
                <a:srgbClr val="C00000"/>
              </a:solidFill>
            </a:endParaRPr>
          </a:p>
          <a:p>
            <a:pPr marL="0" indent="0">
              <a:buNone/>
            </a:pPr>
            <a:endParaRPr lang="tr-TR" u="sng" dirty="0">
              <a:solidFill>
                <a:srgbClr val="C00000"/>
              </a:solidFill>
            </a:endParaRPr>
          </a:p>
          <a:p>
            <a:pPr marL="0" indent="0">
              <a:buNone/>
            </a:pPr>
            <a:endParaRPr lang="tr-TR" u="sng" dirty="0" smtClean="0">
              <a:solidFill>
                <a:srgbClr val="C00000"/>
              </a:solidFill>
            </a:endParaRPr>
          </a:p>
          <a:p>
            <a:pPr marL="0" indent="0">
              <a:buNone/>
            </a:pPr>
            <a:endParaRPr lang="tr-TR" u="sng" dirty="0">
              <a:solidFill>
                <a:srgbClr val="C00000"/>
              </a:solidFill>
            </a:endParaRPr>
          </a:p>
          <a:p>
            <a:pPr marL="0" indent="0">
              <a:buNone/>
            </a:pPr>
            <a:endParaRPr lang="tr-TR" u="sng" dirty="0" smtClean="0">
              <a:solidFill>
                <a:srgbClr val="C00000"/>
              </a:solidFill>
            </a:endParaRPr>
          </a:p>
          <a:p>
            <a:pPr marL="0" indent="0">
              <a:buNone/>
            </a:pPr>
            <a:endParaRPr lang="tr-TR" u="sng" dirty="0">
              <a:solidFill>
                <a:srgbClr val="C00000"/>
              </a:solidFill>
            </a:endParaRPr>
          </a:p>
          <a:p>
            <a:pPr marL="0" indent="0">
              <a:buNone/>
            </a:pPr>
            <a:endParaRPr lang="tr-TR" u="sng" dirty="0" smtClean="0">
              <a:solidFill>
                <a:srgbClr val="C00000"/>
              </a:solidFill>
            </a:endParaRPr>
          </a:p>
          <a:p>
            <a:pPr marL="0" indent="0">
              <a:buNone/>
            </a:pPr>
            <a:r>
              <a:rPr lang="de-DE" sz="2000" dirty="0"/>
              <a:t>Check - In </a:t>
            </a:r>
            <a:r>
              <a:rPr lang="de-DE" sz="2000" dirty="0" err="1"/>
              <a:t>Kartı</a:t>
            </a:r>
            <a:r>
              <a:rPr lang="de-DE" sz="2000" dirty="0"/>
              <a:t> / Mali </a:t>
            </a:r>
            <a:r>
              <a:rPr lang="de-DE" sz="2000" dirty="0" err="1"/>
              <a:t>Bilgiler</a:t>
            </a:r>
            <a:r>
              <a:rPr lang="de-DE" sz="2000" dirty="0"/>
              <a:t> </a:t>
            </a:r>
            <a:endParaRPr lang="tr-TR" sz="2000" dirty="0" smtClean="0"/>
          </a:p>
          <a:p>
            <a:pPr marL="0" indent="0">
              <a:buNone/>
            </a:pPr>
            <a:endParaRPr lang="tr-TR"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908720"/>
            <a:ext cx="7920880" cy="4680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0769127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66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normAutofit lnSpcReduction="10000"/>
          </a:bodyPr>
          <a:lstStyle/>
          <a:p>
            <a:pPr marL="0" indent="0">
              <a:buNone/>
            </a:pPr>
            <a:r>
              <a:rPr lang="tr-TR" u="sng" dirty="0" err="1">
                <a:solidFill>
                  <a:srgbClr val="C00000"/>
                </a:solidFill>
              </a:rPr>
              <a:t>Check</a:t>
            </a:r>
            <a:r>
              <a:rPr lang="tr-TR" u="sng" dirty="0">
                <a:solidFill>
                  <a:srgbClr val="C00000"/>
                </a:solidFill>
              </a:rPr>
              <a:t> – </a:t>
            </a:r>
            <a:r>
              <a:rPr lang="tr-TR" u="sng" dirty="0" err="1">
                <a:solidFill>
                  <a:srgbClr val="C00000"/>
                </a:solidFill>
              </a:rPr>
              <a:t>In</a:t>
            </a:r>
            <a:r>
              <a:rPr lang="tr-TR" u="sng" dirty="0">
                <a:solidFill>
                  <a:srgbClr val="C00000"/>
                </a:solidFill>
              </a:rPr>
              <a:t> Kartı </a:t>
            </a:r>
            <a:r>
              <a:rPr lang="tr-TR" u="sng" dirty="0" smtClean="0">
                <a:solidFill>
                  <a:srgbClr val="C00000"/>
                </a:solidFill>
              </a:rPr>
              <a:t>Genel </a:t>
            </a:r>
            <a:r>
              <a:rPr lang="tr-TR" u="sng" dirty="0">
                <a:solidFill>
                  <a:srgbClr val="C00000"/>
                </a:solidFill>
              </a:rPr>
              <a:t>Bilgiler </a:t>
            </a:r>
            <a:r>
              <a:rPr lang="tr-TR" u="sng" dirty="0" smtClean="0">
                <a:solidFill>
                  <a:srgbClr val="C00000"/>
                </a:solidFill>
              </a:rPr>
              <a:t>Penceresi</a:t>
            </a:r>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r>
              <a:rPr lang="tr-TR" sz="2000" dirty="0" smtClean="0"/>
              <a:t> </a:t>
            </a:r>
            <a:r>
              <a:rPr lang="de-DE" sz="2000" dirty="0"/>
              <a:t>Check - In </a:t>
            </a:r>
            <a:r>
              <a:rPr lang="de-DE" sz="2000" dirty="0" err="1"/>
              <a:t>Kartı</a:t>
            </a:r>
            <a:r>
              <a:rPr lang="de-DE" sz="2000" dirty="0"/>
              <a:t> / </a:t>
            </a:r>
            <a:r>
              <a:rPr lang="de-DE" sz="2000" dirty="0" err="1"/>
              <a:t>Genel</a:t>
            </a:r>
            <a:r>
              <a:rPr lang="de-DE" sz="2000" dirty="0"/>
              <a:t> </a:t>
            </a:r>
            <a:r>
              <a:rPr lang="de-DE" sz="2000" dirty="0" err="1"/>
              <a:t>Bilgiler</a:t>
            </a:r>
            <a:r>
              <a:rPr lang="de-DE" sz="2000" dirty="0"/>
              <a:t> </a:t>
            </a:r>
            <a:endParaRPr lang="tr-TR" sz="2000" dirty="0" smtClean="0"/>
          </a:p>
          <a:p>
            <a:pPr marL="0" indent="0">
              <a:buNone/>
            </a:pPr>
            <a:endParaRPr lang="tr-TR"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836712"/>
            <a:ext cx="7992888" cy="4824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6592409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51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20680"/>
          </a:xfrm>
        </p:spPr>
        <p:txBody>
          <a:bodyPr>
            <a:normAutofit lnSpcReduction="10000"/>
          </a:bodyPr>
          <a:lstStyle/>
          <a:p>
            <a:pPr marL="0" indent="0">
              <a:buNone/>
            </a:pPr>
            <a:r>
              <a:rPr lang="tr-TR" dirty="0" err="1"/>
              <a:t>Check</a:t>
            </a:r>
            <a:r>
              <a:rPr lang="tr-TR" dirty="0"/>
              <a:t> –</a:t>
            </a:r>
            <a:r>
              <a:rPr lang="tr-TR" dirty="0" err="1"/>
              <a:t>In</a:t>
            </a:r>
            <a:r>
              <a:rPr lang="tr-TR" dirty="0"/>
              <a:t> Kartı Oda Özellikleri </a:t>
            </a:r>
            <a:r>
              <a:rPr lang="tr-TR" dirty="0" smtClean="0"/>
              <a:t>Penceresi</a:t>
            </a:r>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r>
              <a:rPr lang="tr-TR" sz="2000" dirty="0" err="1"/>
              <a:t>Check</a:t>
            </a:r>
            <a:r>
              <a:rPr lang="tr-TR" sz="2000" dirty="0"/>
              <a:t> - </a:t>
            </a:r>
            <a:r>
              <a:rPr lang="tr-TR" sz="2000" dirty="0" err="1"/>
              <a:t>In</a:t>
            </a:r>
            <a:r>
              <a:rPr lang="tr-TR" sz="2000" dirty="0"/>
              <a:t> Kartı / Oda Özellikleri</a:t>
            </a:r>
            <a:endParaRPr lang="tr-TR" sz="2000" dirty="0" smtClean="0"/>
          </a:p>
          <a:p>
            <a:pPr marL="0" indent="0">
              <a:buNone/>
            </a:pPr>
            <a:endParaRPr lang="tr-TR" dirty="0"/>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836712"/>
            <a:ext cx="8280919"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23880696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04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a:bodyPr>
          <a:lstStyle/>
          <a:p>
            <a:pPr marL="0" indent="0">
              <a:buNone/>
            </a:pPr>
            <a:r>
              <a:rPr lang="tr-TR" sz="2000" dirty="0"/>
              <a:t>Misafirin istekleri doğrultusunda oda özellikleri alanlarında seçimler yapıldıktan sonra Oda No alanında iken Liste butonu tıklanırsa duruma uyan Odaların Listesi ekrana alınır. Böylece Oda tipine ve Oda özelliklerine uygun oda seçimi gerçekleşmiş olur</a:t>
            </a:r>
            <a:r>
              <a:rPr lang="tr-TR" sz="2000" dirty="0" smtClean="0"/>
              <a:t>.</a:t>
            </a:r>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r>
              <a:rPr lang="tr-TR" sz="1800" dirty="0" err="1"/>
              <a:t>Check</a:t>
            </a:r>
            <a:r>
              <a:rPr lang="tr-TR" sz="1800" dirty="0"/>
              <a:t> - </a:t>
            </a:r>
            <a:r>
              <a:rPr lang="tr-TR" sz="1800" dirty="0" err="1"/>
              <a:t>In</a:t>
            </a:r>
            <a:r>
              <a:rPr lang="tr-TR" sz="1800" dirty="0"/>
              <a:t> Kartı / Bos Odalar Listesi </a:t>
            </a:r>
            <a:endParaRPr lang="tr-TR" sz="1800" dirty="0" smtClean="0"/>
          </a:p>
          <a:p>
            <a:pPr marL="0" indent="0">
              <a:buNone/>
            </a:pPr>
            <a:endParaRPr lang="tr-TR" sz="2000" dirty="0"/>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1844824"/>
            <a:ext cx="8208911" cy="393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78210694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83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lstStyle/>
          <a:p>
            <a:pPr marL="0" indent="0">
              <a:buNone/>
            </a:pPr>
            <a:r>
              <a:rPr lang="tr-TR" u="sng" dirty="0" err="1">
                <a:solidFill>
                  <a:srgbClr val="C00000"/>
                </a:solidFill>
              </a:rPr>
              <a:t>Check</a:t>
            </a:r>
            <a:r>
              <a:rPr lang="tr-TR" u="sng" dirty="0">
                <a:solidFill>
                  <a:srgbClr val="C00000"/>
                </a:solidFill>
              </a:rPr>
              <a:t> - </a:t>
            </a:r>
            <a:r>
              <a:rPr lang="tr-TR" u="sng" dirty="0" err="1">
                <a:solidFill>
                  <a:srgbClr val="C00000"/>
                </a:solidFill>
              </a:rPr>
              <a:t>In</a:t>
            </a:r>
            <a:r>
              <a:rPr lang="tr-TR" u="sng" dirty="0">
                <a:solidFill>
                  <a:srgbClr val="C00000"/>
                </a:solidFill>
              </a:rPr>
              <a:t> Değişiklik ve İptal</a:t>
            </a:r>
          </a:p>
          <a:p>
            <a:pPr marL="0" indent="0">
              <a:buNone/>
            </a:pPr>
            <a:r>
              <a:rPr lang="tr-TR" sz="2000" dirty="0" err="1"/>
              <a:t>Check</a:t>
            </a:r>
            <a:r>
              <a:rPr lang="tr-TR" sz="2000" dirty="0"/>
              <a:t> - </a:t>
            </a:r>
            <a:r>
              <a:rPr lang="tr-TR" sz="2000" dirty="0" err="1"/>
              <a:t>In</a:t>
            </a:r>
            <a:r>
              <a:rPr lang="tr-TR" sz="2000" dirty="0"/>
              <a:t> Listesi üzerinde iken </a:t>
            </a:r>
            <a:r>
              <a:rPr lang="tr-TR" sz="2000" dirty="0" err="1"/>
              <a:t>mouse</a:t>
            </a:r>
            <a:r>
              <a:rPr lang="tr-TR" sz="2000" dirty="0"/>
              <a:t> ile sağ taraf yada Detay butonu tıklanarak Oda bilgisi (F4) seçeneği seçilir. Ekrana gelen </a:t>
            </a:r>
            <a:r>
              <a:rPr lang="tr-TR" sz="2000" dirty="0" err="1"/>
              <a:t>Check</a:t>
            </a:r>
            <a:r>
              <a:rPr lang="tr-TR" sz="2000" dirty="0"/>
              <a:t> - </a:t>
            </a:r>
            <a:r>
              <a:rPr lang="tr-TR" sz="2000" dirty="0" err="1"/>
              <a:t>In</a:t>
            </a:r>
            <a:r>
              <a:rPr lang="tr-TR" sz="2000" dirty="0"/>
              <a:t> Kartı üzerinde değişiklik yapılmak isteniyorsa ilgili düzenlemeler yapılıp Kayıt butonu tıklanarak kaydedilir.</a:t>
            </a:r>
          </a:p>
          <a:p>
            <a:pPr marL="0" indent="0">
              <a:buNone/>
            </a:pPr>
            <a:r>
              <a:rPr lang="tr-TR" sz="2000" dirty="0" err="1"/>
              <a:t>Check</a:t>
            </a:r>
            <a:r>
              <a:rPr lang="tr-TR" sz="2000" dirty="0"/>
              <a:t> -</a:t>
            </a:r>
            <a:r>
              <a:rPr lang="tr-TR" sz="2000" dirty="0" err="1"/>
              <a:t>In</a:t>
            </a:r>
            <a:r>
              <a:rPr lang="tr-TR" sz="2000" dirty="0"/>
              <a:t> iptal edilmek isteniyorsa İptal butonu tıklanır yada F6 tuşu ile silme işlemi yapılır. Silme  işlemi sadece işlem tarihinde gerçekleştirilebilir</a:t>
            </a:r>
            <a:r>
              <a:rPr lang="tr-TR" sz="2000" dirty="0" smtClean="0"/>
              <a:t>.</a:t>
            </a:r>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r>
              <a:rPr lang="tr-TR" sz="2000" dirty="0" err="1"/>
              <a:t>Check</a:t>
            </a:r>
            <a:r>
              <a:rPr lang="tr-TR" sz="2000" dirty="0"/>
              <a:t> - </a:t>
            </a:r>
            <a:r>
              <a:rPr lang="tr-TR" sz="2000" dirty="0" err="1"/>
              <a:t>In</a:t>
            </a:r>
            <a:r>
              <a:rPr lang="tr-TR" sz="2000" dirty="0"/>
              <a:t> Kartı </a:t>
            </a:r>
            <a:endParaRPr lang="tr-TR" sz="2000" dirty="0" smtClean="0"/>
          </a:p>
          <a:p>
            <a:pPr marL="0" indent="0">
              <a:buNone/>
            </a:pPr>
            <a:endParaRPr lang="tr-TR" sz="2000" dirty="0"/>
          </a:p>
          <a:p>
            <a:pPr marL="0" indent="0">
              <a:buNone/>
            </a:pPr>
            <a:endParaRPr lang="tr-TR" dirty="0"/>
          </a:p>
          <a:p>
            <a:pPr marL="0" indent="0">
              <a:buNone/>
            </a:pPr>
            <a:endParaRPr lang="tr-TR" dirty="0"/>
          </a:p>
        </p:txBody>
      </p:sp>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2924944"/>
            <a:ext cx="8064895" cy="3235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909901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2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92500" lnSpcReduction="20000"/>
          </a:bodyPr>
          <a:lstStyle/>
          <a:p>
            <a:pPr marL="0" indent="0">
              <a:buNone/>
            </a:pPr>
            <a:r>
              <a:rPr lang="tr-TR" u="sng" dirty="0" err="1">
                <a:solidFill>
                  <a:srgbClr val="C00000"/>
                </a:solidFill>
              </a:rPr>
              <a:t>Room</a:t>
            </a:r>
            <a:r>
              <a:rPr lang="tr-TR" u="sng" dirty="0">
                <a:solidFill>
                  <a:srgbClr val="C00000"/>
                </a:solidFill>
              </a:rPr>
              <a:t> </a:t>
            </a:r>
            <a:r>
              <a:rPr lang="tr-TR" u="sng" dirty="0" err="1">
                <a:solidFill>
                  <a:srgbClr val="C00000"/>
                </a:solidFill>
              </a:rPr>
              <a:t>Change</a:t>
            </a:r>
            <a:endParaRPr lang="tr-TR" u="sng" dirty="0">
              <a:solidFill>
                <a:srgbClr val="C00000"/>
              </a:solidFill>
            </a:endParaRPr>
          </a:p>
          <a:p>
            <a:pPr marL="0" indent="0">
              <a:buNone/>
            </a:pPr>
            <a:r>
              <a:rPr lang="tr-TR" sz="2200" dirty="0" err="1"/>
              <a:t>Check</a:t>
            </a:r>
            <a:r>
              <a:rPr lang="tr-TR" sz="2200" dirty="0"/>
              <a:t> - </a:t>
            </a:r>
            <a:r>
              <a:rPr lang="tr-TR" sz="2200" dirty="0" err="1"/>
              <a:t>In</a:t>
            </a:r>
            <a:r>
              <a:rPr lang="tr-TR" sz="2200" dirty="0"/>
              <a:t> Listesi yada </a:t>
            </a:r>
            <a:r>
              <a:rPr lang="tr-TR" sz="2200" dirty="0" err="1"/>
              <a:t>Room</a:t>
            </a:r>
            <a:r>
              <a:rPr lang="tr-TR" sz="2200" dirty="0"/>
              <a:t> </a:t>
            </a:r>
            <a:r>
              <a:rPr lang="tr-TR" sz="2200" dirty="0" err="1"/>
              <a:t>Rack</a:t>
            </a:r>
            <a:r>
              <a:rPr lang="tr-TR" sz="2200" dirty="0"/>
              <a:t> üzerinde iken sağ taraf tıklanarak yada Detay butonuna basılarak </a:t>
            </a:r>
            <a:r>
              <a:rPr lang="tr-TR" sz="2200" dirty="0" err="1"/>
              <a:t>Room</a:t>
            </a:r>
            <a:r>
              <a:rPr lang="tr-TR" sz="2200" dirty="0"/>
              <a:t> </a:t>
            </a:r>
            <a:r>
              <a:rPr lang="tr-TR" sz="2200" dirty="0" err="1"/>
              <a:t>Change</a:t>
            </a:r>
            <a:r>
              <a:rPr lang="tr-TR" sz="2200" dirty="0"/>
              <a:t> (CTRL + R) seçilir.  </a:t>
            </a:r>
          </a:p>
          <a:p>
            <a:pPr marL="0" indent="0">
              <a:buNone/>
            </a:pPr>
            <a:endParaRPr lang="tr-TR" dirty="0"/>
          </a:p>
          <a:p>
            <a:pPr marL="0" indent="0">
              <a:buNone/>
            </a:pPr>
            <a:r>
              <a:rPr lang="tr-TR" dirty="0"/>
              <a:t> </a:t>
            </a:r>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smtClean="0"/>
          </a:p>
          <a:p>
            <a:pPr marL="0" indent="0">
              <a:buNone/>
            </a:pPr>
            <a:endParaRPr lang="tr-TR" dirty="0"/>
          </a:p>
          <a:p>
            <a:pPr marL="0" indent="0">
              <a:buNone/>
            </a:pPr>
            <a:r>
              <a:rPr lang="tr-TR" dirty="0" smtClean="0"/>
              <a:t> </a:t>
            </a:r>
            <a:r>
              <a:rPr lang="tr-TR" sz="2000" dirty="0" err="1"/>
              <a:t>Room</a:t>
            </a:r>
            <a:r>
              <a:rPr lang="tr-TR" sz="2000" dirty="0"/>
              <a:t> </a:t>
            </a:r>
            <a:r>
              <a:rPr lang="tr-TR" sz="2000" dirty="0" err="1"/>
              <a:t>Change</a:t>
            </a:r>
            <a:endParaRPr lang="tr-TR" sz="2000" dirty="0"/>
          </a:p>
          <a:p>
            <a:pPr marL="0" indent="0">
              <a:buNone/>
            </a:pPr>
            <a:r>
              <a:rPr lang="tr-TR" sz="2000" dirty="0" err="1" smtClean="0"/>
              <a:t>Room</a:t>
            </a:r>
            <a:r>
              <a:rPr lang="tr-TR" sz="2000" dirty="0" smtClean="0"/>
              <a:t> </a:t>
            </a:r>
            <a:r>
              <a:rPr lang="tr-TR" sz="2000" dirty="0" err="1"/>
              <a:t>Change</a:t>
            </a:r>
            <a:r>
              <a:rPr lang="tr-TR" sz="2000" dirty="0"/>
              <a:t> formunda Eski Oda alanı değiştirilemez bilgi olarak görünür.</a:t>
            </a:r>
          </a:p>
          <a:p>
            <a:pPr marL="0" indent="0">
              <a:buNone/>
            </a:pPr>
            <a:r>
              <a:rPr lang="tr-TR" sz="2000" dirty="0"/>
              <a:t>Yeni Oda alanına değiştirilecek oda numarası yazılır. Tamam butonu tıklanarak Oda değişim işlemi onaylanır. </a:t>
            </a:r>
            <a:endParaRPr lang="tr-TR" sz="2000" dirty="0" smtClean="0"/>
          </a:p>
          <a:p>
            <a:pPr marL="0" indent="0">
              <a:buNone/>
            </a:pPr>
            <a:r>
              <a:rPr lang="tr-TR" sz="2000" dirty="0" err="1" smtClean="0"/>
              <a:t>Not:Oda</a:t>
            </a:r>
            <a:r>
              <a:rPr lang="tr-TR" sz="2000" dirty="0" smtClean="0"/>
              <a:t> değişimiyle birlikte fiyat değişimi varsa o da yapılmalıdır.</a:t>
            </a:r>
            <a:endParaRPr lang="tr-TR" sz="2000" dirty="0"/>
          </a:p>
          <a:p>
            <a:pPr marL="0" indent="0">
              <a:buNone/>
            </a:pPr>
            <a:endParaRPr lang="tr-TR" dirty="0"/>
          </a:p>
        </p:txBody>
      </p:sp>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1340768"/>
            <a:ext cx="8208911"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4539502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20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20680"/>
          </a:xfrm>
        </p:spPr>
        <p:txBody>
          <a:bodyPr/>
          <a:lstStyle/>
          <a:p>
            <a:pPr marL="0" indent="0">
              <a:buNone/>
            </a:pPr>
            <a:r>
              <a:rPr lang="tr-TR" u="sng" dirty="0" err="1">
                <a:solidFill>
                  <a:srgbClr val="C00000"/>
                </a:solidFill>
              </a:rPr>
              <a:t>Check</a:t>
            </a:r>
            <a:r>
              <a:rPr lang="tr-TR" u="sng" dirty="0">
                <a:solidFill>
                  <a:srgbClr val="C00000"/>
                </a:solidFill>
              </a:rPr>
              <a:t> - </a:t>
            </a:r>
            <a:r>
              <a:rPr lang="tr-TR" u="sng" dirty="0" err="1">
                <a:solidFill>
                  <a:srgbClr val="C00000"/>
                </a:solidFill>
              </a:rPr>
              <a:t>Out</a:t>
            </a:r>
            <a:endParaRPr lang="tr-TR" u="sng" dirty="0">
              <a:solidFill>
                <a:srgbClr val="C00000"/>
              </a:solidFill>
            </a:endParaRPr>
          </a:p>
          <a:p>
            <a:pPr marL="0" indent="0">
              <a:buNone/>
            </a:pPr>
            <a:r>
              <a:rPr lang="tr-TR" sz="2000" dirty="0" err="1"/>
              <a:t>Check-Out</a:t>
            </a:r>
            <a:r>
              <a:rPr lang="tr-TR" sz="2000" dirty="0"/>
              <a:t> işlemi; </a:t>
            </a:r>
            <a:r>
              <a:rPr lang="tr-TR" sz="2000" dirty="0" err="1"/>
              <a:t>Room</a:t>
            </a:r>
            <a:r>
              <a:rPr lang="tr-TR" sz="2000" dirty="0"/>
              <a:t> </a:t>
            </a:r>
            <a:r>
              <a:rPr lang="tr-TR" sz="2000" dirty="0" err="1"/>
              <a:t>Rack</a:t>
            </a:r>
            <a:r>
              <a:rPr lang="tr-TR" sz="2000" dirty="0"/>
              <a:t> ekranında </a:t>
            </a:r>
            <a:r>
              <a:rPr lang="tr-TR" sz="2000" dirty="0" err="1"/>
              <a:t>mouse</a:t>
            </a:r>
            <a:r>
              <a:rPr lang="tr-TR" sz="2000" dirty="0"/>
              <a:t> ile sağ tıklama yapılarak yada Detay butonu tıklanarak </a:t>
            </a:r>
            <a:r>
              <a:rPr lang="tr-TR" sz="2000" dirty="0" err="1"/>
              <a:t>Check-Out</a:t>
            </a:r>
            <a:r>
              <a:rPr lang="tr-TR" sz="2000" dirty="0"/>
              <a:t>(F8) seçildiğinde  gerçekleştirilebilir</a:t>
            </a:r>
            <a:r>
              <a:rPr lang="tr-TR" sz="2000" dirty="0" smtClean="0"/>
              <a:t>.</a:t>
            </a:r>
          </a:p>
          <a:p>
            <a:pPr marL="0" indent="0">
              <a:buNone/>
            </a:pPr>
            <a:endParaRPr lang="tr-TR" dirty="0"/>
          </a:p>
          <a:p>
            <a:pPr marL="0" indent="0">
              <a:buNone/>
            </a:pPr>
            <a:endParaRPr lang="tr-TR" dirty="0"/>
          </a:p>
          <a:p>
            <a:pPr marL="0" indent="0">
              <a:buNone/>
            </a:pPr>
            <a:endParaRPr lang="tr-TR" dirty="0"/>
          </a:p>
        </p:txBody>
      </p:sp>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398" y="1628800"/>
            <a:ext cx="8136904" cy="4248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12693220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23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323528" y="260648"/>
            <a:ext cx="8424935" cy="4333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1365640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89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395536" y="188640"/>
            <a:ext cx="8208912" cy="4248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Metin kutusu 3"/>
          <p:cNvSpPr txBox="1"/>
          <p:nvPr/>
        </p:nvSpPr>
        <p:spPr>
          <a:xfrm>
            <a:off x="467544" y="4437112"/>
            <a:ext cx="8064896" cy="369332"/>
          </a:xfrm>
          <a:prstGeom prst="rect">
            <a:avLst/>
          </a:prstGeom>
          <a:noFill/>
        </p:spPr>
        <p:txBody>
          <a:bodyPr wrap="square" rtlCol="0">
            <a:spAutoFit/>
          </a:bodyPr>
          <a:lstStyle/>
          <a:p>
            <a:r>
              <a:rPr lang="tr-TR" dirty="0" smtClean="0"/>
              <a:t>Folyo ayarları</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2555158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62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264696"/>
          </a:xfrm>
        </p:spPr>
        <p:txBody>
          <a:bodyPr>
            <a:normAutofit/>
          </a:bodyPr>
          <a:lstStyle/>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r>
              <a:rPr lang="tr-TR" sz="2000" dirty="0" smtClean="0"/>
              <a:t>Fatura</a:t>
            </a:r>
            <a:endParaRPr lang="tr-TR" sz="2000" dirty="0"/>
          </a:p>
        </p:txBody>
      </p:sp>
      <p:pic>
        <p:nvPicPr>
          <p:cNvPr id="112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5" y="1484784"/>
            <a:ext cx="8208911" cy="345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755781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18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5976664"/>
          </a:xfrm>
        </p:spPr>
        <p:txBody>
          <a:bodyPr>
            <a:normAutofit fontScale="92500" lnSpcReduction="10000"/>
          </a:bodyPr>
          <a:lstStyle/>
          <a:p>
            <a:pPr marL="0" indent="0">
              <a:buNone/>
            </a:pPr>
            <a:r>
              <a:rPr lang="tr-TR" sz="2400" u="sng" dirty="0" err="1" smtClean="0">
                <a:solidFill>
                  <a:srgbClr val="C00000"/>
                </a:solidFill>
              </a:rPr>
              <a:t>Check</a:t>
            </a:r>
            <a:r>
              <a:rPr lang="tr-TR" sz="2400" u="sng" dirty="0" smtClean="0">
                <a:solidFill>
                  <a:srgbClr val="C00000"/>
                </a:solidFill>
              </a:rPr>
              <a:t> </a:t>
            </a:r>
            <a:r>
              <a:rPr lang="tr-TR" sz="2400" u="sng" dirty="0">
                <a:solidFill>
                  <a:srgbClr val="C00000"/>
                </a:solidFill>
              </a:rPr>
              <a:t>– </a:t>
            </a:r>
            <a:r>
              <a:rPr lang="tr-TR" sz="2400" u="sng" dirty="0" err="1">
                <a:solidFill>
                  <a:srgbClr val="C00000"/>
                </a:solidFill>
              </a:rPr>
              <a:t>In</a:t>
            </a:r>
            <a:r>
              <a:rPr lang="tr-TR" sz="2400" u="sng" dirty="0">
                <a:solidFill>
                  <a:srgbClr val="C00000"/>
                </a:solidFill>
              </a:rPr>
              <a:t> </a:t>
            </a:r>
            <a:r>
              <a:rPr lang="tr-TR" sz="2400" u="sng" dirty="0" smtClean="0">
                <a:solidFill>
                  <a:srgbClr val="C00000"/>
                </a:solidFill>
              </a:rPr>
              <a:t>Listesi</a:t>
            </a:r>
          </a:p>
          <a:p>
            <a:pPr marL="0" indent="0">
              <a:buNone/>
            </a:pPr>
            <a:endParaRPr lang="tr-TR" sz="2400" u="sng" dirty="0">
              <a:solidFill>
                <a:srgbClr val="C00000"/>
              </a:solidFill>
            </a:endParaRPr>
          </a:p>
          <a:p>
            <a:pPr marL="0" indent="0">
              <a:buNone/>
            </a:pPr>
            <a:endParaRPr lang="tr-TR" sz="2400" u="sng" dirty="0" smtClean="0">
              <a:solidFill>
                <a:srgbClr val="C00000"/>
              </a:solidFill>
            </a:endParaRPr>
          </a:p>
          <a:p>
            <a:pPr marL="0" indent="0">
              <a:buNone/>
            </a:pPr>
            <a:endParaRPr lang="tr-TR" sz="2400" u="sng" dirty="0">
              <a:solidFill>
                <a:srgbClr val="C00000"/>
              </a:solidFill>
            </a:endParaRPr>
          </a:p>
          <a:p>
            <a:pPr marL="0" indent="0">
              <a:buNone/>
            </a:pPr>
            <a:endParaRPr lang="tr-TR" sz="2400" u="sng" dirty="0" smtClean="0">
              <a:solidFill>
                <a:srgbClr val="C00000"/>
              </a:solidFill>
            </a:endParaRPr>
          </a:p>
          <a:p>
            <a:pPr marL="0" indent="0">
              <a:buNone/>
            </a:pPr>
            <a:endParaRPr lang="tr-TR" sz="2400" u="sng" dirty="0">
              <a:solidFill>
                <a:srgbClr val="C00000"/>
              </a:solidFill>
            </a:endParaRPr>
          </a:p>
          <a:p>
            <a:pPr marL="0" indent="0">
              <a:buNone/>
            </a:pPr>
            <a:endParaRPr lang="tr-TR" sz="2400" u="sng" dirty="0" smtClean="0">
              <a:solidFill>
                <a:srgbClr val="C00000"/>
              </a:solidFill>
            </a:endParaRPr>
          </a:p>
          <a:p>
            <a:pPr marL="0" indent="0">
              <a:buNone/>
            </a:pPr>
            <a:r>
              <a:rPr lang="tr-TR" sz="2400" dirty="0" smtClean="0"/>
              <a:t>Filtre</a:t>
            </a:r>
            <a:r>
              <a:rPr lang="tr-TR" sz="2400" u="sng" dirty="0" smtClean="0">
                <a:solidFill>
                  <a:srgbClr val="C00000"/>
                </a:solidFill>
              </a:rPr>
              <a:t> </a:t>
            </a:r>
          </a:p>
          <a:p>
            <a:pPr marL="0" indent="0">
              <a:buNone/>
            </a:pPr>
            <a:endParaRPr lang="tr-TR" sz="2400" u="sng" dirty="0">
              <a:solidFill>
                <a:srgbClr val="C00000"/>
              </a:solidFill>
            </a:endParaRPr>
          </a:p>
          <a:p>
            <a:pPr marL="0" indent="0">
              <a:buNone/>
            </a:pPr>
            <a:endParaRPr lang="tr-TR" sz="2400" u="sng" dirty="0" smtClean="0">
              <a:solidFill>
                <a:srgbClr val="C00000"/>
              </a:solidFill>
            </a:endParaRPr>
          </a:p>
          <a:p>
            <a:pPr marL="0" indent="0">
              <a:buNone/>
            </a:pPr>
            <a:endParaRPr lang="tr-TR" sz="2400" u="sng" dirty="0">
              <a:solidFill>
                <a:srgbClr val="C00000"/>
              </a:solidFill>
            </a:endParaRPr>
          </a:p>
          <a:p>
            <a:pPr marL="0" indent="0">
              <a:buNone/>
            </a:pPr>
            <a:endParaRPr lang="tr-TR" sz="2400" u="sng" dirty="0" smtClean="0">
              <a:solidFill>
                <a:srgbClr val="C00000"/>
              </a:solidFill>
            </a:endParaRPr>
          </a:p>
          <a:p>
            <a:pPr marL="0" indent="0">
              <a:buNone/>
            </a:pPr>
            <a:endParaRPr lang="tr-TR" sz="2400" u="sng" dirty="0">
              <a:solidFill>
                <a:srgbClr val="C00000"/>
              </a:solidFill>
            </a:endParaRPr>
          </a:p>
          <a:p>
            <a:pPr marL="0" indent="0">
              <a:buNone/>
            </a:pPr>
            <a:endParaRPr lang="tr-TR" sz="2400" dirty="0" smtClean="0"/>
          </a:p>
          <a:p>
            <a:pPr marL="0" indent="0">
              <a:buNone/>
            </a:pPr>
            <a:endParaRPr lang="tr-TR" sz="2400" dirty="0"/>
          </a:p>
          <a:p>
            <a:pPr marL="0" indent="0">
              <a:buNone/>
            </a:pPr>
            <a:r>
              <a:rPr lang="tr-TR" sz="2400" dirty="0" err="1" smtClean="0"/>
              <a:t>Check</a:t>
            </a:r>
            <a:r>
              <a:rPr lang="tr-TR" sz="2400" dirty="0" smtClean="0"/>
              <a:t> in listesi</a:t>
            </a:r>
          </a:p>
          <a:p>
            <a:pPr marL="0" indent="0">
              <a:buNone/>
            </a:pPr>
            <a:endParaRPr lang="tr-TR" sz="2400" u="sng" dirty="0">
              <a:solidFill>
                <a:srgbClr val="C00000"/>
              </a:solidFill>
            </a:endParaRPr>
          </a:p>
        </p:txBody>
      </p:sp>
      <p:pic>
        <p:nvPicPr>
          <p:cNvPr id="122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576" y="692696"/>
            <a:ext cx="7230042"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5576" y="3429001"/>
            <a:ext cx="7230042" cy="2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3500843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7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04656"/>
          </a:xfrm>
        </p:spPr>
        <p:txBody>
          <a:bodyPr/>
          <a:lstStyle/>
          <a:p>
            <a:pPr marL="0" indent="0">
              <a:buNone/>
            </a:pPr>
            <a:r>
              <a:rPr lang="tr-TR" b="1" u="sng" dirty="0">
                <a:solidFill>
                  <a:srgbClr val="C00000"/>
                </a:solidFill>
              </a:rPr>
              <a:t>Oda Bilgisi (F4) </a:t>
            </a:r>
            <a:endParaRPr lang="tr-TR" b="1" u="sng" dirty="0" smtClean="0">
              <a:solidFill>
                <a:srgbClr val="C00000"/>
              </a:solidFill>
            </a:endParaRPr>
          </a:p>
          <a:p>
            <a:pPr marL="0" indent="0">
              <a:buNone/>
            </a:pPr>
            <a:r>
              <a:rPr lang="tr-TR" u="sng" dirty="0">
                <a:solidFill>
                  <a:srgbClr val="C00000"/>
                </a:solidFill>
              </a:rPr>
              <a:t>Oda Bakiye Listesi (Fiyatlı</a:t>
            </a:r>
            <a:r>
              <a:rPr lang="tr-TR" u="sng" dirty="0" smtClean="0">
                <a:solidFill>
                  <a:srgbClr val="C00000"/>
                </a:solidFill>
              </a:rPr>
              <a:t>)</a:t>
            </a:r>
          </a:p>
          <a:p>
            <a:pPr marL="0" indent="0">
              <a:buNone/>
            </a:pPr>
            <a:endParaRPr lang="tr-TR" u="sng" dirty="0">
              <a:solidFill>
                <a:srgbClr val="C00000"/>
              </a:solidFill>
            </a:endParaRPr>
          </a:p>
          <a:p>
            <a:pPr marL="0" indent="0">
              <a:buNone/>
            </a:pPr>
            <a:endParaRPr lang="tr-TR" u="sng" dirty="0" smtClean="0">
              <a:solidFill>
                <a:srgbClr val="C00000"/>
              </a:solidFill>
            </a:endParaRPr>
          </a:p>
          <a:p>
            <a:pPr marL="0" indent="0">
              <a:buNone/>
            </a:pPr>
            <a:endParaRPr lang="tr-TR" u="sng" dirty="0">
              <a:solidFill>
                <a:srgbClr val="C00000"/>
              </a:solidFill>
            </a:endParaRPr>
          </a:p>
          <a:p>
            <a:pPr marL="0" indent="0">
              <a:buNone/>
            </a:pPr>
            <a:endParaRPr lang="tr-TR" u="sng" dirty="0" smtClean="0">
              <a:solidFill>
                <a:srgbClr val="C00000"/>
              </a:solidFill>
            </a:endParaRPr>
          </a:p>
          <a:p>
            <a:pPr marL="0" indent="0">
              <a:buNone/>
            </a:pPr>
            <a:endParaRPr lang="tr-TR" u="sng" dirty="0">
              <a:solidFill>
                <a:srgbClr val="C00000"/>
              </a:solidFill>
            </a:endParaRPr>
          </a:p>
          <a:p>
            <a:pPr marL="0" indent="0">
              <a:buNone/>
            </a:pPr>
            <a:endParaRPr lang="tr-TR" u="sng" dirty="0" smtClean="0">
              <a:solidFill>
                <a:srgbClr val="C00000"/>
              </a:solidFill>
            </a:endParaRPr>
          </a:p>
          <a:p>
            <a:pPr marL="0" indent="0">
              <a:buNone/>
            </a:pPr>
            <a:r>
              <a:rPr lang="tr-TR" u="sng" dirty="0" smtClean="0">
                <a:solidFill>
                  <a:srgbClr val="C00000"/>
                </a:solidFill>
              </a:rPr>
              <a:t> </a:t>
            </a:r>
          </a:p>
          <a:p>
            <a:pPr marL="0" indent="0">
              <a:buNone/>
            </a:pPr>
            <a:endParaRPr lang="tr-TR" dirty="0"/>
          </a:p>
        </p:txBody>
      </p:sp>
      <p:pic>
        <p:nvPicPr>
          <p:cNvPr id="133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1484784"/>
            <a:ext cx="7920879" cy="3744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Metin kutusu 3"/>
          <p:cNvSpPr txBox="1"/>
          <p:nvPr/>
        </p:nvSpPr>
        <p:spPr>
          <a:xfrm>
            <a:off x="539552" y="5229200"/>
            <a:ext cx="7920879" cy="646331"/>
          </a:xfrm>
          <a:prstGeom prst="rect">
            <a:avLst/>
          </a:prstGeom>
          <a:noFill/>
        </p:spPr>
        <p:txBody>
          <a:bodyPr wrap="square" rtlCol="0">
            <a:spAutoFit/>
          </a:bodyPr>
          <a:lstStyle/>
          <a:p>
            <a:r>
              <a:rPr lang="tr-TR"/>
              <a:t>Oda bakiye listesi sayesinde otelde kalan müşterilere ait hem oda fiyatları hem de folyo numaraları ile folyo bakiyeleri görülebilir</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2277325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5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TotalTime>
  <Words>568</Words>
  <Application>Microsoft Office PowerPoint</Application>
  <PresentationFormat>Ekran Gösterisi (4:3)</PresentationFormat>
  <Paragraphs>136</Paragraphs>
  <Slides>15</Slides>
  <Notes>0</Notes>
  <HiddenSlides>0</HiddenSlides>
  <MMClips>15</MMClips>
  <ScaleCrop>false</ScaleCrop>
  <HeadingPairs>
    <vt:vector size="4" baseType="variant">
      <vt:variant>
        <vt:lpstr>Tema</vt:lpstr>
      </vt:variant>
      <vt:variant>
        <vt:i4>1</vt:i4>
      </vt:variant>
      <vt:variant>
        <vt:lpstr>Slayt Başlıkları</vt:lpstr>
      </vt:variant>
      <vt:variant>
        <vt:i4>15</vt:i4>
      </vt:variant>
    </vt:vector>
  </HeadingPairs>
  <TitlesOfParts>
    <vt:vector size="16" baseType="lpstr">
      <vt:lpstr>Ofis Teması</vt:lpstr>
      <vt:lpstr>5.HAFTA Ön büro İşlemleri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5.HAFTA Ön büro İşlemleri</dc:title>
  <dc:creator>ASUS</dc:creator>
  <cp:lastModifiedBy>ASUS</cp:lastModifiedBy>
  <cp:revision>9</cp:revision>
  <dcterms:created xsi:type="dcterms:W3CDTF">2021-03-25T14:55:47Z</dcterms:created>
  <dcterms:modified xsi:type="dcterms:W3CDTF">2021-03-26T16:36:23Z</dcterms:modified>
</cp:coreProperties>
</file>