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1" r:id="rId25"/>
    <p:sldId id="279" r:id="rId26"/>
    <p:sldId id="280" r:id="rId27"/>
    <p:sldId id="282" r:id="rId28"/>
    <p:sldId id="283" r:id="rId29"/>
    <p:sldId id="284" r:id="rId30"/>
    <p:sldId id="285" r:id="rId31"/>
    <p:sldId id="286" r:id="rId32"/>
    <p:sldId id="287" r:id="rId33"/>
    <p:sldId id="292" r:id="rId34"/>
    <p:sldId id="288" r:id="rId35"/>
    <p:sldId id="289" r:id="rId36"/>
    <p:sldId id="290" r:id="rId37"/>
    <p:sldId id="291" r:id="rId38"/>
    <p:sldId id="293" r:id="rId39"/>
    <p:sldId id="294" r:id="rId40"/>
    <p:sldId id="295" r:id="rId41"/>
    <p:sldId id="296" r:id="rId42"/>
    <p:sldId id="297" r:id="rId43"/>
    <p:sldId id="298" r:id="rId4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03.04.2021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1.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1.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5" Type="http://schemas.openxmlformats.org/officeDocument/2006/relationships/image" Target="../media/image1.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5" Type="http://schemas.openxmlformats.org/officeDocument/2006/relationships/image" Target="../media/image1.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5" Type="http://schemas.openxmlformats.org/officeDocument/2006/relationships/image" Target="../media/image1.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1.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1.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1.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5" Type="http://schemas.openxmlformats.org/officeDocument/2006/relationships/image" Target="../media/image1.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5" Type="http://schemas.openxmlformats.org/officeDocument/2006/relationships/image" Target="../media/image1.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5" Type="http://schemas.openxmlformats.org/officeDocument/2006/relationships/image" Target="../media/image1.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5" Type="http://schemas.openxmlformats.org/officeDocument/2006/relationships/image" Target="../media/image1.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5" Type="http://schemas.openxmlformats.org/officeDocument/2006/relationships/image" Target="../media/image1.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5" Type="http://schemas.openxmlformats.org/officeDocument/2006/relationships/image" Target="../media/image1.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5" Type="http://schemas.openxmlformats.org/officeDocument/2006/relationships/image" Target="../media/image1.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5" Type="http://schemas.openxmlformats.org/officeDocument/2006/relationships/image" Target="../media/image1.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1.png"/><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wav"/><Relationship Id="rId1" Type="http://schemas.microsoft.com/office/2007/relationships/media" Target="../media/media36.wav"/><Relationship Id="rId5" Type="http://schemas.openxmlformats.org/officeDocument/2006/relationships/image" Target="../media/image1.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5" Type="http://schemas.openxmlformats.org/officeDocument/2006/relationships/image" Target="../media/image1.png"/><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wav"/><Relationship Id="rId1" Type="http://schemas.microsoft.com/office/2007/relationships/media" Target="../media/media38.wav"/><Relationship Id="rId5" Type="http://schemas.openxmlformats.org/officeDocument/2006/relationships/image" Target="../media/image1.png"/><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wav"/><Relationship Id="rId1" Type="http://schemas.microsoft.com/office/2007/relationships/media" Target="../media/media39.wav"/><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wav"/><Relationship Id="rId1" Type="http://schemas.microsoft.com/office/2007/relationships/media" Target="../media/media40.wav"/><Relationship Id="rId5" Type="http://schemas.openxmlformats.org/officeDocument/2006/relationships/image" Target="../media/image1.png"/><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wav"/><Relationship Id="rId1" Type="http://schemas.microsoft.com/office/2007/relationships/media" Target="../media/media41.wav"/><Relationship Id="rId5" Type="http://schemas.openxmlformats.org/officeDocument/2006/relationships/image" Target="../media/image1.png"/><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wav"/><Relationship Id="rId1" Type="http://schemas.microsoft.com/office/2007/relationships/media" Target="../media/media42.wav"/><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wav"/><Relationship Id="rId1" Type="http://schemas.microsoft.com/office/2007/relationships/media" Target="../media/media43.wav"/><Relationship Id="rId5" Type="http://schemas.openxmlformats.org/officeDocument/2006/relationships/image" Target="../media/image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395536" y="188641"/>
            <a:ext cx="8280920" cy="1008112"/>
          </a:xfrm>
        </p:spPr>
        <p:txBody>
          <a:bodyPr>
            <a:normAutofit/>
          </a:bodyPr>
          <a:lstStyle/>
          <a:p>
            <a:r>
              <a:rPr lang="tr-TR" sz="2400" dirty="0" smtClean="0">
                <a:solidFill>
                  <a:srgbClr val="FF0000"/>
                </a:solidFill>
              </a:rPr>
              <a:t>6.HAFTA</a:t>
            </a:r>
            <a:br>
              <a:rPr lang="tr-TR" sz="2400" dirty="0" smtClean="0">
                <a:solidFill>
                  <a:srgbClr val="FF0000"/>
                </a:solidFill>
              </a:rPr>
            </a:br>
            <a:r>
              <a:rPr lang="tr-TR" sz="2400" dirty="0" err="1" smtClean="0">
                <a:solidFill>
                  <a:srgbClr val="FF0000"/>
                </a:solidFill>
              </a:rPr>
              <a:t>Önkasa</a:t>
            </a:r>
            <a:endParaRPr lang="tr-TR" sz="2400" dirty="0">
              <a:solidFill>
                <a:srgbClr val="FF0000"/>
              </a:solidFill>
            </a:endParaRPr>
          </a:p>
        </p:txBody>
      </p:sp>
      <p:sp>
        <p:nvSpPr>
          <p:cNvPr id="3" name="Alt Başlık 2"/>
          <p:cNvSpPr>
            <a:spLocks noGrp="1"/>
          </p:cNvSpPr>
          <p:nvPr>
            <p:ph type="subTitle" idx="1"/>
          </p:nvPr>
        </p:nvSpPr>
        <p:spPr>
          <a:xfrm>
            <a:off x="395536" y="1268760"/>
            <a:ext cx="8280920" cy="5184576"/>
          </a:xfrm>
        </p:spPr>
        <p:txBody>
          <a:bodyPr>
            <a:normAutofit fontScale="47500" lnSpcReduction="20000"/>
          </a:bodyPr>
          <a:lstStyle/>
          <a:p>
            <a:pPr algn="l"/>
            <a:r>
              <a:rPr lang="tr-TR" u="sng" dirty="0" err="1" smtClean="0">
                <a:solidFill>
                  <a:srgbClr val="C00000"/>
                </a:solidFill>
              </a:rPr>
              <a:t>Önkasa</a:t>
            </a:r>
            <a:endParaRPr lang="tr-TR" u="sng" dirty="0" smtClean="0">
              <a:solidFill>
                <a:srgbClr val="C00000"/>
              </a:solidFill>
            </a:endParaRPr>
          </a:p>
          <a:p>
            <a:pPr algn="l"/>
            <a:r>
              <a:rPr lang="tr-TR" dirty="0" smtClean="0">
                <a:solidFill>
                  <a:schemeClr val="tx1"/>
                </a:solidFill>
              </a:rPr>
              <a:t>Ön </a:t>
            </a:r>
            <a:r>
              <a:rPr lang="tr-TR" dirty="0">
                <a:solidFill>
                  <a:schemeClr val="tx1"/>
                </a:solidFill>
              </a:rPr>
              <a:t>Kasa; fiş hareketleri ile  nakit giriş ve çıkış işlemlerinin yapıldığı, borçların krediye kaldırılıp daha sonra krediden tahsil işleminin gerçekleştirildiği, fiş listelerinin alındığı, kasa son durumlarının ekrana getirildiği, fatura işlemlerinin yapılıp dökümünün alındığı ve bunun gibi diğer para işlemlerinin gerçekleştirildiği bölümdür</a:t>
            </a:r>
            <a:r>
              <a:rPr lang="tr-TR" dirty="0" smtClean="0">
                <a:solidFill>
                  <a:schemeClr val="tx1"/>
                </a:solidFill>
              </a:rPr>
              <a:t>.</a:t>
            </a:r>
          </a:p>
          <a:p>
            <a:pPr algn="l"/>
            <a:r>
              <a:rPr lang="tr-TR" dirty="0">
                <a:solidFill>
                  <a:schemeClr val="tx1"/>
                </a:solidFill>
              </a:rPr>
              <a:t>	ÖN KASA</a:t>
            </a:r>
          </a:p>
          <a:p>
            <a:pPr algn="l"/>
            <a:r>
              <a:rPr lang="tr-TR" dirty="0">
                <a:solidFill>
                  <a:schemeClr val="tx1"/>
                </a:solidFill>
              </a:rPr>
              <a:t>On Kasa Tanımı</a:t>
            </a:r>
          </a:p>
          <a:p>
            <a:pPr algn="l"/>
            <a:r>
              <a:rPr lang="tr-TR" dirty="0">
                <a:solidFill>
                  <a:schemeClr val="tx1"/>
                </a:solidFill>
              </a:rPr>
              <a:t>Departman Hasılat Fişi</a:t>
            </a:r>
          </a:p>
          <a:p>
            <a:pPr algn="l"/>
            <a:r>
              <a:rPr lang="tr-TR" dirty="0">
                <a:solidFill>
                  <a:schemeClr val="tx1"/>
                </a:solidFill>
              </a:rPr>
              <a:t>Ön Kasa Fişi</a:t>
            </a:r>
          </a:p>
          <a:p>
            <a:pPr algn="l"/>
            <a:r>
              <a:rPr lang="tr-TR" dirty="0">
                <a:solidFill>
                  <a:schemeClr val="tx1"/>
                </a:solidFill>
              </a:rPr>
              <a:t>Depozito Fişi</a:t>
            </a:r>
          </a:p>
          <a:p>
            <a:pPr algn="l"/>
            <a:r>
              <a:rPr lang="tr-TR" dirty="0">
                <a:solidFill>
                  <a:schemeClr val="tx1"/>
                </a:solidFill>
              </a:rPr>
              <a:t>Hesap Transfer İşlemleri</a:t>
            </a:r>
          </a:p>
          <a:p>
            <a:pPr algn="l"/>
            <a:r>
              <a:rPr lang="tr-TR" dirty="0">
                <a:solidFill>
                  <a:schemeClr val="tx1"/>
                </a:solidFill>
              </a:rPr>
              <a:t>Krediye Kaldırma Fişi</a:t>
            </a:r>
          </a:p>
          <a:p>
            <a:pPr algn="l"/>
            <a:r>
              <a:rPr lang="tr-TR" dirty="0">
                <a:solidFill>
                  <a:schemeClr val="tx1"/>
                </a:solidFill>
              </a:rPr>
              <a:t>Krediden Tahsilat Fişi</a:t>
            </a:r>
          </a:p>
          <a:p>
            <a:pPr algn="l"/>
            <a:r>
              <a:rPr lang="tr-TR" dirty="0">
                <a:solidFill>
                  <a:schemeClr val="tx1"/>
                </a:solidFill>
              </a:rPr>
              <a:t>Ana Kasa Fişi</a:t>
            </a:r>
          </a:p>
          <a:p>
            <a:pPr algn="l"/>
            <a:r>
              <a:rPr lang="tr-TR" dirty="0">
                <a:solidFill>
                  <a:schemeClr val="tx1"/>
                </a:solidFill>
              </a:rPr>
              <a:t>Fiş Listesi</a:t>
            </a:r>
          </a:p>
          <a:p>
            <a:pPr algn="l"/>
            <a:r>
              <a:rPr lang="tr-TR" dirty="0">
                <a:solidFill>
                  <a:schemeClr val="tx1"/>
                </a:solidFill>
              </a:rPr>
              <a:t>Folyo Fatura Kontrol Listesi</a:t>
            </a:r>
          </a:p>
          <a:p>
            <a:pPr algn="l"/>
            <a:r>
              <a:rPr lang="tr-TR" dirty="0">
                <a:solidFill>
                  <a:schemeClr val="tx1"/>
                </a:solidFill>
              </a:rPr>
              <a:t>Telefon Görüşmeleri Listesi</a:t>
            </a:r>
          </a:p>
          <a:p>
            <a:pPr algn="l"/>
            <a:r>
              <a:rPr lang="tr-TR" dirty="0">
                <a:solidFill>
                  <a:schemeClr val="tx1"/>
                </a:solidFill>
              </a:rPr>
              <a:t>Kasa Durumu</a:t>
            </a:r>
          </a:p>
          <a:p>
            <a:pPr algn="l"/>
            <a:r>
              <a:rPr lang="tr-TR" dirty="0" err="1">
                <a:solidFill>
                  <a:schemeClr val="tx1"/>
                </a:solidFill>
              </a:rPr>
              <a:t>Change</a:t>
            </a:r>
            <a:r>
              <a:rPr lang="tr-TR" dirty="0">
                <a:solidFill>
                  <a:schemeClr val="tx1"/>
                </a:solidFill>
              </a:rPr>
              <a:t> Fişi</a:t>
            </a:r>
          </a:p>
          <a:p>
            <a:pPr algn="l"/>
            <a:r>
              <a:rPr lang="tr-TR" dirty="0">
                <a:solidFill>
                  <a:schemeClr val="tx1"/>
                </a:solidFill>
              </a:rPr>
              <a:t>Günlük Döviz Kurları</a:t>
            </a:r>
          </a:p>
          <a:p>
            <a:pPr algn="l"/>
            <a:r>
              <a:rPr lang="tr-TR" dirty="0">
                <a:solidFill>
                  <a:schemeClr val="tx1"/>
                </a:solidFill>
              </a:rPr>
              <a:t>Kasa Devirleri</a:t>
            </a:r>
          </a:p>
          <a:p>
            <a:pPr algn="l"/>
            <a:r>
              <a:rPr lang="tr-TR" dirty="0">
                <a:solidFill>
                  <a:schemeClr val="tx1"/>
                </a:solidFill>
              </a:rPr>
              <a:t>	Gün Sonu İşlemleri</a:t>
            </a:r>
          </a:p>
          <a:p>
            <a:pPr algn="l"/>
            <a:r>
              <a:rPr lang="tr-TR" dirty="0">
                <a:solidFill>
                  <a:schemeClr val="tx1"/>
                </a:solidFill>
              </a:rPr>
              <a:t>Fatura İşlemleri</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809086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lstStyle/>
          <a:p>
            <a:pPr marL="0" indent="0">
              <a:buNone/>
            </a:pPr>
            <a:r>
              <a:rPr lang="tr-TR" sz="2000" u="sng" dirty="0">
                <a:solidFill>
                  <a:srgbClr val="C00000"/>
                </a:solidFill>
              </a:rPr>
              <a:t>Departman Hasılat Fişi </a:t>
            </a:r>
          </a:p>
          <a:p>
            <a:pPr marL="0" indent="0">
              <a:buNone/>
            </a:pPr>
            <a:r>
              <a:rPr lang="tr-TR" sz="2000" dirty="0"/>
              <a:t>Otelin departman bazında gelirlerinin girişleri yapılır.</a:t>
            </a:r>
          </a:p>
          <a:p>
            <a:pPr marL="0" indent="0">
              <a:buNone/>
            </a:pPr>
            <a:endParaRPr lang="tr-TR" dirty="0"/>
          </a:p>
        </p:txBody>
      </p:sp>
      <p:pic>
        <p:nvPicPr>
          <p:cNvPr id="4" name="Resim 3"/>
          <p:cNvPicPr/>
          <p:nvPr/>
        </p:nvPicPr>
        <p:blipFill>
          <a:blip r:embed="rId4">
            <a:extLst>
              <a:ext uri="{28A0092B-C50C-407E-A947-70E740481C1C}">
                <a14:useLocalDpi xmlns:a14="http://schemas.microsoft.com/office/drawing/2010/main" val="0"/>
              </a:ext>
            </a:extLst>
          </a:blip>
          <a:srcRect/>
          <a:stretch>
            <a:fillRect/>
          </a:stretch>
        </p:blipFill>
        <p:spPr bwMode="auto">
          <a:xfrm>
            <a:off x="827584" y="1196752"/>
            <a:ext cx="7200799" cy="4041998"/>
          </a:xfrm>
          <a:prstGeom prst="rect">
            <a:avLst/>
          </a:prstGeom>
          <a:noFill/>
          <a:ln>
            <a:noFill/>
          </a:ln>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793589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332656"/>
            <a:ext cx="8640960" cy="6264696"/>
          </a:xfrm>
        </p:spPr>
        <p:txBody>
          <a:bodyPr>
            <a:normAutofit fontScale="55000" lnSpcReduction="20000"/>
          </a:bodyPr>
          <a:lstStyle/>
          <a:p>
            <a:pPr marL="0" indent="0">
              <a:buNone/>
            </a:pPr>
            <a:r>
              <a:rPr lang="tr-TR" dirty="0"/>
              <a:t>Fiş </a:t>
            </a:r>
            <a:r>
              <a:rPr lang="tr-TR" dirty="0" err="1"/>
              <a:t>no</a:t>
            </a:r>
            <a:r>
              <a:rPr lang="tr-TR" dirty="0"/>
              <a:t> alanındaki numara, karta ilk girildiğinde otomatik olarak  atanır. </a:t>
            </a:r>
          </a:p>
          <a:p>
            <a:pPr marL="0" indent="0">
              <a:buNone/>
            </a:pPr>
            <a:r>
              <a:rPr lang="tr-TR" dirty="0"/>
              <a:t>Belge No alanında varsa departmandan kesilen adisyon vb.. gibi belge  numarası girilir. </a:t>
            </a:r>
          </a:p>
          <a:p>
            <a:pPr marL="0" indent="0">
              <a:buNone/>
            </a:pPr>
            <a:r>
              <a:rPr lang="tr-TR" dirty="0"/>
              <a:t>Fiş Tarihi alanına işlem tarihi otomatik olarak gelir. İki tarih bilgisi aynı olmak zorundadır.</a:t>
            </a:r>
          </a:p>
          <a:p>
            <a:pPr marL="0" indent="0">
              <a:buNone/>
            </a:pPr>
            <a:r>
              <a:rPr lang="tr-TR" dirty="0" err="1"/>
              <a:t>Correction</a:t>
            </a:r>
            <a:r>
              <a:rPr lang="tr-TR" dirty="0"/>
              <a:t> kutusu daha önceden girilmiş fişlere ait fazla tutar girişlerini düzeltmek amacıyla işaretlenir. </a:t>
            </a:r>
            <a:r>
              <a:rPr lang="tr-TR" dirty="0" err="1"/>
              <a:t>Correction</a:t>
            </a:r>
            <a:r>
              <a:rPr lang="tr-TR" dirty="0"/>
              <a:t> fişi girişinde düzeltilmesi gereken departman adına ( - ) bakiye girişi yapılır. Ana folyo dökümü alındığında ( - ) tutar ile gerçek meblağın toplanarak aktarıldığı görülür. </a:t>
            </a:r>
          </a:p>
          <a:p>
            <a:pPr marL="0" indent="0">
              <a:buNone/>
            </a:pPr>
            <a:r>
              <a:rPr lang="tr-TR" dirty="0"/>
              <a:t>Departman alanında ilgili departman listeden seçilir. </a:t>
            </a:r>
          </a:p>
          <a:p>
            <a:pPr marL="0" indent="0">
              <a:buNone/>
            </a:pPr>
            <a:r>
              <a:rPr lang="tr-TR" dirty="0"/>
              <a:t>( </a:t>
            </a:r>
            <a:r>
              <a:rPr lang="tr-TR" dirty="0" err="1"/>
              <a:t>Restaurant</a:t>
            </a:r>
            <a:r>
              <a:rPr lang="tr-TR" dirty="0"/>
              <a:t>, </a:t>
            </a:r>
            <a:r>
              <a:rPr lang="tr-TR" dirty="0" err="1"/>
              <a:t>Lobby</a:t>
            </a:r>
            <a:r>
              <a:rPr lang="tr-TR" dirty="0"/>
              <a:t> Bar vb. )</a:t>
            </a:r>
          </a:p>
          <a:p>
            <a:pPr marL="0" indent="0">
              <a:buNone/>
            </a:pPr>
            <a:r>
              <a:rPr lang="tr-TR" dirty="0"/>
              <a:t>Yeni bir departman eklemek için  </a:t>
            </a:r>
            <a:r>
              <a:rPr lang="tr-TR" dirty="0" err="1"/>
              <a:t>SentezDelux</a:t>
            </a:r>
            <a:r>
              <a:rPr lang="tr-TR" dirty="0"/>
              <a:t> Programı / Departman Kartları seçeneğine girilir. </a:t>
            </a:r>
          </a:p>
          <a:p>
            <a:pPr marL="0" indent="0">
              <a:buNone/>
            </a:pPr>
            <a:r>
              <a:rPr lang="tr-TR" dirty="0"/>
              <a:t>Açıklama alanında  fişin kesileceği ürün hakkında Açıklama  girilmek isteniyorsa yazılır. </a:t>
            </a:r>
          </a:p>
          <a:p>
            <a:pPr marL="0" indent="0">
              <a:buNone/>
            </a:pPr>
            <a:r>
              <a:rPr lang="tr-TR" dirty="0"/>
              <a:t>Fiş Tutarı alanında fiş hareketinin tutarı girilir. </a:t>
            </a:r>
          </a:p>
          <a:p>
            <a:pPr marL="0" indent="0">
              <a:buNone/>
            </a:pPr>
            <a:r>
              <a:rPr lang="tr-TR" dirty="0"/>
              <a:t>Fiş tutarının sağında bulunan Döviz Cinsi Sentez </a:t>
            </a:r>
            <a:r>
              <a:rPr lang="tr-TR" dirty="0" err="1"/>
              <a:t>Delux</a:t>
            </a:r>
            <a:r>
              <a:rPr lang="tr-TR" dirty="0"/>
              <a:t> Yükleme Programı / Ön Büro Parametreleri bölümünden tanımlanan döviz cinsi otomatik olarak gelir ve değiştirilemez. Kuru alanına  Sentez </a:t>
            </a:r>
            <a:r>
              <a:rPr lang="tr-TR" dirty="0" err="1"/>
              <a:t>Delux</a:t>
            </a:r>
            <a:r>
              <a:rPr lang="tr-TR" dirty="0"/>
              <a:t> Programı / Günlük Döviz Kurları bölümünden işlem tarihine göre en son girilen kur bilgisi gelir. Fiş Tutarının döviz cinsi üzerinden miktarı ise aşağıdaki boş alana yansır. Bölüm parametrik olduğundan  hiçbir fişte gözükmemesi de sağlanabilir. </a:t>
            </a:r>
          </a:p>
          <a:p>
            <a:pPr marL="0" indent="0">
              <a:buNone/>
            </a:pPr>
            <a:r>
              <a:rPr lang="tr-TR" dirty="0"/>
              <a:t>Bazı departmanlarda özel olarak fiş tutarı bölümü ikiye ayrılabilir. Örnek olarak </a:t>
            </a:r>
            <a:r>
              <a:rPr lang="tr-TR" dirty="0" err="1"/>
              <a:t>Restaurant</a:t>
            </a:r>
            <a:r>
              <a:rPr lang="tr-TR" dirty="0"/>
              <a:t> departmanında Yiyecek ve İçecek için 2 ayrı alan açılmaktadır. Bunun sebebi departman kartlarında belirlemiş olduğumuz Yiyecek Deposu ve İçecek Deposu alanlarına yazmış olduğumuz Depo Kodlarıdır. Bu şekilde yiyecek ve içeceklerin raporlarda ayrı ayrı gözükmesi sağlanır.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209783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0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712968" cy="6480720"/>
          </a:xfrm>
        </p:spPr>
        <p:txBody>
          <a:bodyPr>
            <a:normAutofit fontScale="47500" lnSpcReduction="20000"/>
          </a:bodyPr>
          <a:lstStyle/>
          <a:p>
            <a:pPr marL="0" indent="0">
              <a:buNone/>
            </a:pPr>
            <a:r>
              <a:rPr lang="tr-TR" sz="3600" dirty="0"/>
              <a:t>Departman Hasılat Fişi üzerinde bulunan ve program tarafından otomatik olarak yazılan bazı bilgilere dikkat etmek gerekir. Eğer fiş bir satış fişi (P.O.S) ise fişin içine girildiği zaman P.O.S. yazısı gözümüze çarpar. Odadaki müşteri </a:t>
            </a:r>
            <a:r>
              <a:rPr lang="tr-TR" sz="3600" dirty="0" err="1"/>
              <a:t>Check-Out</a:t>
            </a:r>
            <a:r>
              <a:rPr lang="tr-TR" sz="3600" dirty="0"/>
              <a:t> olmuşsa ve tüm işlemler bitmiş ise fişin içine bakıldığı zaman  </a:t>
            </a:r>
            <a:r>
              <a:rPr lang="tr-TR" sz="3600" dirty="0" err="1"/>
              <a:t>Check</a:t>
            </a:r>
            <a:r>
              <a:rPr lang="tr-TR" sz="3600" dirty="0"/>
              <a:t> - </a:t>
            </a:r>
            <a:r>
              <a:rPr lang="tr-TR" sz="3600" dirty="0" err="1"/>
              <a:t>Out</a:t>
            </a:r>
            <a:r>
              <a:rPr lang="tr-TR" sz="3600" dirty="0"/>
              <a:t> ibaresi gözükür. Eğer fatura edilen fişler varsa bu fişler de Fatura isminde ekrana yansır. </a:t>
            </a:r>
            <a:endParaRPr lang="tr-TR" sz="3600" dirty="0" smtClean="0"/>
          </a:p>
          <a:p>
            <a:pPr marL="0" indent="0">
              <a:buNone/>
            </a:pPr>
            <a:r>
              <a:rPr lang="tr-TR" sz="3600" dirty="0"/>
              <a:t>Nakit Tutarı alanında  işlem ile ilgili nakit girişi var ise, yapılan nakit ödeme tutarı bu alana yazılır, nakit ödeme yoksa fiş tutarının tamamı kredi tutarı olarak folyoya yansır.</a:t>
            </a:r>
          </a:p>
          <a:p>
            <a:pPr marL="0" indent="0">
              <a:buNone/>
            </a:pPr>
            <a:r>
              <a:rPr lang="tr-TR" sz="3600" dirty="0" err="1"/>
              <a:t>İskonto</a:t>
            </a:r>
            <a:r>
              <a:rPr lang="tr-TR" sz="3600" dirty="0"/>
              <a:t>  alanında Tutar  veya Yüzde olarak yapılan </a:t>
            </a:r>
            <a:r>
              <a:rPr lang="tr-TR" sz="3600" dirty="0" err="1"/>
              <a:t>iskonto</a:t>
            </a:r>
            <a:r>
              <a:rPr lang="tr-TR" sz="3600" dirty="0"/>
              <a:t> değeri girilir. </a:t>
            </a:r>
          </a:p>
          <a:p>
            <a:pPr marL="0" indent="0">
              <a:buNone/>
            </a:pPr>
            <a:r>
              <a:rPr lang="tr-TR" sz="3600" dirty="0"/>
              <a:t>Kredi Tutarı alanında Fiş Tutarı alanında yazılan tutar otomatik olarak gelir, varsa nakit ödeme ve </a:t>
            </a:r>
          </a:p>
          <a:p>
            <a:pPr marL="0" indent="0">
              <a:buNone/>
            </a:pPr>
            <a:r>
              <a:rPr lang="tr-TR" sz="3600" dirty="0" err="1"/>
              <a:t>iskonto</a:t>
            </a:r>
            <a:r>
              <a:rPr lang="tr-TR" sz="3600" dirty="0"/>
              <a:t> bu fiyat üzerinden otomatik olarak düşürülür ve kredi tutarı olarak folyoya yansır. </a:t>
            </a:r>
          </a:p>
          <a:p>
            <a:pPr marL="0" indent="0">
              <a:buNone/>
            </a:pPr>
            <a:r>
              <a:rPr lang="tr-TR" sz="3600" dirty="0"/>
              <a:t>Servis Tutarı  alanına departman için servis ücreti alınıyorsa, bu alana yazılır. </a:t>
            </a:r>
          </a:p>
          <a:p>
            <a:pPr marL="0" indent="0">
              <a:buNone/>
            </a:pPr>
            <a:r>
              <a:rPr lang="tr-TR" sz="3600" dirty="0"/>
              <a:t>Döviz Cinsi  alanına fişteki tahsilat döviz ile yapılıyorsa; ilgili döviz cinsi listeden seçilir. Döviz Cinsi alanı parametrik olduğundan Sentez </a:t>
            </a:r>
            <a:r>
              <a:rPr lang="tr-TR" sz="3600" dirty="0" err="1"/>
              <a:t>Delux</a:t>
            </a:r>
            <a:r>
              <a:rPr lang="tr-TR" sz="3600" dirty="0"/>
              <a:t> Yükleme Programı / Kur Parametreleri bölümünden tanımlanabilir. </a:t>
            </a:r>
          </a:p>
          <a:p>
            <a:pPr marL="0" indent="0">
              <a:buNone/>
            </a:pPr>
            <a:r>
              <a:rPr lang="tr-TR" sz="3600" dirty="0"/>
              <a:t>Döviz Kuru  alanına Döviz cinsi alanında tanımlanan döviz cinsine ilişkin Günlük Döviz Kurlarında girilen en son kur otomatik olarak gelir. </a:t>
            </a:r>
          </a:p>
          <a:p>
            <a:pPr marL="0" indent="0">
              <a:buNone/>
            </a:pPr>
            <a:r>
              <a:rPr lang="tr-TR" sz="3600" dirty="0"/>
              <a:t>Döviz Tutarı alanına Nakit tutarın döviz karşılığı  otomatik olarak yansır. </a:t>
            </a:r>
          </a:p>
          <a:p>
            <a:pPr marL="0" indent="0">
              <a:buNone/>
            </a:pPr>
            <a:r>
              <a:rPr lang="tr-TR" sz="3600" dirty="0"/>
              <a:t>Ödeme Şekli alanında ödeme tipi seçilir (Buradaki bilgiler Sentez </a:t>
            </a:r>
            <a:r>
              <a:rPr lang="tr-TR" sz="3600" dirty="0" err="1"/>
              <a:t>Delux</a:t>
            </a:r>
            <a:r>
              <a:rPr lang="tr-TR" sz="3600" dirty="0"/>
              <a:t> Yükleme Programı / Ön Büro Parametreleri bölümünden otelinize uygun olarak tanımlanabilir). </a:t>
            </a:r>
          </a:p>
          <a:p>
            <a:pPr marL="0" indent="0">
              <a:buNone/>
            </a:pPr>
            <a:r>
              <a:rPr lang="tr-TR" sz="3600" dirty="0"/>
              <a:t>Oda No alanında Liste butonu ile Oda Listesi alınabilir. Fiş hangi odaya kesilecek ise Seçim butonu tıklanarak seçilip oda </a:t>
            </a:r>
            <a:r>
              <a:rPr lang="tr-TR" sz="3600" dirty="0" err="1"/>
              <a:t>no</a:t>
            </a:r>
            <a:r>
              <a:rPr lang="tr-TR" sz="3600" dirty="0"/>
              <a:t> aktarımı gerçekleştirilir. Oda numarası biliniyorsa liste açılmadan girilebilir. </a:t>
            </a:r>
          </a:p>
          <a:p>
            <a:pPr marL="0" indent="0">
              <a:buNone/>
            </a:pPr>
            <a:r>
              <a:rPr lang="tr-TR" sz="3600" dirty="0"/>
              <a:t>Folyo </a:t>
            </a:r>
            <a:r>
              <a:rPr lang="tr-TR" sz="3600" dirty="0" err="1"/>
              <a:t>no</a:t>
            </a:r>
            <a:r>
              <a:rPr lang="tr-TR" sz="3600" dirty="0"/>
              <a:t> alanına  Oda </a:t>
            </a:r>
            <a:r>
              <a:rPr lang="tr-TR" sz="3600" dirty="0" err="1"/>
              <a:t>no</a:t>
            </a:r>
            <a:r>
              <a:rPr lang="tr-TR" sz="3600" dirty="0"/>
              <a:t> yazıldığında  belirtilen odada konaklayan kişinin folyo numarası otomatik olarak gelir. Harici müşterilere ait olan folyolar ise folyo bölümünde iken Liste butonu tıklanarak bulunulabilir. Folyosu bilinen bir misafirin folyo numarasını yazmak da  yeterlidir. Fiş girişi müşterinin bağlı olduğu folyoya otomatik olarak aktarılır.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88673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27584" y="548680"/>
            <a:ext cx="6984776" cy="3362795"/>
          </a:xfrm>
          <a:prstGeom prst="rect">
            <a:avLst/>
          </a:prstGeom>
          <a:noFill/>
          <a:ln>
            <a:noFill/>
          </a:ln>
        </p:spPr>
      </p:pic>
      <p:sp>
        <p:nvSpPr>
          <p:cNvPr id="8" name="Metin kutusu 7"/>
          <p:cNvSpPr txBox="1"/>
          <p:nvPr/>
        </p:nvSpPr>
        <p:spPr>
          <a:xfrm>
            <a:off x="539552" y="3933056"/>
            <a:ext cx="8073280" cy="2585323"/>
          </a:xfrm>
          <a:prstGeom prst="rect">
            <a:avLst/>
          </a:prstGeom>
          <a:noFill/>
        </p:spPr>
        <p:txBody>
          <a:bodyPr wrap="square" rtlCol="0">
            <a:spAutoFit/>
          </a:bodyPr>
          <a:lstStyle/>
          <a:p>
            <a:r>
              <a:rPr lang="tr-TR" dirty="0" smtClean="0"/>
              <a:t>    Folyo </a:t>
            </a:r>
            <a:r>
              <a:rPr lang="tr-TR" dirty="0"/>
              <a:t>Dökümü</a:t>
            </a:r>
          </a:p>
          <a:p>
            <a:r>
              <a:rPr lang="tr-TR" dirty="0" smtClean="0"/>
              <a:t>Ödenmez </a:t>
            </a:r>
            <a:r>
              <a:rPr lang="tr-TR" dirty="0"/>
              <a:t>alanında konaklayan kişinin harcaması ödenmez ise bu alanın seçilmesi gerekir. Ödenmez folyolar ve </a:t>
            </a:r>
            <a:r>
              <a:rPr lang="tr-TR" dirty="0" err="1"/>
              <a:t>complimentary</a:t>
            </a:r>
            <a:r>
              <a:rPr lang="tr-TR" dirty="0"/>
              <a:t> müşterilerin fişlerinde bu alan otomatik olarak tıklanmış olarak gelir. </a:t>
            </a:r>
          </a:p>
          <a:p>
            <a:r>
              <a:rPr lang="tr-TR" dirty="0"/>
              <a:t>Kart No alanında Otelde  kart sistemi kullanılmakta ise müşteriye ait olan kart numarası yazılır. </a:t>
            </a:r>
          </a:p>
          <a:p>
            <a:r>
              <a:rPr lang="tr-TR" dirty="0"/>
              <a:t>Tanımlamaları yapılmış olan departman hasılat fişini  kayıt etmek için F5 tuşu yada Kayıt  butonu, fiş iptali için F6 tuşu yada İptal  butonu, fiş  dökümü almak için Yazdır butonu tıklanır.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829188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568952" cy="6048672"/>
          </a:xfrm>
        </p:spPr>
        <p:txBody>
          <a:bodyPr>
            <a:normAutofit fontScale="85000" lnSpcReduction="20000"/>
          </a:bodyPr>
          <a:lstStyle/>
          <a:p>
            <a:pPr marL="0" indent="0">
              <a:buNone/>
            </a:pPr>
            <a:r>
              <a:rPr lang="tr-TR" sz="2000" u="sng" dirty="0">
                <a:solidFill>
                  <a:srgbClr val="C00000"/>
                </a:solidFill>
              </a:rPr>
              <a:t>Ön Kasa Fişi </a:t>
            </a:r>
          </a:p>
          <a:p>
            <a:pPr marL="0" indent="0">
              <a:buNone/>
            </a:pPr>
            <a:r>
              <a:rPr lang="tr-TR" sz="2000" dirty="0"/>
              <a:t>Otelde konaklayan misafirlerin ön kasaya yaptıkları ödeme hareketlerinin girildiği fiş ekranıdır. </a:t>
            </a: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r>
              <a:rPr lang="tr-TR" sz="2000" dirty="0" smtClean="0"/>
              <a:t>Ön </a:t>
            </a:r>
            <a:r>
              <a:rPr lang="tr-TR" sz="2000" dirty="0"/>
              <a:t>Kasa Fişi</a:t>
            </a:r>
          </a:p>
          <a:p>
            <a:pPr marL="0" indent="0">
              <a:buNone/>
            </a:pPr>
            <a:r>
              <a:rPr lang="tr-TR" sz="2000" dirty="0" err="1"/>
              <a:t>SentezDelux</a:t>
            </a:r>
            <a:r>
              <a:rPr lang="tr-TR" sz="2000" dirty="0"/>
              <a:t> parametrelerinin Kullanıcı kartları Özelkod2 alanında tanımlanan </a:t>
            </a:r>
            <a:r>
              <a:rPr lang="tr-TR" sz="2000" dirty="0" err="1"/>
              <a:t>önkasa</a:t>
            </a:r>
            <a:r>
              <a:rPr lang="tr-TR" sz="2000" dirty="0"/>
              <a:t> numarasına göre </a:t>
            </a:r>
            <a:r>
              <a:rPr lang="tr-TR" sz="2000" dirty="0" err="1"/>
              <a:t>ÖnKasa</a:t>
            </a:r>
            <a:r>
              <a:rPr lang="tr-TR" sz="2000" dirty="0"/>
              <a:t> fişi girerken, fişin hangi </a:t>
            </a:r>
            <a:r>
              <a:rPr lang="tr-TR" sz="2000" dirty="0" err="1"/>
              <a:t>ÖnKasaya</a:t>
            </a:r>
            <a:r>
              <a:rPr lang="tr-TR" sz="2000" dirty="0"/>
              <a:t> ait olduğu pencerenin başlığında </a:t>
            </a:r>
            <a:r>
              <a:rPr lang="tr-TR" sz="2000" dirty="0" err="1"/>
              <a:t>belirtiliyor.Buna</a:t>
            </a:r>
            <a:r>
              <a:rPr lang="tr-TR" sz="2000" dirty="0"/>
              <a:t> göre Raporlar/</a:t>
            </a:r>
            <a:r>
              <a:rPr lang="tr-TR" sz="2000" dirty="0" err="1"/>
              <a:t>MaliRaporlar</a:t>
            </a:r>
            <a:r>
              <a:rPr lang="tr-TR" sz="2000" dirty="0"/>
              <a:t>/</a:t>
            </a:r>
            <a:r>
              <a:rPr lang="tr-TR" sz="2000" dirty="0" err="1"/>
              <a:t>KasaDefteri</a:t>
            </a:r>
            <a:r>
              <a:rPr lang="tr-TR" sz="2000" dirty="0"/>
              <a:t> filtresinde departman kodunun ilk değeri kullanıcıya ait olan </a:t>
            </a:r>
            <a:r>
              <a:rPr lang="tr-TR" sz="2000" dirty="0" err="1"/>
              <a:t>ÖnKasa</a:t>
            </a:r>
            <a:r>
              <a:rPr lang="tr-TR" sz="2000" dirty="0"/>
              <a:t> kodu olarak getirilir. </a:t>
            </a:r>
          </a:p>
          <a:p>
            <a:pPr marL="0" indent="0">
              <a:buNone/>
            </a:pPr>
            <a:r>
              <a:rPr lang="tr-TR" sz="2000" dirty="0"/>
              <a:t>Fiş </a:t>
            </a:r>
            <a:r>
              <a:rPr lang="tr-TR" sz="2000" dirty="0" err="1"/>
              <a:t>no</a:t>
            </a:r>
            <a:r>
              <a:rPr lang="tr-TR" sz="2000" dirty="0"/>
              <a:t> alanındaki numara, karta ilk girildiğinde otomatik olarak  atanır. </a:t>
            </a:r>
          </a:p>
          <a:p>
            <a:pPr marL="0" indent="0">
              <a:buNone/>
            </a:pPr>
            <a:r>
              <a:rPr lang="tr-TR" sz="2000" dirty="0"/>
              <a:t>Belge No alanına varsa belge numarası girilir. </a:t>
            </a:r>
          </a:p>
          <a:p>
            <a:pPr marL="0" indent="0">
              <a:buNone/>
            </a:pPr>
            <a:r>
              <a:rPr lang="tr-TR" sz="2000" dirty="0"/>
              <a:t>Fiş Tarihi alanına ekrana  işlem tarihi </a:t>
            </a:r>
            <a:r>
              <a:rPr lang="tr-TR" sz="2000" dirty="0" smtClean="0"/>
              <a:t>otomatik </a:t>
            </a:r>
            <a:r>
              <a:rPr lang="tr-TR" sz="2000" dirty="0"/>
              <a:t>olarak gelir. İşlem Tarihi ile Fiş Tarihi bilgisi aynı olmak zorundadır. </a:t>
            </a:r>
          </a:p>
          <a:p>
            <a:pPr marL="0" indent="0">
              <a:buNone/>
            </a:pPr>
            <a:endParaRPr lang="tr-TR" sz="2000" dirty="0" smtClean="0"/>
          </a:p>
          <a:p>
            <a:pPr marL="0" indent="0">
              <a:buNone/>
            </a:pPr>
            <a:endParaRPr lang="tr-TR" sz="2000" dirty="0"/>
          </a:p>
          <a:p>
            <a:pPr marL="0" indent="0">
              <a:buNone/>
            </a:pP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1052736"/>
            <a:ext cx="7632848"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343332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4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92688"/>
          </a:xfrm>
        </p:spPr>
        <p:txBody>
          <a:bodyPr>
            <a:normAutofit fontScale="62500" lnSpcReduction="20000"/>
          </a:bodyPr>
          <a:lstStyle/>
          <a:p>
            <a:pPr marL="0" indent="0">
              <a:buNone/>
            </a:pPr>
            <a:r>
              <a:rPr lang="tr-TR" dirty="0"/>
              <a:t>Açıklama alanına  fişin kesileceği ürün hakkında Açıklama  girilmek isteniyorsa girilir. </a:t>
            </a:r>
          </a:p>
          <a:p>
            <a:pPr marL="0" indent="0">
              <a:buNone/>
            </a:pPr>
            <a:r>
              <a:rPr lang="tr-TR" dirty="0"/>
              <a:t>Nakit Tutar alanına nakit ödemesi yapılacak olan işlem tutarı yazılır. </a:t>
            </a:r>
          </a:p>
          <a:p>
            <a:pPr marL="0" indent="0">
              <a:buNone/>
            </a:pPr>
            <a:r>
              <a:rPr lang="tr-TR" dirty="0"/>
              <a:t>Döviz Cinsi / Kuru alanında Döviz Cinsi listeden seçildikten sonra Kuru girilir. Sonucunda  da döviz tutarı otomatik olarak  hesaplanır. (TL üzerinden yapılan ödemelerde bu alanlar boş bırakılır )</a:t>
            </a:r>
          </a:p>
          <a:p>
            <a:pPr marL="0" indent="0">
              <a:buNone/>
            </a:pPr>
            <a:r>
              <a:rPr lang="tr-TR" dirty="0"/>
              <a:t>Komisyon  alanına yapılan işlem ile ilgili komisyon var ise komisyon oranı yazılır. Tüm ödeme tiplerine göre komisyon oranları parametrelerde belirtilebilir ve böylece yapılan ödeme şekline göre komisyon otomatik olarak hesaplanır. </a:t>
            </a:r>
          </a:p>
          <a:p>
            <a:pPr marL="0" indent="0">
              <a:buNone/>
            </a:pPr>
            <a:r>
              <a:rPr lang="tr-TR" dirty="0"/>
              <a:t>Ödeme Şekli alanında müşterinin ödemeyi ne şekilde yapacağı ekrana gelen liste üzerinden belirlenir. ( Nakit, Kredi Kartı, Seyahat Çeki vb. ) Buradaki bilgiler </a:t>
            </a:r>
            <a:r>
              <a:rPr lang="tr-TR" dirty="0" err="1"/>
              <a:t>SentezDelux</a:t>
            </a:r>
            <a:r>
              <a:rPr lang="tr-TR" dirty="0"/>
              <a:t> Yükleme Programı / Ön Büro Parametreleri bölümünden otelinize uygun olarak tanımlanır.</a:t>
            </a:r>
          </a:p>
          <a:p>
            <a:pPr marL="0" indent="0">
              <a:buNone/>
            </a:pPr>
            <a:r>
              <a:rPr lang="tr-TR" dirty="0"/>
              <a:t>Oda No alanında Liste butonu ile </a:t>
            </a:r>
            <a:r>
              <a:rPr lang="tr-TR" dirty="0" err="1"/>
              <a:t>Check</a:t>
            </a:r>
            <a:r>
              <a:rPr lang="tr-TR" dirty="0"/>
              <a:t> – </a:t>
            </a:r>
            <a:r>
              <a:rPr lang="tr-TR" dirty="0" err="1"/>
              <a:t>In</a:t>
            </a:r>
            <a:r>
              <a:rPr lang="tr-TR" dirty="0"/>
              <a:t> listesi açılır. Fiş hangi odaya kesilecek ise Seçim butonu tıklanarak seçilip oda </a:t>
            </a:r>
            <a:r>
              <a:rPr lang="tr-TR" dirty="0" err="1"/>
              <a:t>no</a:t>
            </a:r>
            <a:r>
              <a:rPr lang="tr-TR" dirty="0"/>
              <a:t>  aktarımı gerçekleştirilir.</a:t>
            </a:r>
          </a:p>
          <a:p>
            <a:pPr marL="0" indent="0">
              <a:buNone/>
            </a:pPr>
            <a:r>
              <a:rPr lang="tr-TR" dirty="0"/>
              <a:t>Folyo No  alanına Oda No alanı doldurulmuş ise belirtilen odada konaklayan kişinin folyo numarası otomatik olarak gelir. Oda No seçimi yapıldıktan sonra Misafir Adı, Ana Folyo, </a:t>
            </a:r>
            <a:r>
              <a:rPr lang="tr-TR" dirty="0" err="1"/>
              <a:t>Ektra</a:t>
            </a:r>
            <a:r>
              <a:rPr lang="tr-TR" dirty="0"/>
              <a:t> Folyo, </a:t>
            </a:r>
            <a:r>
              <a:rPr lang="tr-TR" dirty="0" err="1"/>
              <a:t>Check-In</a:t>
            </a:r>
            <a:r>
              <a:rPr lang="tr-TR" dirty="0"/>
              <a:t> No  bilgileri otomatik olarak  fiş üzerine aktarılır.</a:t>
            </a:r>
          </a:p>
          <a:p>
            <a:pPr marL="0" indent="0">
              <a:buNone/>
            </a:pPr>
            <a:r>
              <a:rPr lang="tr-TR" dirty="0"/>
              <a:t>F5 tuşu yada Kayıt butonu tıklanarak bilgiler kaydedilmek istendiğinde “Fişi Yazdırmak istiyor musunuz?” sorusu ekrana gelir. Cevap “Evet”  ise fiş basımı gerçekleşir.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093633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20000"/>
          </a:bodyPr>
          <a:lstStyle/>
          <a:p>
            <a:pPr marL="0" indent="0">
              <a:buNone/>
            </a:pPr>
            <a:r>
              <a:rPr lang="tr-TR" sz="2000" u="sng" dirty="0">
                <a:solidFill>
                  <a:srgbClr val="C00000"/>
                </a:solidFill>
              </a:rPr>
              <a:t>Depozito Fişi</a:t>
            </a:r>
          </a:p>
          <a:p>
            <a:pPr marL="0" indent="0">
              <a:buNone/>
            </a:pPr>
            <a:r>
              <a:rPr lang="tr-TR" sz="2000" dirty="0"/>
              <a:t>Ön Kasa modülünden Depozito Fişi alanı seçilerek Depozito kartları ekrana getirilir. Eğer Departman kartlarındaki Gelir alanı seçim butonuna basılarak gelen menüden depozito olarak seçilmemiş ise (hiç bir departman için Gelir alanı depozito olarak tanımlı değil ise), ekrana "</a:t>
            </a:r>
            <a:r>
              <a:rPr lang="tr-TR" sz="2000" dirty="0" err="1"/>
              <a:t>List</a:t>
            </a:r>
            <a:r>
              <a:rPr lang="tr-TR" sz="2000" dirty="0"/>
              <a:t> </a:t>
            </a:r>
            <a:r>
              <a:rPr lang="tr-TR" sz="2000" dirty="0" err="1"/>
              <a:t>index</a:t>
            </a:r>
            <a:r>
              <a:rPr lang="tr-TR" sz="2000" dirty="0"/>
              <a:t> </a:t>
            </a:r>
            <a:r>
              <a:rPr lang="tr-TR" sz="2000" dirty="0" err="1"/>
              <a:t>out</a:t>
            </a:r>
            <a:r>
              <a:rPr lang="tr-TR" sz="2000" dirty="0"/>
              <a:t> of </a:t>
            </a:r>
            <a:r>
              <a:rPr lang="tr-TR" sz="2000" dirty="0" err="1"/>
              <a:t>Bound</a:t>
            </a:r>
            <a:r>
              <a:rPr lang="tr-TR" sz="2000" dirty="0"/>
              <a:t>(0)" mesajı gelir ve bu şekilde departman fişi düzgün çalışmaz</a:t>
            </a:r>
            <a:r>
              <a:rPr lang="tr-TR" sz="2000" dirty="0" smtClean="0"/>
              <a:t>. Bu </a:t>
            </a:r>
            <a:r>
              <a:rPr lang="tr-TR" sz="2000" dirty="0"/>
              <a:t>nedenle Departman kartında GELIR alanı depozito olarak seçilmelidir</a:t>
            </a:r>
            <a:r>
              <a:rPr lang="tr-TR" sz="2000" dirty="0" smtClean="0"/>
              <a:t>. Depozito </a:t>
            </a:r>
            <a:r>
              <a:rPr lang="tr-TR" sz="2000" dirty="0"/>
              <a:t>alımı veya iadesi Depozito Fişi kullanılarak yapılır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r>
              <a:rPr lang="tr-TR" sz="2000" dirty="0" smtClean="0"/>
              <a:t>Depozito fişi</a:t>
            </a:r>
          </a:p>
          <a:p>
            <a:pPr marL="0" indent="0">
              <a:buNone/>
            </a:pPr>
            <a:endParaRPr lang="tr-TR" sz="20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670" y="2348880"/>
            <a:ext cx="7200800"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29010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4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856984" cy="6552728"/>
          </a:xfrm>
        </p:spPr>
        <p:txBody>
          <a:bodyPr>
            <a:normAutofit fontScale="47500" lnSpcReduction="20000"/>
          </a:bodyPr>
          <a:lstStyle/>
          <a:p>
            <a:pPr marL="0" indent="0">
              <a:buNone/>
            </a:pPr>
            <a:r>
              <a:rPr lang="tr-TR" sz="3400" dirty="0"/>
              <a:t>Belge No alanına fişin takibi için bir belge numarası tanımlanabilir.</a:t>
            </a:r>
          </a:p>
          <a:p>
            <a:pPr marL="0" indent="0">
              <a:buNone/>
            </a:pPr>
            <a:r>
              <a:rPr lang="tr-TR" sz="3400" dirty="0"/>
              <a:t>Fiş Tarihi alanına günün tarihi otomatik olarak getirilir</a:t>
            </a:r>
            <a:r>
              <a:rPr lang="tr-TR" sz="3400" dirty="0" smtClean="0"/>
              <a:t>. Getirilen </a:t>
            </a:r>
            <a:r>
              <a:rPr lang="tr-TR" sz="3400" dirty="0"/>
              <a:t>sistem tarihi dışında yeni tarih girilemez.</a:t>
            </a:r>
          </a:p>
          <a:p>
            <a:pPr marL="0" indent="0">
              <a:buNone/>
            </a:pPr>
            <a:r>
              <a:rPr lang="tr-TR" sz="3400" dirty="0"/>
              <a:t>Departman alanından depozito fişinin kesileceği departman seçim butonuna basılarak </a:t>
            </a:r>
            <a:r>
              <a:rPr lang="tr-TR" sz="3400" dirty="0" err="1"/>
              <a:t>tanımlanır.Bu</a:t>
            </a:r>
            <a:r>
              <a:rPr lang="tr-TR" sz="3400" dirty="0"/>
              <a:t> listede, departman kartlarının Gelir alanı depozito olarak seçilen departmanlar görüntülenir.</a:t>
            </a:r>
          </a:p>
          <a:p>
            <a:pPr marL="0" indent="0">
              <a:buNone/>
            </a:pPr>
            <a:r>
              <a:rPr lang="tr-TR" sz="3400" dirty="0"/>
              <a:t>Açıklama alanına istenirse açıklama </a:t>
            </a:r>
            <a:r>
              <a:rPr lang="tr-TR" sz="3400" dirty="0" smtClean="0"/>
              <a:t>bilgisi </a:t>
            </a:r>
            <a:r>
              <a:rPr lang="tr-TR" sz="3400" dirty="0"/>
              <a:t>girilebilir.</a:t>
            </a:r>
          </a:p>
          <a:p>
            <a:pPr marL="0" indent="0">
              <a:buNone/>
            </a:pPr>
            <a:r>
              <a:rPr lang="tr-TR" sz="3400" dirty="0"/>
              <a:t>Depozito alımı için Giriş, Depozito iadesi için Çıkış alanı seçilmelidir.</a:t>
            </a:r>
          </a:p>
          <a:p>
            <a:pPr marL="0" indent="0">
              <a:buNone/>
            </a:pPr>
            <a:r>
              <a:rPr lang="tr-TR" sz="3400" dirty="0"/>
              <a:t>Nakit Tutar alanına uygulanacak depozitonun TL bazındaki tutarı girilir</a:t>
            </a:r>
            <a:r>
              <a:rPr lang="tr-TR" sz="3400" dirty="0" smtClean="0"/>
              <a:t>. Dövizli </a:t>
            </a:r>
            <a:r>
              <a:rPr lang="tr-TR" sz="3400" dirty="0"/>
              <a:t>işlem yapılmış ise bu alana TL değeri otomatik olarak gelir.</a:t>
            </a:r>
          </a:p>
          <a:p>
            <a:pPr marL="0" indent="0">
              <a:buNone/>
            </a:pPr>
            <a:r>
              <a:rPr lang="tr-TR" sz="3400" dirty="0"/>
              <a:t>Döviz Cinsi / Kuru alanlarından ilkinde seçim butonuna basılarak döviz cinsi </a:t>
            </a:r>
            <a:r>
              <a:rPr lang="tr-TR" sz="3400" dirty="0" err="1"/>
              <a:t>tanımlanır.İkinci</a:t>
            </a:r>
            <a:r>
              <a:rPr lang="tr-TR" sz="3400" dirty="0"/>
              <a:t> alana ise döviz kuru girilir</a:t>
            </a:r>
            <a:r>
              <a:rPr lang="tr-TR" sz="3400" dirty="0" smtClean="0"/>
              <a:t>. Eğer </a:t>
            </a:r>
            <a:r>
              <a:rPr lang="tr-TR" sz="3400" dirty="0"/>
              <a:t>Ön Kasa modülündeki günlük döviz kurları alanında gün bazında döviz tanımı yapılmış ise bu alana döviz cinsi seçildiğinde döviz kuru otomatik getirilir.</a:t>
            </a:r>
          </a:p>
          <a:p>
            <a:pPr marL="0" indent="0">
              <a:buNone/>
            </a:pPr>
            <a:r>
              <a:rPr lang="tr-TR" sz="3400" dirty="0"/>
              <a:t>Komisyon % alanına fiyat üzerinden alınacak komisyon oranı girilir.</a:t>
            </a:r>
          </a:p>
          <a:p>
            <a:pPr marL="0" indent="0">
              <a:buNone/>
            </a:pPr>
            <a:r>
              <a:rPr lang="tr-TR" sz="3400" dirty="0"/>
              <a:t>Döviz Tutarı alanına depozito fişi için dövizli tanım yapılmış ise, döviz tutarı girilir.</a:t>
            </a:r>
          </a:p>
          <a:p>
            <a:pPr marL="0" indent="0">
              <a:buNone/>
            </a:pPr>
            <a:r>
              <a:rPr lang="tr-TR" sz="3400" dirty="0"/>
              <a:t>Ödeme Şekli alanından seçim butonuna basılarak yapılacak ödeme şekli </a:t>
            </a:r>
            <a:r>
              <a:rPr lang="tr-TR" sz="3400" dirty="0" err="1"/>
              <a:t>tanımlanır.Bu</a:t>
            </a:r>
            <a:r>
              <a:rPr lang="tr-TR" sz="3400" dirty="0"/>
              <a:t> listede görüntülenen ödeme şekilleri </a:t>
            </a:r>
            <a:r>
              <a:rPr lang="tr-TR" sz="3400" dirty="0" err="1"/>
              <a:t>SentezDelux</a:t>
            </a:r>
            <a:r>
              <a:rPr lang="tr-TR" sz="3400" dirty="0"/>
              <a:t> yükleme programının Ön Büro </a:t>
            </a:r>
            <a:r>
              <a:rPr lang="tr-TR" sz="3400" dirty="0" err="1"/>
              <a:t>paremetrelerindeki</a:t>
            </a:r>
            <a:r>
              <a:rPr lang="tr-TR" sz="3400" dirty="0"/>
              <a:t> Ödeme Şekli sekmesinde tanımlanan </a:t>
            </a:r>
            <a:r>
              <a:rPr lang="tr-TR" sz="3400" dirty="0" err="1"/>
              <a:t>bilgilerdir.Uygulanacak</a:t>
            </a:r>
            <a:r>
              <a:rPr lang="tr-TR" sz="3400" dirty="0"/>
              <a:t> ödeme şekli listede yoksa </a:t>
            </a:r>
            <a:r>
              <a:rPr lang="tr-TR" sz="3400" dirty="0" err="1"/>
              <a:t>SentezDelux</a:t>
            </a:r>
            <a:r>
              <a:rPr lang="tr-TR" sz="3400" dirty="0"/>
              <a:t> yükleme programına girilip ödeme şekli tanımlanmalıdır.</a:t>
            </a:r>
          </a:p>
          <a:p>
            <a:pPr marL="0" indent="0">
              <a:buNone/>
            </a:pPr>
            <a:r>
              <a:rPr lang="tr-TR" sz="3400" dirty="0"/>
              <a:t>Oda No alanında depozito alım veya iadesinin yapılacağı oda numarası </a:t>
            </a:r>
            <a:r>
              <a:rPr lang="tr-TR" sz="3400" dirty="0" err="1"/>
              <a:t>tanımlanır.Oda</a:t>
            </a:r>
            <a:r>
              <a:rPr lang="tr-TR" sz="3400" dirty="0"/>
              <a:t> numarası manuel olarak girilebileceği gibi liste butonuna basılarak ekrana gelen </a:t>
            </a:r>
            <a:r>
              <a:rPr lang="tr-TR" sz="3400" dirty="0" err="1"/>
              <a:t>Check</a:t>
            </a:r>
            <a:r>
              <a:rPr lang="tr-TR" sz="3400" dirty="0"/>
              <a:t>-in listesinden de seçim yapılabilir.</a:t>
            </a:r>
          </a:p>
          <a:p>
            <a:pPr marL="0" indent="0">
              <a:buNone/>
            </a:pPr>
            <a:r>
              <a:rPr lang="tr-TR" sz="3400" dirty="0"/>
              <a:t>Oda Numarası girildiğinde Folyo No, Misafir adı, Ana Folyo, </a:t>
            </a:r>
            <a:r>
              <a:rPr lang="tr-TR" sz="3400" dirty="0" err="1"/>
              <a:t>Extra</a:t>
            </a:r>
            <a:r>
              <a:rPr lang="tr-TR" sz="3400" dirty="0"/>
              <a:t> Folyo ve </a:t>
            </a:r>
            <a:r>
              <a:rPr lang="tr-TR" sz="3400" dirty="0" err="1"/>
              <a:t>Check</a:t>
            </a:r>
            <a:r>
              <a:rPr lang="tr-TR" sz="3400" dirty="0"/>
              <a:t>-in No alanlarına bilgiler otomatik getirilir.</a:t>
            </a:r>
          </a:p>
          <a:p>
            <a:pPr marL="0" indent="0">
              <a:buNone/>
            </a:pPr>
            <a:r>
              <a:rPr lang="tr-TR" sz="3400" dirty="0"/>
              <a:t>Yeni Fiş butonuna basılarak yeni depozito fişi </a:t>
            </a:r>
            <a:r>
              <a:rPr lang="tr-TR" sz="3400" dirty="0" err="1"/>
              <a:t>girilebilir.Fiş</a:t>
            </a:r>
            <a:r>
              <a:rPr lang="tr-TR" sz="3400" dirty="0"/>
              <a:t> İptal butonu ile seçilen fiş iptal </a:t>
            </a:r>
            <a:r>
              <a:rPr lang="tr-TR" sz="3400" dirty="0" err="1"/>
              <a:t>edilir.Yazdır</a:t>
            </a:r>
            <a:r>
              <a:rPr lang="tr-TR" sz="3400" dirty="0"/>
              <a:t> butonu ile ekrana veya bir başka birim için (Yazıcı, Excel vb.) çıktı alınabilir. Kayıt butonu ile depozito fişi kayıt edilir.</a:t>
            </a:r>
          </a:p>
          <a:p>
            <a:pPr marL="0" indent="0">
              <a:buNone/>
            </a:pPr>
            <a:r>
              <a:rPr lang="tr-TR" sz="3400" dirty="0"/>
              <a:t> 	Depozito Durumu Listesi verilen filtre değerlerine göre depozito departmanlarındaki bakiyeleri TL ve döviz olarak listeler. İlk satır döviz, ikinci satır TL değerlerini gösterir. Depozito Durumu penceresi </a:t>
            </a:r>
            <a:r>
              <a:rPr lang="tr-TR" sz="3400" dirty="0" err="1"/>
              <a:t>RoomRack</a:t>
            </a:r>
            <a:r>
              <a:rPr lang="tr-TR" sz="3400" dirty="0"/>
              <a:t>, </a:t>
            </a:r>
            <a:r>
              <a:rPr lang="tr-TR" sz="3400" dirty="0" err="1"/>
              <a:t>RoomStatus</a:t>
            </a:r>
            <a:r>
              <a:rPr lang="tr-TR" sz="3400" dirty="0"/>
              <a:t> ve </a:t>
            </a:r>
            <a:r>
              <a:rPr lang="tr-TR" sz="3400" dirty="0" err="1"/>
              <a:t>CheckInList</a:t>
            </a:r>
            <a:r>
              <a:rPr lang="tr-TR" sz="3400" dirty="0"/>
              <a:t> üzerinden açılabilir.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23029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1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lstStyle/>
          <a:p>
            <a:pPr marL="0" indent="0">
              <a:buNone/>
            </a:pPr>
            <a:r>
              <a:rPr lang="tr-TR" sz="2000" u="sng" dirty="0">
                <a:solidFill>
                  <a:srgbClr val="C00000"/>
                </a:solidFill>
              </a:rPr>
              <a:t>Hesap Transfer İşlemleri</a:t>
            </a:r>
          </a:p>
          <a:p>
            <a:pPr marL="0" indent="0">
              <a:buNone/>
            </a:pPr>
            <a:r>
              <a:rPr lang="tr-TR" sz="2000" dirty="0"/>
              <a:t>İki oda arasında hesapları transfer etmek için kullanılan Hesap Transfer İşlemi sayesinde hesaplar transfer edilir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r>
              <a:rPr lang="tr-TR" sz="2000" dirty="0" smtClean="0"/>
              <a:t>Hesap transfer işlemi</a:t>
            </a:r>
            <a:endParaRPr lang="tr-TR" sz="2000" dirty="0"/>
          </a:p>
          <a:p>
            <a:pPr marL="0" indent="0">
              <a:buNone/>
            </a:pPr>
            <a:endParaRPr lang="tr-TR"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5" y="1340768"/>
            <a:ext cx="7128792"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324763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55000" lnSpcReduction="20000"/>
          </a:bodyPr>
          <a:lstStyle/>
          <a:p>
            <a:pPr marL="0" indent="0">
              <a:buNone/>
            </a:pPr>
            <a:r>
              <a:rPr lang="tr-TR" dirty="0"/>
              <a:t>Fiş Tarihi alanına Hesap Transfer işleminin yapılacağı tarih yazılır</a:t>
            </a:r>
            <a:r>
              <a:rPr lang="tr-TR" dirty="0" smtClean="0"/>
              <a:t>. Günün </a:t>
            </a:r>
            <a:r>
              <a:rPr lang="tr-TR" dirty="0"/>
              <a:t>tarihi otomatik olarak gelir. </a:t>
            </a:r>
          </a:p>
          <a:p>
            <a:pPr marL="0" indent="0">
              <a:buNone/>
            </a:pPr>
            <a:r>
              <a:rPr lang="tr-TR" dirty="0"/>
              <a:t>ODADAN bölümündeki Oda No  alanında F7 tuşu yada Liste butonu ile </a:t>
            </a:r>
            <a:r>
              <a:rPr lang="tr-TR" dirty="0" err="1"/>
              <a:t>Check</a:t>
            </a:r>
            <a:r>
              <a:rPr lang="tr-TR" dirty="0"/>
              <a:t> – </a:t>
            </a:r>
            <a:r>
              <a:rPr lang="tr-TR" dirty="0" err="1"/>
              <a:t>In</a:t>
            </a:r>
            <a:r>
              <a:rPr lang="tr-TR" dirty="0"/>
              <a:t> Listesi alınır. </a:t>
            </a:r>
          </a:p>
          <a:p>
            <a:pPr marL="0" indent="0">
              <a:buNone/>
            </a:pPr>
            <a:r>
              <a:rPr lang="tr-TR" dirty="0"/>
              <a:t>İleri / geri butonları tıklanarak ilgili misafirin üzerine gelinip Seçim butonu ile misafir seçimi gerçekleştirilir. </a:t>
            </a:r>
            <a:r>
              <a:rPr lang="tr-TR" dirty="0" err="1"/>
              <a:t>Check</a:t>
            </a:r>
            <a:r>
              <a:rPr lang="tr-TR" dirty="0"/>
              <a:t> </a:t>
            </a:r>
            <a:r>
              <a:rPr lang="tr-TR" dirty="0" err="1"/>
              <a:t>In</a:t>
            </a:r>
            <a:r>
              <a:rPr lang="tr-TR" dirty="0"/>
              <a:t> listesinde aranılan misafire kolay ulaşmak için Filtre butonu tıklanarak belirgin kriterlere göre listeleme yapılabilir. Misafir seçiminden sonra bu bölümdeki Oda No alanına seçimi yapılan misafirin bulunduğu Oda numarası  gelir. </a:t>
            </a:r>
          </a:p>
          <a:p>
            <a:pPr marL="0" indent="0">
              <a:buNone/>
            </a:pPr>
            <a:r>
              <a:rPr lang="tr-TR" dirty="0"/>
              <a:t>ODAYA bölümündeki Oda No alanında hangi odaya transfer işlemi yapılacak ise  ODADAN bölümündeki Oda </a:t>
            </a:r>
            <a:r>
              <a:rPr lang="tr-TR" dirty="0" err="1"/>
              <a:t>no</a:t>
            </a:r>
            <a:r>
              <a:rPr lang="tr-TR" dirty="0"/>
              <a:t> seçiminde olduğu gibi işlemler yapılıp oda seçilir.</a:t>
            </a:r>
          </a:p>
          <a:p>
            <a:pPr marL="0" indent="0">
              <a:buNone/>
            </a:pPr>
            <a:r>
              <a:rPr lang="tr-TR" dirty="0"/>
              <a:t>Her iki bölümde de seçilen Oda Numaralarına ait Ana Folyo, Ekstra Folyo ile bunlara bağlı Bakiyeler, Misafir Adı ve </a:t>
            </a:r>
            <a:r>
              <a:rPr lang="tr-TR" dirty="0" err="1"/>
              <a:t>Check</a:t>
            </a:r>
            <a:r>
              <a:rPr lang="tr-TR" dirty="0"/>
              <a:t> – </a:t>
            </a:r>
            <a:r>
              <a:rPr lang="tr-TR" dirty="0" err="1"/>
              <a:t>In</a:t>
            </a:r>
            <a:r>
              <a:rPr lang="tr-TR" dirty="0"/>
              <a:t> No bilgileri seçimden sonra otomatik olarak ekrana gelir. Değişiklik yapılamaz. </a:t>
            </a:r>
          </a:p>
          <a:p>
            <a:pPr marL="0" indent="0">
              <a:buNone/>
            </a:pPr>
            <a:r>
              <a:rPr lang="tr-TR" dirty="0"/>
              <a:t>Transfer Tutarı alanında ODADAN bölümündeki bakiye toplamı bu bölüme aktarılır. Transfer miktarına göre bu alanda tutar değişikliği yapılabilir. </a:t>
            </a:r>
          </a:p>
          <a:p>
            <a:pPr marL="0" indent="0">
              <a:buNone/>
            </a:pPr>
            <a:r>
              <a:rPr lang="tr-TR" dirty="0"/>
              <a:t>Yan Ok işaretinin bulunduğu kısmın  ilk alanında transfer hangi odadan yapılacak ise o odanın numarası, ikinci alanında ise transfer hangi odaya yapılacak ise o odanın numarası bilgilendirme amacıyla görünür. </a:t>
            </a:r>
          </a:p>
          <a:p>
            <a:pPr marL="0" indent="0">
              <a:buNone/>
            </a:pPr>
            <a:r>
              <a:rPr lang="tr-TR" dirty="0"/>
              <a:t>Döviz Cinsi / Kuru alanında Döviz Cinsi listeden seçilir. Seçilen Döviz cinsine ait Kur belirlenmişse Kuru alanına otomatik olarak gelir. Girilmemişse Kuru alanına girilir veya istenirse gelen değer üzerinde değişiklik yapılabilir. </a:t>
            </a:r>
          </a:p>
          <a:p>
            <a:pPr marL="0" indent="0">
              <a:buNone/>
            </a:pPr>
            <a:r>
              <a:rPr lang="tr-TR" dirty="0"/>
              <a:t>Döviz Tutarı alanında Transfer tutarının döviz cinsinden  değeri otomatik olarak hesaplandığı için döviz kuru girildikten sonra dövizli tutar ekrana gelir. </a:t>
            </a:r>
          </a:p>
          <a:p>
            <a:pPr marL="0" indent="0">
              <a:buNone/>
            </a:pPr>
            <a:r>
              <a:rPr lang="tr-TR" dirty="0"/>
              <a:t>Tanımlanmış olan  Hesap Transfer Fişini kayıt etmek için F5 tuşu yada Kayıt butonu, fiş iptal etmek için F6 tuşu yada İptal butonu tıklanır.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78073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8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lstStyle/>
          <a:p>
            <a:pPr marL="0" indent="0">
              <a:buNone/>
            </a:pPr>
            <a:r>
              <a:rPr lang="tr-TR" sz="2000" u="sng" dirty="0">
                <a:solidFill>
                  <a:srgbClr val="C00000"/>
                </a:solidFill>
              </a:rPr>
              <a:t>Krediye Kaldırma Fişi </a:t>
            </a:r>
          </a:p>
          <a:p>
            <a:pPr marL="0" indent="0">
              <a:buNone/>
            </a:pPr>
            <a:r>
              <a:rPr lang="tr-TR" sz="2000" dirty="0"/>
              <a:t>Krediye kaldırma fişi  otelde konaklayan ve ödemesi krediye kaldırılmak istenilen müşterileri borçlandırmak için kullanılır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r>
              <a:rPr lang="tr-TR" sz="2000" dirty="0" smtClean="0"/>
              <a:t>Krediye kaldırma fişi</a:t>
            </a:r>
          </a:p>
          <a:p>
            <a:pPr marL="0" indent="0">
              <a:buNone/>
            </a:pPr>
            <a:endParaRPr lang="tr-TR" sz="2000" dirty="0"/>
          </a:p>
          <a:p>
            <a:pPr marL="0" indent="0">
              <a:buNone/>
            </a:pPr>
            <a:endParaRPr lang="tr-T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412776"/>
            <a:ext cx="7056783" cy="3232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459921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7500" lnSpcReduction="20000"/>
          </a:bodyPr>
          <a:lstStyle/>
          <a:p>
            <a:pPr marL="0" indent="0">
              <a:buNone/>
            </a:pPr>
            <a:r>
              <a:rPr lang="tr-TR" dirty="0"/>
              <a:t>Belge No alanına fiş ile ilgili belge numarası yazılır. </a:t>
            </a:r>
          </a:p>
          <a:p>
            <a:pPr marL="0" indent="0">
              <a:buNone/>
            </a:pPr>
            <a:r>
              <a:rPr lang="tr-TR" dirty="0"/>
              <a:t>Fiş Tarihi alanına işlem tarihi otomatik olarak </a:t>
            </a:r>
            <a:r>
              <a:rPr lang="tr-TR" dirty="0" err="1"/>
              <a:t>gelir.Fişteki</a:t>
            </a:r>
            <a:r>
              <a:rPr lang="tr-TR" dirty="0"/>
              <a:t> iki tarih bilgisi aynı olmak zorundadır. </a:t>
            </a:r>
          </a:p>
          <a:p>
            <a:pPr marL="0" indent="0">
              <a:buNone/>
            </a:pPr>
            <a:r>
              <a:rPr lang="tr-TR" dirty="0"/>
              <a:t>Açıklama alanına işlem ile ilgili olarak genel bir açıklama yapılabilir.</a:t>
            </a:r>
          </a:p>
          <a:p>
            <a:pPr marL="0" indent="0">
              <a:buNone/>
            </a:pPr>
            <a:r>
              <a:rPr lang="tr-TR" dirty="0"/>
              <a:t>Fiş Tutarı alanına krediye kaldırılacak tutar yazılır. Yazılan tutar kadar müşteri borçlandırılır. </a:t>
            </a:r>
          </a:p>
          <a:p>
            <a:pPr marL="0" indent="0">
              <a:buNone/>
            </a:pPr>
            <a:r>
              <a:rPr lang="tr-TR" dirty="0"/>
              <a:t>Oda No alanına ödemesi krediye kaldırılacak olan müşterinin konakladığı oda numarası yazılır. Liste butonu tıklanarak Oda Listesine ulaşılıp Seçim butonu ile ilgili oda da seçilebilir. </a:t>
            </a:r>
          </a:p>
          <a:p>
            <a:pPr marL="0" indent="0">
              <a:buNone/>
            </a:pPr>
            <a:r>
              <a:rPr lang="tr-TR" dirty="0"/>
              <a:t>Folyo No alanına  Oda numarası girildiği  takdirde ilgili folyo numarası  otomatik olarak gelir, harici misafirler için sadece folyo numarası yazılır. Liste butonu ile Folyo listesine ulaşılıp liste üzerinden de seçim yapılabilir.</a:t>
            </a:r>
          </a:p>
          <a:p>
            <a:pPr marL="0" indent="0">
              <a:buNone/>
            </a:pPr>
            <a:r>
              <a:rPr lang="tr-TR" dirty="0"/>
              <a:t>Krediye Kaldırma Fişini kayıt etmek için F5 tuşu yada Kayıt butonu, fiş iptal etmek için F6 tuşu yada Fiş İptal butonu, yeni fiş oluşturmak için F4 tuşu yada Yeni Fiş butonu, fişi yazdırmak için ise Yazdır butonu tıklanır.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609646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62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lstStyle/>
          <a:p>
            <a:pPr marL="0" indent="0">
              <a:buNone/>
            </a:pPr>
            <a:r>
              <a:rPr lang="tr-TR" sz="2000" u="sng" dirty="0">
                <a:solidFill>
                  <a:srgbClr val="C00000"/>
                </a:solidFill>
              </a:rPr>
              <a:t>Krediden Tahsilat Fişi </a:t>
            </a:r>
          </a:p>
          <a:p>
            <a:pPr marL="0" indent="0">
              <a:buNone/>
            </a:pPr>
            <a:r>
              <a:rPr lang="tr-TR" sz="2000" dirty="0"/>
              <a:t>Borcu krediye kaldırılmış müşterilerin folyo numarasına göre borcunu tahsil edeceğimiz ekrandır. Bu tahsilatlar </a:t>
            </a:r>
            <a:r>
              <a:rPr lang="tr-TR" sz="2000" dirty="0" err="1"/>
              <a:t>anakasaya</a:t>
            </a:r>
            <a:r>
              <a:rPr lang="tr-TR" sz="2000" dirty="0"/>
              <a:t> yada </a:t>
            </a:r>
            <a:r>
              <a:rPr lang="tr-TR" sz="2000" dirty="0" err="1"/>
              <a:t>önkasaya</a:t>
            </a:r>
            <a:r>
              <a:rPr lang="tr-TR" sz="2000" dirty="0"/>
              <a:t> olmak üzere iki şekilde tahsil edilebilir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r>
              <a:rPr lang="tr-TR" sz="2000" dirty="0" smtClean="0"/>
              <a:t>Krediden tahsilat fişi</a:t>
            </a:r>
          </a:p>
          <a:p>
            <a:pPr marL="0" indent="0">
              <a:buNone/>
            </a:pPr>
            <a:endParaRPr lang="tr-TR" sz="2000" dirty="0"/>
          </a:p>
          <a:p>
            <a:pPr marL="0" indent="0">
              <a:buNone/>
            </a:pPr>
            <a:endParaRPr lang="tr-TR"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628800"/>
            <a:ext cx="7200800"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072877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55000" lnSpcReduction="20000"/>
          </a:bodyPr>
          <a:lstStyle/>
          <a:p>
            <a:pPr marL="0" indent="0">
              <a:buNone/>
            </a:pPr>
            <a:r>
              <a:rPr lang="tr-TR" dirty="0"/>
              <a:t>Fiş </a:t>
            </a:r>
            <a:r>
              <a:rPr lang="tr-TR" dirty="0" err="1"/>
              <a:t>no</a:t>
            </a:r>
            <a:r>
              <a:rPr lang="tr-TR" dirty="0"/>
              <a:t> alanındaki numara, karta ilk girildiğinde otomatik olarak  atanır. </a:t>
            </a:r>
          </a:p>
          <a:p>
            <a:pPr marL="0" indent="0">
              <a:buNone/>
            </a:pPr>
            <a:r>
              <a:rPr lang="tr-TR" dirty="0"/>
              <a:t>Belge No alanında işlem ile ilgili belge numarası yazılır. </a:t>
            </a:r>
          </a:p>
          <a:p>
            <a:pPr marL="0" indent="0">
              <a:buNone/>
            </a:pPr>
            <a:r>
              <a:rPr lang="tr-TR" dirty="0"/>
              <a:t>Fiş Tarihi alanına  işlem tarihi otomatik olarak gelir.  Tarihler aynı olmalıdır. </a:t>
            </a:r>
          </a:p>
          <a:p>
            <a:pPr marL="0" indent="0">
              <a:buNone/>
            </a:pPr>
            <a:r>
              <a:rPr lang="tr-TR" dirty="0"/>
              <a:t>Açıklama alanında  işlem ile ilgili açıklama  girilmek isteniyorsa yazılır. </a:t>
            </a:r>
          </a:p>
          <a:p>
            <a:pPr marL="0" indent="0">
              <a:buNone/>
            </a:pPr>
            <a:r>
              <a:rPr lang="tr-TR" dirty="0"/>
              <a:t>Ön Kasa / Ana Kasa alanında nakit para girişi hangi kasaya yapılacak ise ilgili kasa işaretlenir. </a:t>
            </a:r>
          </a:p>
          <a:p>
            <a:pPr marL="0" indent="0">
              <a:buNone/>
            </a:pPr>
            <a:r>
              <a:rPr lang="tr-TR" dirty="0"/>
              <a:t>Nakit Tutar alanına tahsilatın tutarı girilir. </a:t>
            </a:r>
          </a:p>
          <a:p>
            <a:pPr marL="0" indent="0">
              <a:buNone/>
            </a:pPr>
            <a:r>
              <a:rPr lang="tr-TR" dirty="0"/>
              <a:t>Döviz  Cinsi / Kuru alanına Nakit hareket döviz ile yapılıyorsa; ekrana gelen listeden ilgili döviz cinsi seçilir. Kur alanına seçimi yapılan döviz cinsinin işlenen fiş tarihinde girilen döviz kuru otomatik olarak yansır. İstenirse döviz kuru değiştirilebilir.</a:t>
            </a:r>
          </a:p>
          <a:p>
            <a:pPr marL="0" indent="0">
              <a:buNone/>
            </a:pPr>
            <a:r>
              <a:rPr lang="tr-TR" dirty="0"/>
              <a:t>Komisyon alanına  işlem ile ilgili komisyon varsa komisyon oranı tanımlanır. Tüm ödeme tiplerine göre komisyon oranları parametrelerde belirlenebilmekte ve böylece yapılan ödeme şekline göre komisyon otomatik olarak hesaplanabilmektedir. </a:t>
            </a:r>
          </a:p>
          <a:p>
            <a:pPr marL="0" indent="0">
              <a:buNone/>
            </a:pPr>
            <a:r>
              <a:rPr lang="tr-TR" dirty="0"/>
              <a:t>Döviz Tutarı  alanında Nakit Tutar; Döviz kuru üzerinden hesaplanıp otomatik olarak aktarılır.</a:t>
            </a:r>
          </a:p>
          <a:p>
            <a:pPr marL="0" indent="0">
              <a:buNone/>
            </a:pPr>
            <a:r>
              <a:rPr lang="tr-TR" dirty="0"/>
              <a:t>Ödeme Şekli  alanında tahsilatı yapılacak tutarın tahsil şekli tanımlı tiplerden  seçilir. Ödeme Şekilleri tanımlanmamışsa  Sentez </a:t>
            </a:r>
            <a:r>
              <a:rPr lang="tr-TR" dirty="0" err="1"/>
              <a:t>Delux</a:t>
            </a:r>
            <a:r>
              <a:rPr lang="tr-TR" dirty="0"/>
              <a:t> Parametrelerinden  gereken ödeme tipleri  tanımlanır. </a:t>
            </a:r>
          </a:p>
          <a:p>
            <a:pPr marL="0" indent="0">
              <a:buNone/>
            </a:pPr>
            <a:r>
              <a:rPr lang="tr-TR" dirty="0"/>
              <a:t>Folyo No alanında Liste butonu ile Folyo Kartı </a:t>
            </a:r>
            <a:r>
              <a:rPr lang="tr-TR" dirty="0" smtClean="0"/>
              <a:t>Filtresi </a:t>
            </a:r>
            <a:r>
              <a:rPr lang="tr-TR" dirty="0"/>
              <a:t>getirilip  Tamam butonu tıklanarak Folyo Kartları Listesi açılır. İlgili Folyo  Seçim butonu ile seçilir. Folyo numarası biliniyorsa liste açılmadan da numara  girilebilir.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333422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8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lnSpcReduction="10000"/>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sz="2200" dirty="0"/>
              <a:t>Krediden Tahsilat Fişini kayıt etmek için F5 tuşu yada Kayıt butonu, fiş iptal etmek için F6 tuşu yada Fiş İptal butonu, yeni fiş oluşturmak için F4 tuşu yada Yeni Fiş butonu, fişi yazdırmak için ise Yazdır butonu tıklanır. </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548680"/>
            <a:ext cx="7704855" cy="4444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962479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lstStyle/>
          <a:p>
            <a:pPr marL="0" indent="0">
              <a:buNone/>
            </a:pPr>
            <a:r>
              <a:rPr lang="tr-TR" sz="2000" u="sng" dirty="0">
                <a:solidFill>
                  <a:srgbClr val="C00000"/>
                </a:solidFill>
              </a:rPr>
              <a:t>Ana Kasa Fişi </a:t>
            </a:r>
          </a:p>
          <a:p>
            <a:pPr marL="0" indent="0">
              <a:buNone/>
            </a:pPr>
            <a:r>
              <a:rPr lang="tr-TR" sz="2000" dirty="0"/>
              <a:t>Otelin departman kasaları ile ana kasası arasındaki nakit giriş ve çıkış işlemlerinin yapıldığı fiş ekranıdır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r>
              <a:rPr lang="tr-TR" sz="2000" dirty="0" smtClean="0"/>
              <a:t>Ana kasa fişi</a:t>
            </a:r>
          </a:p>
          <a:p>
            <a:pPr marL="0" indent="0">
              <a:buNone/>
            </a:pPr>
            <a:endParaRPr lang="tr-TR" sz="2000" dirty="0"/>
          </a:p>
          <a:p>
            <a:pPr marL="0" indent="0">
              <a:buNone/>
            </a:pPr>
            <a:endParaRPr lang="tr-TR"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9" y="1340768"/>
            <a:ext cx="6912768"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808835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62500" lnSpcReduction="20000"/>
          </a:bodyPr>
          <a:lstStyle/>
          <a:p>
            <a:pPr marL="0" indent="0">
              <a:buNone/>
            </a:pPr>
            <a:endParaRPr lang="tr-TR" dirty="0"/>
          </a:p>
          <a:p>
            <a:pPr marL="0" indent="0">
              <a:buNone/>
            </a:pPr>
            <a:r>
              <a:rPr lang="tr-TR" dirty="0"/>
              <a:t>Belge No alanına işlem ile ilgili belge numarası yazılır. </a:t>
            </a:r>
          </a:p>
          <a:p>
            <a:pPr marL="0" indent="0">
              <a:buNone/>
            </a:pPr>
            <a:r>
              <a:rPr lang="tr-TR" dirty="0"/>
              <a:t>Fiş Tarihi alanına işlem tarihi otomatik olarak gelir. İşlem Tarihi ve Fiş Tarihi aynı olmak zorundadır.</a:t>
            </a:r>
          </a:p>
          <a:p>
            <a:pPr marL="0" indent="0">
              <a:buNone/>
            </a:pPr>
            <a:r>
              <a:rPr lang="tr-TR" dirty="0"/>
              <a:t>Departman alanında ekrana gelen liste üzerinden ilgili departman seçilir. </a:t>
            </a:r>
          </a:p>
          <a:p>
            <a:pPr marL="0" indent="0">
              <a:buNone/>
            </a:pPr>
            <a:r>
              <a:rPr lang="tr-TR" dirty="0"/>
              <a:t>Açıklama alanında  işlem ile ilgili olarak istenilen açıklama bilgisi yazılır. </a:t>
            </a:r>
          </a:p>
          <a:p>
            <a:pPr marL="0" indent="0">
              <a:buNone/>
            </a:pPr>
            <a:r>
              <a:rPr lang="tr-TR" dirty="0"/>
              <a:t>Nakit Tutarı  alanına Giriş veya Çıkışı yapılan nakit hareketinin tutarı yazılır. </a:t>
            </a:r>
          </a:p>
          <a:p>
            <a:pPr marL="0" indent="0">
              <a:buNone/>
            </a:pPr>
            <a:r>
              <a:rPr lang="tr-TR" dirty="0"/>
              <a:t>Döviz Cinsi/Kuru alanına Nakit hareket döviz ile yapılıyorsa; ekrana gelen listeden ilgili döviz cinsi seçilir. Kur alanına seçimi yapılan döviz cinsinin  fiş tarihine kadar girilmiş olan en son döviz kuru otomatik olarak gelir. </a:t>
            </a:r>
          </a:p>
          <a:p>
            <a:pPr marL="0" indent="0">
              <a:buNone/>
            </a:pPr>
            <a:r>
              <a:rPr lang="tr-TR" dirty="0"/>
              <a:t>Döviz Tutarı alanına seçimi yapılan döviz cinsinden tutar yazılır. Nakit Tutar kısmına TL olarak tutar girilmiş ise Döviz Tutarı alanına tutar bilgisi hesaplanarak otomatik olarak gelir.</a:t>
            </a:r>
          </a:p>
          <a:p>
            <a:pPr marL="0" indent="0">
              <a:buNone/>
            </a:pPr>
            <a:r>
              <a:rPr lang="tr-TR" dirty="0"/>
              <a:t>Ödeme Şekli alanından seçim butonuna basılarak ödeme şekli tanımlanır.                  Giriş alanı Departmana nakit girişi yapılacak ise işaretlenir. </a:t>
            </a:r>
          </a:p>
          <a:p>
            <a:pPr marL="0" indent="0">
              <a:buNone/>
            </a:pPr>
            <a:r>
              <a:rPr lang="tr-TR" dirty="0"/>
              <a:t>Çıkış alanı Departmandan nakit çıkışı yapılacak ise işaretlenir.</a:t>
            </a:r>
          </a:p>
          <a:p>
            <a:pPr marL="0" indent="0">
              <a:buNone/>
            </a:pPr>
            <a:r>
              <a:rPr lang="tr-TR" dirty="0"/>
              <a:t>F5 tuşu yada Kayıt butonu tıklanarak fiş  kaydedilir.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845886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9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a:bodyPr>
          <a:lstStyle/>
          <a:p>
            <a:pPr marL="0" indent="0">
              <a:buNone/>
            </a:pPr>
            <a:r>
              <a:rPr lang="tr-TR" sz="2000" u="sng" dirty="0">
                <a:solidFill>
                  <a:srgbClr val="C00000"/>
                </a:solidFill>
              </a:rPr>
              <a:t>Fiş Listesi</a:t>
            </a:r>
          </a:p>
          <a:p>
            <a:pPr marL="0" indent="0">
              <a:buNone/>
            </a:pPr>
            <a:r>
              <a:rPr lang="tr-TR" sz="2000" dirty="0"/>
              <a:t>Ön Kasa fiş girişlerinin listesini almak için Fiş Listesi bölümü seçilir, ekrana ilk olarak “Hasılat Fişi Filtresi” gelir, bu filtre üzerinde ilgili alanlarda kısıtlama yapılarak istenilen bilgilere ulaşılır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r>
              <a:rPr lang="tr-TR" sz="2000" dirty="0" smtClean="0"/>
              <a:t>Hasılat fişi filtresi</a:t>
            </a:r>
          </a:p>
          <a:p>
            <a:pPr marL="0" indent="0">
              <a:buNone/>
            </a:pPr>
            <a:endParaRPr lang="tr-TR" sz="2000"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1700808"/>
            <a:ext cx="5256584" cy="3261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000781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Autofit/>
          </a:bodyPr>
          <a:lstStyle/>
          <a:p>
            <a:pPr marL="0" indent="0">
              <a:buNone/>
            </a:pPr>
            <a:r>
              <a:rPr lang="tr-TR" sz="1800" dirty="0"/>
              <a:t>Fiş Tipi alanında listesi alınmak istenen fiş tipi ( Departman Hasılat Fişleri, Krediye Kaldırma </a:t>
            </a:r>
            <a:r>
              <a:rPr lang="tr-TR" sz="1800" dirty="0" smtClean="0"/>
              <a:t>Fişleri</a:t>
            </a:r>
            <a:r>
              <a:rPr lang="tr-TR" sz="1800" dirty="0"/>
              <a:t>, </a:t>
            </a:r>
            <a:r>
              <a:rPr lang="tr-TR" sz="1800" dirty="0" err="1"/>
              <a:t>Change</a:t>
            </a:r>
            <a:r>
              <a:rPr lang="tr-TR" sz="1800" dirty="0"/>
              <a:t> Fişleri, Krediden Tahsilat Fişleri, Hesap Transfer Fişleri ) seçim penceresi tıklanarak açılan liste üzerinden seçilir.</a:t>
            </a:r>
          </a:p>
          <a:p>
            <a:pPr marL="0" indent="0">
              <a:buNone/>
            </a:pPr>
            <a:r>
              <a:rPr lang="tr-TR" sz="1800" dirty="0"/>
              <a:t>Uygun filtrelemeler yapılıp Tamam butonu tıklandığında  Departman Hasılat Fiş Listesi ekrana gelir. Departman Hasılat Fiş Listesinde seçilen kaydın üzerinde iken Detay butonu tıklanarak Fiş ekrana alınır.</a:t>
            </a:r>
          </a:p>
          <a:p>
            <a:pPr marL="0" indent="0">
              <a:buNone/>
            </a:pPr>
            <a:r>
              <a:rPr lang="tr-TR" sz="1800" dirty="0"/>
              <a:t>Filtrelemede Fiş Tipi alanında; Departman Hasılat Fişi seçilirse ekrana gelen listede Mavi yazılmış fişler Ön Kasa Fişlerini , Siyah yazılmış fişler Departman Hasılat Fişlerini ifade eder.</a:t>
            </a:r>
          </a:p>
          <a:p>
            <a:pPr marL="0" indent="0">
              <a:buNone/>
            </a:pPr>
            <a:r>
              <a:rPr lang="tr-TR" sz="1800" dirty="0"/>
              <a:t>Filtrelemede Fiş Tipi alanında; Krediden Tahsilat Fişleri seçilirse fişler Mavi, Krediye Kaldırma Fişi seçilirse Eflatun, </a:t>
            </a:r>
            <a:r>
              <a:rPr lang="tr-TR" sz="1800" dirty="0" err="1"/>
              <a:t>Change</a:t>
            </a:r>
            <a:r>
              <a:rPr lang="tr-TR" sz="1800" dirty="0"/>
              <a:t> Fişleri yada Hesap Transfer Fişleri seçilirse fişler Siyah renkte listeye gelir.</a:t>
            </a:r>
          </a:p>
          <a:p>
            <a:pPr marL="0" indent="0">
              <a:buNone/>
            </a:pPr>
            <a:r>
              <a:rPr lang="tr-TR" sz="1800" dirty="0"/>
              <a:t>Filtrelemede Ödenmezler alanında "Sadece Ödenmez Fişler" seçeneği seçim penceresi tıklanarak </a:t>
            </a:r>
          </a:p>
          <a:p>
            <a:pPr marL="0" indent="0">
              <a:buNone/>
            </a:pPr>
            <a:r>
              <a:rPr lang="tr-TR" sz="1800" dirty="0"/>
              <a:t>seçilirse gelen fişler kırmızı renkte görünür</a:t>
            </a:r>
            <a:r>
              <a:rPr lang="tr-TR" sz="1800" dirty="0" smtClean="0"/>
              <a:t>.</a:t>
            </a:r>
          </a:p>
          <a:p>
            <a:pPr marL="0" indent="0">
              <a:buNone/>
            </a:pPr>
            <a:r>
              <a:rPr lang="tr-TR" sz="1800" dirty="0"/>
              <a:t>Fiş listesinde fişin seçilip değiştirilebilmesi için Fiş Tarihi ile İşlem tarihi aynı olmak zorundadır.</a:t>
            </a:r>
          </a:p>
          <a:p>
            <a:pPr marL="0" indent="0">
              <a:buNone/>
            </a:pPr>
            <a:r>
              <a:rPr lang="tr-TR" sz="1800" dirty="0" smtClean="0"/>
              <a:t>İstenilen </a:t>
            </a:r>
            <a:r>
              <a:rPr lang="tr-TR" sz="1800" dirty="0"/>
              <a:t>değişiklikler yapıldıktan sonra F5 tuşu ile yada Kayıt butonu tıklanarak kayıt işlemi tamamlanır.</a:t>
            </a:r>
          </a:p>
          <a:p>
            <a:pPr marL="0" indent="0">
              <a:buNone/>
            </a:pPr>
            <a:endParaRPr lang="tr-TR" sz="18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606696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lstStyle/>
          <a:p>
            <a:pPr marL="0" indent="0">
              <a:buNone/>
            </a:pPr>
            <a:endParaRPr lang="tr-TR" dirty="0"/>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76672"/>
            <a:ext cx="8136904" cy="4157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539552" y="4633913"/>
            <a:ext cx="6768752" cy="379263"/>
          </a:xfrm>
          <a:prstGeom prst="rect">
            <a:avLst/>
          </a:prstGeom>
          <a:noFill/>
        </p:spPr>
        <p:txBody>
          <a:bodyPr wrap="square" rtlCol="0">
            <a:spAutoFit/>
          </a:bodyPr>
          <a:lstStyle/>
          <a:p>
            <a:r>
              <a:rPr lang="tr-TR" dirty="0" smtClean="0"/>
              <a:t>Departman hasılat fişleri listesi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429469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92688"/>
          </a:xfrm>
        </p:spPr>
        <p:txBody>
          <a:bodyPr>
            <a:normAutofit/>
          </a:bodyPr>
          <a:lstStyle/>
          <a:p>
            <a:pPr marL="0" indent="0">
              <a:buNone/>
            </a:pPr>
            <a:r>
              <a:rPr lang="tr-TR" sz="2000" u="sng" dirty="0">
                <a:solidFill>
                  <a:srgbClr val="C00000"/>
                </a:solidFill>
              </a:rPr>
              <a:t>Folyo Fatura Kontrol Listesi</a:t>
            </a:r>
          </a:p>
          <a:p>
            <a:pPr marL="0" indent="0">
              <a:buNone/>
            </a:pPr>
            <a:r>
              <a:rPr lang="tr-TR" sz="2000" dirty="0"/>
              <a:t>Folyo Fatura Kontrol Listesi sayesinde basılmış olan faturaların ve folyoda bulunan tutarların görülmesi sağlanır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r>
              <a:rPr lang="tr-TR" sz="2000" dirty="0" smtClean="0"/>
              <a:t>Folyo fatura kontrol listesi</a:t>
            </a:r>
          </a:p>
          <a:p>
            <a:pPr marL="0" indent="0">
              <a:buNone/>
            </a:pPr>
            <a:endParaRPr lang="tr-TR" sz="2000" dirty="0"/>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268760"/>
            <a:ext cx="7704856"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844753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70000" lnSpcReduction="20000"/>
          </a:bodyPr>
          <a:lstStyle/>
          <a:p>
            <a:pPr marL="0" indent="0">
              <a:buNone/>
            </a:pPr>
            <a:r>
              <a:rPr lang="tr-TR" dirty="0"/>
              <a:t>Folyo No alanında işlem görmüş olan folyo numarası  gözükür.</a:t>
            </a:r>
          </a:p>
          <a:p>
            <a:pPr marL="0" indent="0">
              <a:buNone/>
            </a:pPr>
            <a:r>
              <a:rPr lang="tr-TR" dirty="0"/>
              <a:t>Tipi alanında   Ana folyo veya Ekstra folyo olarak yapılan ayrım sayesinde folyo tiplerini görmek mümkün olur.</a:t>
            </a:r>
          </a:p>
          <a:p>
            <a:pPr marL="0" indent="0">
              <a:buNone/>
            </a:pPr>
            <a:r>
              <a:rPr lang="tr-TR" dirty="0"/>
              <a:t>Durumu  alanına folyonun açık ve kapalı olduğu  otomatik olarak yansır.</a:t>
            </a:r>
          </a:p>
          <a:p>
            <a:pPr marL="0" indent="0">
              <a:buNone/>
            </a:pPr>
            <a:r>
              <a:rPr lang="tr-TR" dirty="0" err="1"/>
              <a:t>Acenta</a:t>
            </a:r>
            <a:r>
              <a:rPr lang="tr-TR" dirty="0"/>
              <a:t> Kodu alanına  folyoya  ait olan </a:t>
            </a:r>
            <a:r>
              <a:rPr lang="tr-TR" dirty="0" err="1"/>
              <a:t>acenta</a:t>
            </a:r>
            <a:r>
              <a:rPr lang="tr-TR" dirty="0"/>
              <a:t> kodu  gelir.</a:t>
            </a:r>
          </a:p>
          <a:p>
            <a:pPr marL="0" indent="0">
              <a:buNone/>
            </a:pPr>
            <a:r>
              <a:rPr lang="tr-TR" dirty="0"/>
              <a:t>Misafir Adı alanına  Misafir ismi gelir.</a:t>
            </a:r>
          </a:p>
          <a:p>
            <a:pPr marL="0" indent="0">
              <a:buNone/>
            </a:pPr>
            <a:r>
              <a:rPr lang="tr-TR" dirty="0"/>
              <a:t>Borç Tutarı alanına folyoya ait olan borç tutarı gelir.</a:t>
            </a:r>
          </a:p>
          <a:p>
            <a:pPr marL="0" indent="0">
              <a:buNone/>
            </a:pPr>
            <a:r>
              <a:rPr lang="tr-TR" dirty="0"/>
              <a:t>Alacak Tutarı alanına  folyoya ait olan alacak tutarı gelir.</a:t>
            </a:r>
          </a:p>
          <a:p>
            <a:pPr marL="0" indent="0">
              <a:buNone/>
            </a:pPr>
            <a:r>
              <a:rPr lang="tr-TR" dirty="0"/>
              <a:t>Fatura alanında  fatura numarası takip edilir.</a:t>
            </a:r>
          </a:p>
          <a:p>
            <a:pPr marL="0" indent="0">
              <a:buNone/>
            </a:pPr>
            <a:r>
              <a:rPr lang="tr-TR" dirty="0"/>
              <a:t>Fatura Tutarı alanına folyoya ait olan borç tutarının ne kadarının fatura edildiği tutar olarak ekrana  gelir.</a:t>
            </a:r>
          </a:p>
          <a:p>
            <a:pPr marL="0" indent="0">
              <a:buNone/>
            </a:pPr>
            <a:r>
              <a:rPr lang="tr-TR" dirty="0"/>
              <a:t>Detay butonu tıklandığında Folyo Filtresinde gerekli filtrelemeler yapıldıktan sonra ekrana Folyo dökümü gelir.</a:t>
            </a:r>
          </a:p>
          <a:p>
            <a:pPr marL="0" indent="0">
              <a:buNone/>
            </a:pPr>
            <a:r>
              <a:rPr lang="tr-TR" dirty="0"/>
              <a:t>Bu ekranda Mavi renkte fişler Ön Kasa </a:t>
            </a:r>
            <a:r>
              <a:rPr lang="tr-TR" dirty="0" err="1"/>
              <a:t>Fişleri'ni</a:t>
            </a:r>
            <a:r>
              <a:rPr lang="tr-TR" dirty="0"/>
              <a:t>, Siyah renkte fişler Departman Hasılat Fişlerini, Kırmızı renkte fişler de ödenmez, ikram fişlerini ifade eder.</a:t>
            </a:r>
          </a:p>
          <a:p>
            <a:pPr marL="0" indent="0">
              <a:buNone/>
            </a:pPr>
            <a:r>
              <a:rPr lang="tr-TR" dirty="0"/>
              <a:t>Fiş üzerinde iki kez tıklama yapılırsa ilgili fiş ekrana alınır. Fiş üzerinde sağ tıklama yapılırsa Ekran Ön Değerler ve Departman Bazında Toplamlar (</a:t>
            </a:r>
            <a:r>
              <a:rPr lang="tr-TR" dirty="0" err="1"/>
              <a:t>Shift</a:t>
            </a:r>
            <a:r>
              <a:rPr lang="tr-TR" dirty="0"/>
              <a:t> + F11) şeklinde iki seçenek görülür.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692097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32656"/>
            <a:ext cx="8064896"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683568" y="4653136"/>
            <a:ext cx="3168352" cy="369332"/>
          </a:xfrm>
          <a:prstGeom prst="rect">
            <a:avLst/>
          </a:prstGeom>
          <a:noFill/>
        </p:spPr>
        <p:txBody>
          <a:bodyPr wrap="square" rtlCol="0">
            <a:spAutoFit/>
          </a:bodyPr>
          <a:lstStyle/>
          <a:p>
            <a:r>
              <a:rPr lang="tr-TR" dirty="0" smtClean="0"/>
              <a:t>Folyo dökümü</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87245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92500" lnSpcReduction="10000"/>
          </a:bodyPr>
          <a:lstStyle/>
          <a:p>
            <a:pPr marL="0" indent="0">
              <a:buNone/>
            </a:pPr>
            <a:r>
              <a:rPr lang="tr-TR" sz="2000" dirty="0"/>
              <a:t>Departman Bazında Toplamlar seçeneği seçildiği takdirde ekranın sağ kısmına Departman Toplamlar bölümü gelir. Departman bazında harcamalar bu şekilde görülür</a:t>
            </a:r>
            <a:r>
              <a:rPr lang="tr-TR" sz="2000" dirty="0" smtClean="0"/>
              <a:t>.</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r>
              <a:rPr lang="tr-TR" sz="2000" dirty="0" smtClean="0"/>
              <a:t>Folyo dökümü</a:t>
            </a:r>
          </a:p>
          <a:p>
            <a:pPr marL="0" indent="0">
              <a:buNone/>
            </a:pPr>
            <a:r>
              <a:rPr lang="tr-TR" sz="2000" dirty="0"/>
              <a:t>Ekranda fiş üzerinde </a:t>
            </a:r>
            <a:r>
              <a:rPr lang="tr-TR" sz="2000" dirty="0" err="1"/>
              <a:t>mouse</a:t>
            </a:r>
            <a:r>
              <a:rPr lang="tr-TR" sz="2000" dirty="0"/>
              <a:t> ile sağ tıklama </a:t>
            </a:r>
            <a:r>
              <a:rPr lang="tr-TR" sz="2000" dirty="0" smtClean="0"/>
              <a:t>yapılarak </a:t>
            </a:r>
            <a:r>
              <a:rPr lang="tr-TR" sz="2000" dirty="0"/>
              <a:t>gelen seçeneklerden Gelirler Bazında Toplamlar (</a:t>
            </a:r>
            <a:r>
              <a:rPr lang="tr-TR" sz="2000" dirty="0" err="1"/>
              <a:t>Shift</a:t>
            </a:r>
            <a:r>
              <a:rPr lang="tr-TR" sz="2000" dirty="0"/>
              <a:t> + F11) seçeneği seçildiği takdirde  ekranın sağ kısmına Gelir Toplamları gelir. Gelir Toplamları bölümünde gelirlere göre harcama dağılımları görülür.</a:t>
            </a: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268760"/>
            <a:ext cx="7488832" cy="3798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416464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4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lstStyle/>
          <a:p>
            <a:pPr marL="0" indent="0">
              <a:buNone/>
            </a:pPr>
            <a:endParaRPr lang="tr-TR" dirty="0"/>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97313"/>
            <a:ext cx="7920880" cy="402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539552" y="4221088"/>
            <a:ext cx="7920880" cy="1200329"/>
          </a:xfrm>
          <a:prstGeom prst="rect">
            <a:avLst/>
          </a:prstGeom>
          <a:noFill/>
        </p:spPr>
        <p:txBody>
          <a:bodyPr wrap="square" rtlCol="0">
            <a:spAutoFit/>
          </a:bodyPr>
          <a:lstStyle/>
          <a:p>
            <a:r>
              <a:rPr lang="tr-TR" dirty="0" smtClean="0"/>
              <a:t>Folyo Dökümü</a:t>
            </a:r>
          </a:p>
          <a:p>
            <a:r>
              <a:rPr lang="tr-TR" dirty="0"/>
              <a:t>Gelir Toplamlar ekranına ulaşıldıktan sonra fiş üzerinde </a:t>
            </a:r>
            <a:r>
              <a:rPr lang="tr-TR" dirty="0" err="1"/>
              <a:t>mouse</a:t>
            </a:r>
            <a:r>
              <a:rPr lang="tr-TR" dirty="0"/>
              <a:t> ile sağ tıklama yapılarak gelen seçeneklerden Toplamları Gösterme (</a:t>
            </a:r>
            <a:r>
              <a:rPr lang="tr-TR" dirty="0" err="1"/>
              <a:t>Shift</a:t>
            </a:r>
            <a:r>
              <a:rPr lang="tr-TR" dirty="0"/>
              <a:t> + F11) seçeneği seçilirse ekran ilk haline döner. Sağ kısımda hiç bir toplam gözükmez.</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898404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lstStyle/>
          <a:p>
            <a:pPr marL="0" indent="0">
              <a:buNone/>
            </a:pPr>
            <a:endParaRPr lang="tr-TR" dirty="0"/>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32656"/>
            <a:ext cx="8064895" cy="4763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467544" y="5095875"/>
            <a:ext cx="3456384" cy="369332"/>
          </a:xfrm>
          <a:prstGeom prst="rect">
            <a:avLst/>
          </a:prstGeom>
          <a:noFill/>
        </p:spPr>
        <p:txBody>
          <a:bodyPr wrap="square" rtlCol="0">
            <a:spAutoFit/>
          </a:bodyPr>
          <a:lstStyle/>
          <a:p>
            <a:r>
              <a:rPr lang="tr-TR" dirty="0" smtClean="0"/>
              <a:t>Folyo dökümü</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76124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92500" lnSpcReduction="10000"/>
          </a:bodyPr>
          <a:lstStyle/>
          <a:p>
            <a:pPr marL="0" indent="0">
              <a:buNone/>
            </a:pPr>
            <a:r>
              <a:rPr lang="tr-TR" sz="2000" u="sng" dirty="0">
                <a:solidFill>
                  <a:srgbClr val="C00000"/>
                </a:solidFill>
              </a:rPr>
              <a:t>Telefon Görüşmeleri Listesi</a:t>
            </a:r>
          </a:p>
          <a:p>
            <a:pPr marL="0" indent="0">
              <a:buNone/>
            </a:pPr>
            <a:r>
              <a:rPr lang="tr-TR" sz="2000" dirty="0"/>
              <a:t>Günlük telefon görüşmelerinin alındığı listedir</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r>
              <a:rPr lang="tr-TR" sz="2000" dirty="0" smtClean="0"/>
              <a:t>Şekil </a:t>
            </a:r>
            <a:r>
              <a:rPr lang="tr-TR" sz="2000" dirty="0"/>
              <a:t>17   Telefon Filtresi</a:t>
            </a:r>
          </a:p>
          <a:p>
            <a:pPr marL="0" indent="0">
              <a:buNone/>
            </a:pPr>
            <a:endParaRPr lang="tr-TR" sz="2000" dirty="0"/>
          </a:p>
          <a:p>
            <a:pPr marL="0" indent="0">
              <a:buNone/>
            </a:pPr>
            <a:r>
              <a:rPr lang="tr-TR" sz="2000" dirty="0" smtClean="0"/>
              <a:t>Telefon </a:t>
            </a:r>
            <a:r>
              <a:rPr lang="tr-TR" sz="2000" dirty="0"/>
              <a:t>görüşmeleri listesine girerken karşımıza ilk olarak gelen filtrede belirli kısıtlamalar yapma şansı bulunur. İstediğimiz tarihler arasında yapılan görüşmeleri alabileceğimiz gibi, oda </a:t>
            </a:r>
            <a:r>
              <a:rPr lang="tr-TR" sz="2000" dirty="0" err="1"/>
              <a:t>no</a:t>
            </a:r>
            <a:r>
              <a:rPr lang="tr-TR" sz="2000" dirty="0"/>
              <a:t> kısıtlaması, bizim tarafımızdan aranan telefon numarası ve aranan karşı abone numarası yazılarak filtreleme yapılır. </a:t>
            </a:r>
          </a:p>
          <a:p>
            <a:pPr marL="0" indent="0">
              <a:buNone/>
            </a:pPr>
            <a:r>
              <a:rPr lang="tr-TR" sz="2000" dirty="0"/>
              <a:t>Örneğin Oda No alanlarına 101 ve 907 rakamları yazıldığı takdirde filtreleme sonucunda  iki oda numarası arasındaki tüm odaların telefon görüşmeleri ekrana gelir.</a:t>
            </a:r>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908720"/>
            <a:ext cx="4881736"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126767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0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a:bodyPr>
          <a:lstStyle/>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r>
              <a:rPr lang="tr-TR" sz="1800" dirty="0"/>
              <a:t> Telefon Görüşmeleri Listesi</a:t>
            </a:r>
          </a:p>
          <a:p>
            <a:pPr marL="0" indent="0">
              <a:buNone/>
            </a:pPr>
            <a:r>
              <a:rPr lang="tr-TR" sz="1600" dirty="0" smtClean="0"/>
              <a:t>Tarih </a:t>
            </a:r>
            <a:r>
              <a:rPr lang="tr-TR" sz="1600" dirty="0"/>
              <a:t>alanına görüşmenin yapıldığı tarih gelir.</a:t>
            </a:r>
          </a:p>
          <a:p>
            <a:pPr marL="0" indent="0">
              <a:buNone/>
            </a:pPr>
            <a:r>
              <a:rPr lang="tr-TR" sz="1600" dirty="0"/>
              <a:t>Saat alanına  görüşmenin yapıldığı saat bilgisi gelir.</a:t>
            </a:r>
          </a:p>
          <a:p>
            <a:pPr marL="0" indent="0">
              <a:buNone/>
            </a:pPr>
            <a:r>
              <a:rPr lang="tr-TR" sz="1600" dirty="0"/>
              <a:t>Oda No alanında görüşmenin yapıldığı belli bir oda varsa ilgili numarası ekranda görünür</a:t>
            </a:r>
          </a:p>
          <a:p>
            <a:pPr marL="0" indent="0">
              <a:buNone/>
            </a:pPr>
            <a:r>
              <a:rPr lang="tr-TR" sz="1600" dirty="0"/>
              <a:t>Telefon alanına görüşme yapıldığı odanın yada yerin  telefon numarası veya dahili numarası gelir. </a:t>
            </a:r>
          </a:p>
          <a:p>
            <a:pPr marL="0" indent="0">
              <a:buNone/>
            </a:pPr>
            <a:r>
              <a:rPr lang="tr-TR" sz="1600" dirty="0"/>
              <a:t>Aranan Telefon No alanına görüşme yapılan, aranılan yerin telefon numarası aktarılır.</a:t>
            </a:r>
          </a:p>
          <a:p>
            <a:pPr marL="0" indent="0">
              <a:buNone/>
            </a:pPr>
            <a:r>
              <a:rPr lang="tr-TR" sz="1600" dirty="0" err="1"/>
              <a:t>Kontür</a:t>
            </a:r>
            <a:r>
              <a:rPr lang="tr-TR" sz="1600" dirty="0"/>
              <a:t> alanına  toplam </a:t>
            </a:r>
            <a:r>
              <a:rPr lang="tr-TR" sz="1600" dirty="0" err="1"/>
              <a:t>kontür</a:t>
            </a:r>
            <a:r>
              <a:rPr lang="tr-TR" sz="1600" dirty="0"/>
              <a:t> sayısı gelir.</a:t>
            </a:r>
          </a:p>
          <a:p>
            <a:pPr marL="0" indent="0">
              <a:buNone/>
            </a:pPr>
            <a:r>
              <a:rPr lang="tr-TR" sz="1600" dirty="0"/>
              <a:t>Misafir Adı alanında görüşmeyi yapan kişinin ismi  görünür.</a:t>
            </a:r>
          </a:p>
          <a:p>
            <a:pPr marL="0" indent="0">
              <a:buNone/>
            </a:pPr>
            <a:r>
              <a:rPr lang="tr-TR" sz="1600" dirty="0" smtClean="0"/>
              <a:t>Liste </a:t>
            </a:r>
            <a:r>
              <a:rPr lang="tr-TR" sz="1600" dirty="0"/>
              <a:t>ekranında sağ tıklama yapılarak Telefon  Görüşmeleri Listesi, Oda Bazında Telefon Görüşmeleri listeleri seçilerek istenilen bilgilere ulaşılabilir.</a:t>
            </a:r>
          </a:p>
        </p:txBody>
      </p:sp>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260648"/>
            <a:ext cx="619268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175348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9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a:bodyPr>
          <a:lstStyle/>
          <a:p>
            <a:pPr marL="0" indent="0">
              <a:buNone/>
            </a:pPr>
            <a:endParaRPr lang="tr-TR"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r>
              <a:rPr lang="tr-TR" sz="1800" dirty="0" smtClean="0"/>
              <a:t>Telefon </a:t>
            </a:r>
            <a:r>
              <a:rPr lang="tr-TR" sz="1800" dirty="0"/>
              <a:t>Görüşmeleri Listesi</a:t>
            </a:r>
          </a:p>
          <a:p>
            <a:pPr marL="0" indent="0">
              <a:buNone/>
            </a:pPr>
            <a:r>
              <a:rPr lang="tr-TR" sz="1900" dirty="0" smtClean="0"/>
              <a:t>Liste </a:t>
            </a:r>
            <a:r>
              <a:rPr lang="tr-TR" sz="1900" dirty="0"/>
              <a:t>ekranında istenilen telefon görüşmesi kaydı üzerinde iken </a:t>
            </a:r>
            <a:r>
              <a:rPr lang="tr-TR" sz="1900" dirty="0" err="1"/>
              <a:t>mouse</a:t>
            </a:r>
            <a:r>
              <a:rPr lang="tr-TR" sz="1900" dirty="0"/>
              <a:t> ile çift tıklama yapılarak telefon görüşmesi borcuna  ilişkin bilgi girilir. </a:t>
            </a:r>
          </a:p>
          <a:p>
            <a:pPr marL="0" indent="0">
              <a:buNone/>
            </a:pPr>
            <a:r>
              <a:rPr lang="tr-TR" sz="1900" dirty="0"/>
              <a:t>Oda No alanına Nakit folyolar için , N: (ilgili folyo numarası); Kredi folyolar için, K: (ilgili folyo numarası); Oda Hesabı için, Oda No bilgisi girilir. Tamam butonu tıklanarak telefon görüşmesi ilgili odaya yada folyoya aktarılır. </a:t>
            </a:r>
          </a:p>
          <a:p>
            <a:pPr marL="0" indent="0">
              <a:buNone/>
            </a:pPr>
            <a:r>
              <a:rPr lang="tr-TR" sz="1900" dirty="0"/>
              <a:t>Listede renkli görülen telefon görüşmeleri; telefon görüşme hesabının folyoya yada odaya aktarılmış olduğunu gösterir.</a:t>
            </a:r>
          </a:p>
        </p:txBody>
      </p:sp>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32657"/>
            <a:ext cx="7632847"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41047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sz="2000" dirty="0" smtClean="0"/>
              <a:t>Telefon </a:t>
            </a:r>
            <a:r>
              <a:rPr lang="tr-TR" sz="2000" dirty="0"/>
              <a:t>Görüşmeleri Listesi</a:t>
            </a:r>
          </a:p>
        </p:txBody>
      </p:sp>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980728"/>
            <a:ext cx="7992888" cy="412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081165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a:bodyPr>
          <a:lstStyle/>
          <a:p>
            <a:pPr marL="0" indent="0">
              <a:buNone/>
            </a:pPr>
            <a:r>
              <a:rPr lang="tr-TR" sz="1800" u="sng" dirty="0">
                <a:solidFill>
                  <a:srgbClr val="C00000"/>
                </a:solidFill>
              </a:rPr>
              <a:t>Kasa Durumu</a:t>
            </a:r>
          </a:p>
          <a:p>
            <a:pPr marL="0" indent="0">
              <a:buNone/>
            </a:pPr>
            <a:r>
              <a:rPr lang="tr-TR" sz="1800" dirty="0"/>
              <a:t>Tüm departmanlarda yada sadece istenilen departmanlardaki kasa toplamları  istenilen gün bazında görülür. </a:t>
            </a:r>
          </a:p>
          <a:p>
            <a:pPr marL="0" indent="0">
              <a:buNone/>
            </a:pPr>
            <a:endParaRPr lang="tr-TR" sz="1800" dirty="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r>
              <a:rPr lang="tr-TR" sz="1800" dirty="0"/>
              <a:t> </a:t>
            </a:r>
            <a:r>
              <a:rPr lang="tr-TR" sz="1800" dirty="0" smtClean="0"/>
              <a:t>       </a:t>
            </a:r>
            <a:r>
              <a:rPr lang="tr-TR" sz="1800" dirty="0"/>
              <a:t>Kasa </a:t>
            </a:r>
            <a:r>
              <a:rPr lang="tr-TR" sz="1800" dirty="0" smtClean="0"/>
              <a:t> Durumu</a:t>
            </a:r>
            <a:endParaRPr lang="tr-TR" sz="1800" dirty="0"/>
          </a:p>
          <a:p>
            <a:pPr marL="0" indent="0">
              <a:buNone/>
            </a:pPr>
            <a:r>
              <a:rPr lang="tr-TR" sz="1800" dirty="0" smtClean="0"/>
              <a:t>Tarih </a:t>
            </a:r>
            <a:r>
              <a:rPr lang="tr-TR" sz="1800" dirty="0"/>
              <a:t>alanına Kasa toplamının alınması gereken tarih yazılır</a:t>
            </a:r>
            <a:r>
              <a:rPr lang="tr-TR" sz="1800" dirty="0" smtClean="0"/>
              <a:t>. İşlem </a:t>
            </a:r>
            <a:r>
              <a:rPr lang="tr-TR" sz="1800" dirty="0"/>
              <a:t>tarihi açılışta otomatik olarak gelir.</a:t>
            </a:r>
          </a:p>
          <a:p>
            <a:pPr marL="0" indent="0">
              <a:buNone/>
            </a:pPr>
            <a:r>
              <a:rPr lang="tr-TR" sz="1800" dirty="0"/>
              <a:t>Departmanlar alanında departman seçimleri işaretleme ile yapıldıktan sonra Hesapla butonu tıklanarak Departman bazında Kasa Durumu ekrana </a:t>
            </a:r>
            <a:r>
              <a:rPr lang="tr-TR" sz="1800" dirty="0" smtClean="0"/>
              <a:t>alınır.</a:t>
            </a:r>
            <a:endParaRPr lang="tr-TR" sz="1800" dirty="0"/>
          </a:p>
        </p:txBody>
      </p:sp>
      <p:pic>
        <p:nvPicPr>
          <p:cNvPr id="194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340768"/>
            <a:ext cx="6696743"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143220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92500" lnSpcReduction="10000"/>
          </a:bodyPr>
          <a:lstStyle/>
          <a:p>
            <a:pPr marL="0" indent="0">
              <a:buNone/>
            </a:pPr>
            <a:r>
              <a:rPr lang="tr-TR" sz="1800" u="sng" dirty="0" err="1">
                <a:solidFill>
                  <a:srgbClr val="C00000"/>
                </a:solidFill>
              </a:rPr>
              <a:t>Change</a:t>
            </a:r>
            <a:r>
              <a:rPr lang="tr-TR" sz="1800" u="sng" dirty="0">
                <a:solidFill>
                  <a:srgbClr val="C00000"/>
                </a:solidFill>
              </a:rPr>
              <a:t> Fişi</a:t>
            </a:r>
          </a:p>
          <a:p>
            <a:pPr marL="0" indent="0">
              <a:buNone/>
            </a:pPr>
            <a:r>
              <a:rPr lang="tr-TR" sz="1800" dirty="0"/>
              <a:t>Otelde konaklayan misafirlerin bozdurdukları dövizleri ile ilgili fiş girişlerinin yapıldığı fiş ekranıdır.</a:t>
            </a:r>
          </a:p>
          <a:p>
            <a:pPr marL="0" indent="0">
              <a:buNone/>
            </a:pPr>
            <a:endParaRPr lang="tr-TR" sz="1800" dirty="0"/>
          </a:p>
          <a:p>
            <a:pPr marL="0" indent="0">
              <a:buNone/>
            </a:pPr>
            <a:r>
              <a:rPr lang="tr-TR" sz="1800" dirty="0" smtClean="0"/>
              <a:t>   </a:t>
            </a:r>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smtClean="0"/>
          </a:p>
          <a:p>
            <a:pPr marL="0" indent="0">
              <a:buNone/>
            </a:pPr>
            <a:endParaRPr lang="tr-TR" sz="1800" dirty="0"/>
          </a:p>
          <a:p>
            <a:pPr marL="0" indent="0">
              <a:buNone/>
            </a:pPr>
            <a:r>
              <a:rPr lang="tr-TR" sz="1800" dirty="0" err="1" smtClean="0"/>
              <a:t>Change</a:t>
            </a:r>
            <a:r>
              <a:rPr lang="tr-TR" sz="1800" dirty="0" smtClean="0"/>
              <a:t> Fişi</a:t>
            </a:r>
          </a:p>
          <a:p>
            <a:pPr marL="0" indent="0">
              <a:buNone/>
            </a:pPr>
            <a:r>
              <a:rPr lang="tr-TR" sz="1800" dirty="0"/>
              <a:t>Belge No alanına değişim işlemi ile ilgili belge numarası yazılır.</a:t>
            </a:r>
          </a:p>
          <a:p>
            <a:pPr marL="0" indent="0">
              <a:buNone/>
            </a:pPr>
            <a:r>
              <a:rPr lang="tr-TR" sz="1800" dirty="0"/>
              <a:t>Fiş Tarihi alanına işlemin gerçekleştiği işlem tarihi yazılır.</a:t>
            </a:r>
          </a:p>
          <a:p>
            <a:pPr marL="0" indent="0">
              <a:buNone/>
            </a:pPr>
            <a:r>
              <a:rPr lang="tr-TR" sz="1800" dirty="0" err="1"/>
              <a:t>Correction</a:t>
            </a:r>
            <a:r>
              <a:rPr lang="tr-TR" sz="1800" dirty="0"/>
              <a:t> kutusu daha önceden girilmiş fişlere ait fazla tutar girişlerini düzeltmek amacıyla </a:t>
            </a:r>
            <a:r>
              <a:rPr lang="tr-TR" sz="1800" dirty="0" err="1"/>
              <a:t>işaretlenir.Correction</a:t>
            </a:r>
            <a:r>
              <a:rPr lang="tr-TR" sz="1800" dirty="0"/>
              <a:t> fişi girişinde düzeltilmesi gereken departman adına ( - ) bakiye girişi yapılır. Ana folyo dökümü alındığında ( - ) tutar ile gerçek meblağın toplanarak aktarıldığı görülür.</a:t>
            </a:r>
          </a:p>
        </p:txBody>
      </p:sp>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96752"/>
            <a:ext cx="7776864"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433722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4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dirty="0"/>
              <a:t>Açıklama alanına yapılan işlem ile ilgili herhangi bir açıklama yazılabilir.</a:t>
            </a:r>
          </a:p>
          <a:p>
            <a:pPr marL="0" indent="0">
              <a:buNone/>
            </a:pPr>
            <a:r>
              <a:rPr lang="tr-TR" dirty="0"/>
              <a:t>Nakit Tutar alanına değişimi yapılan tutarın TL karşılığı yazılır.</a:t>
            </a:r>
          </a:p>
          <a:p>
            <a:pPr marL="0" indent="0">
              <a:buNone/>
            </a:pPr>
            <a:r>
              <a:rPr lang="tr-TR" dirty="0"/>
              <a:t>Oda No alanına Değişimi yaptıran kişinin konakladığı oda numarası yazılır.</a:t>
            </a:r>
          </a:p>
          <a:p>
            <a:pPr marL="0" indent="0">
              <a:buNone/>
            </a:pPr>
            <a:r>
              <a:rPr lang="tr-TR" dirty="0"/>
              <a:t>Döviz Cinsi/Kuru alanına fişteki değişimi yapılacak döviz cinsi seçim penceresi tıklanarak liste üzerinden seçilir. Belirlenen döviz cinsinin işlem tarihine göre girilen kur otomatik olarak aktarılır.</a:t>
            </a:r>
          </a:p>
          <a:p>
            <a:pPr marL="0" indent="0">
              <a:buNone/>
            </a:pPr>
            <a:r>
              <a:rPr lang="tr-TR" dirty="0"/>
              <a:t>Komisyon alanına </a:t>
            </a:r>
            <a:r>
              <a:rPr lang="tr-TR" dirty="0" err="1"/>
              <a:t>Change</a:t>
            </a:r>
            <a:r>
              <a:rPr lang="tr-TR" dirty="0"/>
              <a:t> işlemine ait herhangi bir komisyon alınacak ise Sentez </a:t>
            </a:r>
            <a:r>
              <a:rPr lang="tr-TR" dirty="0" err="1"/>
              <a:t>Delux</a:t>
            </a:r>
            <a:r>
              <a:rPr lang="tr-TR" dirty="0"/>
              <a:t> Yükleme Programı / Ön Büro Parametreleri bölümünden belli bir Komisyon Oranı tanımlanır. Bu oran </a:t>
            </a:r>
            <a:r>
              <a:rPr lang="tr-TR" dirty="0" err="1"/>
              <a:t>Change</a:t>
            </a:r>
            <a:r>
              <a:rPr lang="tr-TR" dirty="0"/>
              <a:t> </a:t>
            </a:r>
            <a:r>
              <a:rPr lang="tr-TR" dirty="0" err="1"/>
              <a:t>Fişi'ne</a:t>
            </a:r>
            <a:r>
              <a:rPr lang="tr-TR" dirty="0"/>
              <a:t> otomatik olarak gelir. Parametrelerde "Komisyon oranı değiştirilemez" seçeneği işaretlenirse Komisyon oranı olarak ekrana gelen değer değiştirilemez. Aksi halde girilen değer yine ekrana gelir fakat farklı bir değer girişine program tarafından izin verilir.</a:t>
            </a:r>
          </a:p>
          <a:p>
            <a:pPr marL="0" indent="0">
              <a:buNone/>
            </a:pPr>
            <a:r>
              <a:rPr lang="tr-TR" dirty="0"/>
              <a:t>Döviz Tutarı alanına  TL karşılığı alınacak olan döviz tutarı yazılır.</a:t>
            </a:r>
          </a:p>
          <a:p>
            <a:pPr marL="0" indent="0">
              <a:buNone/>
            </a:pPr>
            <a:r>
              <a:rPr lang="tr-TR" dirty="0"/>
              <a:t>F5 tuşu yada Kayıt butonu tıklanırsa “Fişi Yazdırmak istiyor musunuz?” sorusu ekrana gelir. “Evet” butonu tıklanırsa  Rapor ekrana, yazıcıya, Word’e vs... alınabilir.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639640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0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a:bodyPr>
          <a:lstStyle/>
          <a:p>
            <a:pPr marL="0" indent="0">
              <a:buNone/>
            </a:pPr>
            <a:r>
              <a:rPr lang="tr-TR" sz="1800" u="sng" dirty="0">
                <a:solidFill>
                  <a:srgbClr val="C00000"/>
                </a:solidFill>
              </a:rPr>
              <a:t>Günlük Döviz Kurları</a:t>
            </a:r>
          </a:p>
          <a:p>
            <a:pPr marL="0" indent="0">
              <a:buNone/>
            </a:pPr>
            <a:r>
              <a:rPr lang="tr-TR" sz="1800" dirty="0"/>
              <a:t>Günlük döviz kurlarının işlendiği ve takip edildiği  ekrandır.</a:t>
            </a:r>
          </a:p>
          <a:p>
            <a:pPr marL="0" indent="0">
              <a:buNone/>
            </a:pPr>
            <a:endParaRPr lang="tr-TR" sz="1800" dirty="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r>
              <a:rPr lang="tr-TR" sz="1800" dirty="0" smtClean="0"/>
              <a:t>Günlük </a:t>
            </a:r>
            <a:r>
              <a:rPr lang="tr-TR" sz="1800" dirty="0"/>
              <a:t>Döviz Kurları </a:t>
            </a:r>
          </a:p>
          <a:p>
            <a:pPr marL="0" indent="0">
              <a:buNone/>
            </a:pPr>
            <a:r>
              <a:rPr lang="tr-TR" sz="1800" dirty="0" smtClean="0"/>
              <a:t>Tarih </a:t>
            </a:r>
            <a:r>
              <a:rPr lang="tr-TR" sz="1800" dirty="0"/>
              <a:t>alanında tanımlanan tarihe göre ilgili döviz cinsi satırı üzerinde günlük kurlar işlenir.</a:t>
            </a:r>
          </a:p>
          <a:p>
            <a:pPr marL="0" indent="0">
              <a:buNone/>
            </a:pPr>
            <a:r>
              <a:rPr lang="tr-TR" sz="1800" dirty="0"/>
              <a:t>Önceki günlere ilişkin kur girişlerini ekrana almak için “Tarih” alanına ilgili tarih yazılabilir.</a:t>
            </a:r>
          </a:p>
          <a:p>
            <a:pPr marL="0" indent="0">
              <a:buNone/>
            </a:pPr>
            <a:r>
              <a:rPr lang="tr-TR" sz="1800" dirty="0"/>
              <a:t>İşlenen günlük döviz kurlarının kayıt edilmesi için F5 tuşu yada Kayıt butonu tıklanır.</a:t>
            </a:r>
          </a:p>
          <a:p>
            <a:pPr marL="0" indent="0">
              <a:buNone/>
            </a:pPr>
            <a:r>
              <a:rPr lang="tr-TR" sz="1800" dirty="0"/>
              <a:t>Kur listesine işlenen günlük kurlar; ilgili döviz cinsi ile yapılan fiş giriş veya çıkış işlemlerinde Döviz kuru alanına otomatik olarak gelir.</a:t>
            </a:r>
          </a:p>
          <a:p>
            <a:pPr marL="0" indent="0">
              <a:buNone/>
            </a:pPr>
            <a:r>
              <a:rPr lang="tr-TR" sz="1800" dirty="0"/>
              <a:t>F5 tuşu yada Kayıt butonu tıklanarak Döviz Kur bilgileri kaydedilir.</a:t>
            </a:r>
          </a:p>
        </p:txBody>
      </p:sp>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052736"/>
            <a:ext cx="7488832"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74283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92500" lnSpcReduction="20000"/>
          </a:bodyPr>
          <a:lstStyle/>
          <a:p>
            <a:pPr marL="0" indent="0">
              <a:buNone/>
            </a:pPr>
            <a:r>
              <a:rPr lang="tr-TR" sz="1800" u="sng" dirty="0">
                <a:solidFill>
                  <a:srgbClr val="C00000"/>
                </a:solidFill>
              </a:rPr>
              <a:t>Kasa Devirleri</a:t>
            </a:r>
          </a:p>
          <a:p>
            <a:pPr marL="0" indent="0">
              <a:buNone/>
            </a:pPr>
            <a:r>
              <a:rPr lang="tr-TR" sz="1800" dirty="0" smtClean="0"/>
              <a:t>Kasa </a:t>
            </a:r>
            <a:r>
              <a:rPr lang="tr-TR" sz="1800" dirty="0"/>
              <a:t>Devirleri Listesi</a:t>
            </a:r>
          </a:p>
          <a:p>
            <a:pPr marL="0" indent="0">
              <a:buNone/>
            </a:pPr>
            <a:r>
              <a:rPr lang="tr-TR" sz="1800" dirty="0"/>
              <a:t>Günlük olarak oteldeki departmanların kasalarının devir hareketlerinin izlendiği ekrandır.</a:t>
            </a:r>
          </a:p>
          <a:p>
            <a:pPr marL="0" indent="0">
              <a:buNone/>
            </a:pPr>
            <a:endParaRPr lang="tr-TR" sz="1800" dirty="0"/>
          </a:p>
          <a:p>
            <a:pPr marL="0" indent="0">
              <a:buNone/>
            </a:pPr>
            <a:endParaRPr lang="tr-TR" sz="1800" dirty="0"/>
          </a:p>
          <a:p>
            <a:pPr marL="0" indent="0">
              <a:buNone/>
            </a:pPr>
            <a:r>
              <a:rPr lang="tr-TR" sz="1800" dirty="0" smtClean="0"/>
              <a:t> </a:t>
            </a:r>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r>
              <a:rPr lang="tr-TR" sz="1800" dirty="0" smtClean="0"/>
              <a:t>Kasa </a:t>
            </a:r>
            <a:r>
              <a:rPr lang="tr-TR" sz="1800" dirty="0"/>
              <a:t>Devirleri Listesi</a:t>
            </a:r>
          </a:p>
          <a:p>
            <a:pPr marL="0" indent="0">
              <a:buNone/>
            </a:pPr>
            <a:r>
              <a:rPr lang="tr-TR" sz="1800" dirty="0" smtClean="0"/>
              <a:t>Ekranın </a:t>
            </a:r>
            <a:r>
              <a:rPr lang="tr-TR" sz="1800" dirty="0"/>
              <a:t>alt bölümünde yer alan “Departman” alanındaki seçim penceresi tıklanarak liste üzerinden devirleri alınacak olan departman seçilir.</a:t>
            </a:r>
          </a:p>
          <a:p>
            <a:pPr marL="0" indent="0">
              <a:buNone/>
            </a:pPr>
            <a:r>
              <a:rPr lang="tr-TR" sz="1800" dirty="0"/>
              <a:t>Seçimi yapılan departmana ilişkin “İşlem Tarihi”,  “</a:t>
            </a:r>
            <a:r>
              <a:rPr lang="tr-TR" sz="1800" dirty="0" err="1"/>
              <a:t>Shift</a:t>
            </a:r>
            <a:r>
              <a:rPr lang="tr-TR" sz="1800" dirty="0"/>
              <a:t>”, “Departman” ve  “Devir Tutarı”  </a:t>
            </a:r>
          </a:p>
          <a:p>
            <a:pPr marL="0" indent="0">
              <a:buNone/>
            </a:pPr>
            <a:r>
              <a:rPr lang="tr-TR" sz="1800" dirty="0"/>
              <a:t>"Devir TL" alanlarında ilgili bilgiler yer alır.</a:t>
            </a:r>
          </a:p>
        </p:txBody>
      </p:sp>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128713"/>
            <a:ext cx="7776863" cy="3812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220400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507288" cy="5976664"/>
          </a:xfrm>
        </p:spPr>
        <p:txBody>
          <a:bodyPr>
            <a:normAutofit fontScale="92500" lnSpcReduction="10000"/>
          </a:bodyPr>
          <a:lstStyle/>
          <a:p>
            <a:pPr marL="0" indent="0">
              <a:buNone/>
            </a:pPr>
            <a:r>
              <a:rPr lang="tr-TR" sz="1800" u="sng" dirty="0">
                <a:solidFill>
                  <a:srgbClr val="C00000"/>
                </a:solidFill>
              </a:rPr>
              <a:t>Gün Sonu İşlemleri</a:t>
            </a:r>
          </a:p>
          <a:p>
            <a:pPr marL="0" indent="0">
              <a:buNone/>
            </a:pPr>
            <a:r>
              <a:rPr lang="tr-TR" sz="1800" dirty="0" smtClean="0"/>
              <a:t>Gün </a:t>
            </a:r>
            <a:r>
              <a:rPr lang="tr-TR" sz="1800" dirty="0"/>
              <a:t>Sonu İşlemi</a:t>
            </a:r>
          </a:p>
          <a:p>
            <a:pPr marL="0" indent="0">
              <a:buNone/>
            </a:pPr>
            <a:r>
              <a:rPr lang="tr-TR" sz="1800" dirty="0"/>
              <a:t>Gün içinde yapılan işlemlerin tümünün bir sonraki güne devir işlemlerinin yapıldığı ekrandır.</a:t>
            </a:r>
          </a:p>
          <a:p>
            <a:pPr marL="0" indent="0">
              <a:buNone/>
            </a:pPr>
            <a:r>
              <a:rPr lang="tr-TR" sz="1800" dirty="0"/>
              <a:t>İşlem Tarihi alanına günün tarihi otomatik olarak gelir ve bu tarihe göre gün sonu işlemi yapılır.</a:t>
            </a:r>
          </a:p>
          <a:p>
            <a:pPr marL="0" indent="0">
              <a:buNone/>
            </a:pPr>
            <a:r>
              <a:rPr lang="tr-TR" sz="1800" dirty="0"/>
              <a:t>Gün sonu işlemini başlatmak için İşlem(F1) butonu tıklanır. “Gün sonu işlemini başlatmak istiyor musunuz?” sorusuna “Evet ” cevabı verilirse işlem başlar.</a:t>
            </a:r>
          </a:p>
          <a:p>
            <a:pPr marL="0" indent="0">
              <a:buNone/>
            </a:pPr>
            <a:endParaRPr lang="tr-TR" sz="1800" dirty="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r>
              <a:rPr lang="tr-TR" sz="1800" dirty="0" smtClean="0"/>
              <a:t> </a:t>
            </a:r>
            <a:r>
              <a:rPr lang="tr-TR" sz="1800" dirty="0"/>
              <a:t>Gün Sonu İşlemi</a:t>
            </a:r>
          </a:p>
          <a:p>
            <a:pPr marL="0" indent="0">
              <a:buNone/>
            </a:pPr>
            <a:r>
              <a:rPr lang="tr-TR" sz="1800" dirty="0" smtClean="0"/>
              <a:t>Bu </a:t>
            </a:r>
            <a:r>
              <a:rPr lang="tr-TR" sz="1800" dirty="0"/>
              <a:t>işlem ile tüm odaların fiyatları otomatik olarak folyolara işlenir, Sentez </a:t>
            </a:r>
            <a:r>
              <a:rPr lang="tr-TR" sz="1800" dirty="0" err="1"/>
              <a:t>DeLux</a:t>
            </a:r>
            <a:r>
              <a:rPr lang="tr-TR" sz="1800" dirty="0"/>
              <a:t> Yükleme Programı/Ön Büro Parametreleri bölümünde seçilen raporlar Gün Sonu işlemi ile otomatik olarak hazırlanır.</a:t>
            </a:r>
          </a:p>
        </p:txBody>
      </p:sp>
      <p:pic>
        <p:nvPicPr>
          <p:cNvPr id="235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2132855"/>
            <a:ext cx="8136903" cy="284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484073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9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lnSpcReduction="10000"/>
          </a:bodyPr>
          <a:lstStyle/>
          <a:p>
            <a:pPr marL="0" indent="0">
              <a:buNone/>
            </a:pPr>
            <a:r>
              <a:rPr lang="tr-TR" sz="1800" u="sng" dirty="0">
                <a:solidFill>
                  <a:srgbClr val="C00000"/>
                </a:solidFill>
              </a:rPr>
              <a:t>Gün Sonu Devirleri</a:t>
            </a:r>
          </a:p>
          <a:p>
            <a:pPr marL="0" indent="0">
              <a:buNone/>
            </a:pPr>
            <a:r>
              <a:rPr lang="tr-TR" sz="1800" dirty="0"/>
              <a:t>Gün sonu işlemi sonucunda oluşan bilgilerin izlendiği ekrandır.</a:t>
            </a:r>
          </a:p>
          <a:p>
            <a:pPr marL="0" indent="0">
              <a:buNone/>
            </a:pPr>
            <a:endParaRPr lang="tr-TR" sz="1800" dirty="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r>
              <a:rPr lang="tr-TR" sz="1800" dirty="0" smtClean="0"/>
              <a:t> </a:t>
            </a:r>
            <a:r>
              <a:rPr lang="tr-TR" sz="1800" dirty="0"/>
              <a:t>Gün Sonu Devirleri</a:t>
            </a:r>
          </a:p>
          <a:p>
            <a:pPr marL="0" indent="0">
              <a:buNone/>
            </a:pPr>
            <a:r>
              <a:rPr lang="tr-TR" sz="1800" dirty="0" smtClean="0"/>
              <a:t>Gün </a:t>
            </a:r>
            <a:r>
              <a:rPr lang="tr-TR" sz="1800" dirty="0"/>
              <a:t>Sonu Devirleri ekranına ilk girildiğinde ekrana günün gün sonu bilgileri gelir, önceki günlere ilişkin gün sonu bilgilerini ekrana almak için; Önceki   butonu, sonraki günlere ilişkin gün sonu bilgilerini ekrana almak için ; Sonraki butonu, günün bilgilerini ekrana almak için ; Bugün  butonu tıklanır.</a:t>
            </a:r>
          </a:p>
        </p:txBody>
      </p:sp>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052736"/>
            <a:ext cx="7704856"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918827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4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20680"/>
          </a:xfrm>
        </p:spPr>
        <p:txBody>
          <a:bodyPr>
            <a:normAutofit fontScale="55000" lnSpcReduction="20000"/>
          </a:bodyPr>
          <a:lstStyle/>
          <a:p>
            <a:pPr marL="0" indent="0">
              <a:buNone/>
            </a:pPr>
            <a:r>
              <a:rPr lang="tr-TR" dirty="0"/>
              <a:t>Satılabilir Oda alanı Otelde mevcut satılabilir oda sayısını gösterir.</a:t>
            </a:r>
          </a:p>
          <a:p>
            <a:pPr marL="0" indent="0">
              <a:buNone/>
            </a:pPr>
            <a:r>
              <a:rPr lang="tr-TR" dirty="0"/>
              <a:t>Satışa Hazır Oda alanı Otelde mevcut satışa hazır oda sayısını gösterir. (Bu alandaki rakam </a:t>
            </a:r>
            <a:r>
              <a:rPr lang="tr-TR" dirty="0" err="1"/>
              <a:t>SentezDeLux</a:t>
            </a:r>
            <a:r>
              <a:rPr lang="tr-TR" dirty="0"/>
              <a:t> programının Kartlar bölümünden Oda Bakım Bilgileri ekranında girilen bakımda , arızalı vb.. gibi kullanım dışı olan odalar dışındaki oda sayısını gösterir.)</a:t>
            </a:r>
          </a:p>
          <a:p>
            <a:pPr marL="0" indent="0">
              <a:buNone/>
            </a:pPr>
            <a:r>
              <a:rPr lang="tr-TR" dirty="0"/>
              <a:t>Satılan Oda  alanı Otelde konaklayan misafirlerin bulundukları oda sayısını gösterir.</a:t>
            </a:r>
          </a:p>
          <a:p>
            <a:pPr marL="0" indent="0">
              <a:buNone/>
            </a:pPr>
            <a:r>
              <a:rPr lang="tr-TR" dirty="0"/>
              <a:t>Misafir Sayısı alanlarında otelde konaklayan büyük misafirlerin sayısını ilk alan, çocukların sayısını ikinci alan, bebeklerin sayısını üçüncü alan ifade eder..</a:t>
            </a:r>
          </a:p>
          <a:p>
            <a:pPr marL="0" indent="0">
              <a:buNone/>
            </a:pPr>
            <a:r>
              <a:rPr lang="tr-TR" dirty="0" err="1"/>
              <a:t>Complimentary</a:t>
            </a:r>
            <a:r>
              <a:rPr lang="tr-TR" dirty="0"/>
              <a:t>  alanı </a:t>
            </a:r>
            <a:r>
              <a:rPr lang="tr-TR" dirty="0" err="1"/>
              <a:t>Check</a:t>
            </a:r>
            <a:r>
              <a:rPr lang="tr-TR" dirty="0"/>
              <a:t>-in tipi </a:t>
            </a:r>
            <a:r>
              <a:rPr lang="tr-TR" dirty="0" err="1"/>
              <a:t>complimentary</a:t>
            </a:r>
            <a:r>
              <a:rPr lang="tr-TR" dirty="0"/>
              <a:t> olan oda sayısını gösterir.</a:t>
            </a:r>
          </a:p>
          <a:p>
            <a:pPr marL="0" indent="0">
              <a:buNone/>
            </a:pPr>
            <a:r>
              <a:rPr lang="tr-TR" dirty="0"/>
              <a:t>House </a:t>
            </a:r>
            <a:r>
              <a:rPr lang="tr-TR" dirty="0" err="1"/>
              <a:t>Use</a:t>
            </a:r>
            <a:r>
              <a:rPr lang="tr-TR" dirty="0"/>
              <a:t> alanı </a:t>
            </a:r>
            <a:r>
              <a:rPr lang="tr-TR" dirty="0" err="1"/>
              <a:t>Check</a:t>
            </a:r>
            <a:r>
              <a:rPr lang="tr-TR" dirty="0"/>
              <a:t>-in tipi </a:t>
            </a:r>
            <a:r>
              <a:rPr lang="tr-TR" dirty="0" err="1"/>
              <a:t>house</a:t>
            </a:r>
            <a:r>
              <a:rPr lang="tr-TR" dirty="0"/>
              <a:t> </a:t>
            </a:r>
            <a:r>
              <a:rPr lang="tr-TR" dirty="0" err="1"/>
              <a:t>use</a:t>
            </a:r>
            <a:r>
              <a:rPr lang="tr-TR" dirty="0"/>
              <a:t> olan oda sayısını gösterir.</a:t>
            </a:r>
          </a:p>
          <a:p>
            <a:pPr marL="0" indent="0">
              <a:buNone/>
            </a:pPr>
            <a:r>
              <a:rPr lang="tr-TR" dirty="0" err="1"/>
              <a:t>Single</a:t>
            </a:r>
            <a:r>
              <a:rPr lang="tr-TR" dirty="0"/>
              <a:t> Kullanım  </a:t>
            </a:r>
            <a:r>
              <a:rPr lang="tr-TR" dirty="0" err="1"/>
              <a:t>Single</a:t>
            </a:r>
            <a:r>
              <a:rPr lang="tr-TR" dirty="0"/>
              <a:t> kullanılan oda sayısını gösterir.</a:t>
            </a:r>
          </a:p>
          <a:p>
            <a:pPr marL="0" indent="0">
              <a:buNone/>
            </a:pPr>
            <a:r>
              <a:rPr lang="tr-TR" dirty="0"/>
              <a:t>Bugün Giren Oda, Kişi alanı Gün Sonu Devri yapılan gün, </a:t>
            </a:r>
            <a:r>
              <a:rPr lang="tr-TR" dirty="0" err="1"/>
              <a:t>check</a:t>
            </a:r>
            <a:r>
              <a:rPr lang="tr-TR" dirty="0"/>
              <a:t>-in işlemi yapılan toplam oda sayısı ve </a:t>
            </a:r>
            <a:r>
              <a:rPr lang="tr-TR" dirty="0" err="1"/>
              <a:t>check-in'i</a:t>
            </a:r>
            <a:r>
              <a:rPr lang="tr-TR" dirty="0"/>
              <a:t> yapılan toplam misafir sayısını gösterir.</a:t>
            </a:r>
          </a:p>
          <a:p>
            <a:pPr marL="0" indent="0">
              <a:buNone/>
            </a:pPr>
            <a:r>
              <a:rPr lang="tr-TR" dirty="0"/>
              <a:t>Bugün Çıkan Oda, Kişi alanı Gün Sonu Devri yapılan gün, </a:t>
            </a:r>
            <a:r>
              <a:rPr lang="tr-TR" dirty="0" err="1"/>
              <a:t>check-out</a:t>
            </a:r>
            <a:r>
              <a:rPr lang="tr-TR" dirty="0"/>
              <a:t> işlemi yapılan toplam oda sayısı ve </a:t>
            </a:r>
            <a:r>
              <a:rPr lang="tr-TR" dirty="0" err="1"/>
              <a:t>check-out'u</a:t>
            </a:r>
            <a:r>
              <a:rPr lang="tr-TR" dirty="0"/>
              <a:t> yapılan toplam misafir sayısını gösterir.</a:t>
            </a:r>
          </a:p>
          <a:p>
            <a:pPr marL="0" indent="0">
              <a:buNone/>
            </a:pPr>
            <a:r>
              <a:rPr lang="tr-TR" dirty="0" err="1"/>
              <a:t>Walk-In</a:t>
            </a:r>
            <a:r>
              <a:rPr lang="tr-TR" dirty="0"/>
              <a:t> Gelen Oda, Kişi alanı </a:t>
            </a:r>
            <a:r>
              <a:rPr lang="tr-TR" dirty="0" err="1"/>
              <a:t>Walk</a:t>
            </a:r>
            <a:r>
              <a:rPr lang="tr-TR" dirty="0"/>
              <a:t>-in misafirler için  </a:t>
            </a:r>
            <a:r>
              <a:rPr lang="tr-TR" dirty="0" err="1"/>
              <a:t>check</a:t>
            </a:r>
            <a:r>
              <a:rPr lang="tr-TR" dirty="0"/>
              <a:t>-in işlemi yapılan toplam oda sayısı ve </a:t>
            </a:r>
            <a:r>
              <a:rPr lang="tr-TR" dirty="0" err="1"/>
              <a:t>check-in'i</a:t>
            </a:r>
            <a:r>
              <a:rPr lang="tr-TR" dirty="0"/>
              <a:t> yapılan toplam misafir sayısını gösterir.</a:t>
            </a:r>
          </a:p>
          <a:p>
            <a:pPr marL="0" indent="0">
              <a:buNone/>
            </a:pPr>
            <a:r>
              <a:rPr lang="tr-TR" dirty="0"/>
              <a:t>Gün Sonu Devirleri ekranının sağ kısmında yer alan “TL Tutarı”  ve "Döviz Tutarı" alanlarında gün sonu devri yapılan güne ilişkin Toplam Gelir, Nakit Tahsilat, Toplam </a:t>
            </a:r>
            <a:r>
              <a:rPr lang="tr-TR" dirty="0" err="1"/>
              <a:t>İskonto</a:t>
            </a:r>
            <a:r>
              <a:rPr lang="tr-TR" dirty="0"/>
              <a:t>, Krediye Kalkan, Krediden Tahsilat  hareketlerinin  TL ve Döviz olarak bilgileri izlenir ve yanlışlıklar varsa değiştirilip kaydedilebilir. </a:t>
            </a:r>
          </a:p>
          <a:p>
            <a:pPr marL="0" indent="0">
              <a:buNone/>
            </a:pPr>
            <a:r>
              <a:rPr lang="tr-TR" dirty="0"/>
              <a:t>Gün sonu devirlerindeki tüm bu gelir alanları ilgili raporlara yansır.</a:t>
            </a:r>
          </a:p>
          <a:p>
            <a:pPr marL="0" indent="0">
              <a:buNone/>
            </a:pPr>
            <a:r>
              <a:rPr lang="tr-TR" dirty="0"/>
              <a:t>Bu bölümde değişiklik yapmak için; ilgili alana gelinip, gerekli değişiklikler yapıldıktan sonra F5 tuşu yada Kayıt butonu tıklanarak kayıt işlemi gerçekleştirilir.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712732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1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a:bodyPr>
          <a:lstStyle/>
          <a:p>
            <a:pPr marL="0" indent="0">
              <a:buNone/>
            </a:pPr>
            <a:r>
              <a:rPr lang="tr-TR" sz="1800" u="sng" dirty="0">
                <a:solidFill>
                  <a:srgbClr val="C00000"/>
                </a:solidFill>
              </a:rPr>
              <a:t>Oda Devirleri</a:t>
            </a:r>
          </a:p>
          <a:p>
            <a:pPr marL="0" indent="0">
              <a:buNone/>
            </a:pPr>
            <a:r>
              <a:rPr lang="tr-TR" sz="1800" dirty="0"/>
              <a:t>Gün sonu işlemi sonucunda oluşan oda devir bilgilerin izlendiği ekrandır.</a:t>
            </a:r>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r>
              <a:rPr lang="tr-TR" sz="1800" dirty="0" smtClean="0"/>
              <a:t> </a:t>
            </a:r>
            <a:r>
              <a:rPr lang="tr-TR" sz="1800" dirty="0"/>
              <a:t>Oda Devirleri</a:t>
            </a:r>
          </a:p>
          <a:p>
            <a:pPr marL="0" indent="0">
              <a:buNone/>
            </a:pPr>
            <a:r>
              <a:rPr lang="tr-TR" sz="1800" dirty="0" smtClean="0"/>
              <a:t>Oda </a:t>
            </a:r>
            <a:r>
              <a:rPr lang="tr-TR" sz="1800" dirty="0"/>
              <a:t>Devirleri ekranına ilk girildiğinde ekrana günün oda devir bilgileri gelir, önceki günlere ilişkin oda devir bilgilerini ekrana almak için;  Önceki  butonu, sonraki günlere ilişkin oda devir bilgilerini ekrana almak için ;  Sonraki butonu, günün bilgilerini ekrana almak için; Bugün butonu tıklanır.</a:t>
            </a:r>
          </a:p>
          <a:p>
            <a:pPr marL="0" indent="0">
              <a:buNone/>
            </a:pPr>
            <a:r>
              <a:rPr lang="tr-TR" sz="1800" dirty="0"/>
              <a:t>Oda Devirleri ekranında, devir bilgileri alınan güne ilişkin tüm odaların </a:t>
            </a:r>
            <a:r>
              <a:rPr lang="tr-TR" sz="1800" dirty="0" err="1"/>
              <a:t>check</a:t>
            </a:r>
            <a:r>
              <a:rPr lang="tr-TR" sz="1800" dirty="0"/>
              <a:t>-in numaraları, oda numaraları, ana folyo numarası ve bakiyesi, ekstra folyo numarası ve bakiyesi izlenir.</a:t>
            </a:r>
          </a:p>
          <a:p>
            <a:pPr marL="0" indent="0">
              <a:buNone/>
            </a:pPr>
            <a:endParaRPr lang="tr-TR" dirty="0"/>
          </a:p>
        </p:txBody>
      </p:sp>
      <p:pic>
        <p:nvPicPr>
          <p:cNvPr id="256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24744"/>
            <a:ext cx="7704855"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48562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363272" cy="6192688"/>
          </a:xfrm>
        </p:spPr>
        <p:txBody>
          <a:bodyPr>
            <a:noAutofit/>
          </a:bodyPr>
          <a:lstStyle/>
          <a:p>
            <a:pPr marL="0" indent="0">
              <a:buNone/>
            </a:pPr>
            <a:r>
              <a:rPr lang="tr-TR" sz="1700" u="sng" dirty="0">
                <a:solidFill>
                  <a:srgbClr val="C00000"/>
                </a:solidFill>
              </a:rPr>
              <a:t>Fatura İşlemleri</a:t>
            </a:r>
          </a:p>
          <a:p>
            <a:pPr marL="0" indent="0">
              <a:buNone/>
            </a:pPr>
            <a:r>
              <a:rPr lang="tr-TR" sz="1700" dirty="0" err="1"/>
              <a:t>Room</a:t>
            </a:r>
            <a:r>
              <a:rPr lang="tr-TR" sz="1700" dirty="0"/>
              <a:t> </a:t>
            </a:r>
            <a:r>
              <a:rPr lang="tr-TR" sz="1700" dirty="0" err="1"/>
              <a:t>Rack</a:t>
            </a:r>
            <a:r>
              <a:rPr lang="tr-TR" sz="1700" dirty="0"/>
              <a:t> ekranında yada </a:t>
            </a:r>
            <a:r>
              <a:rPr lang="tr-TR" sz="1700" dirty="0" err="1"/>
              <a:t>Check</a:t>
            </a:r>
            <a:r>
              <a:rPr lang="tr-TR" sz="1700" dirty="0"/>
              <a:t> - </a:t>
            </a:r>
            <a:r>
              <a:rPr lang="tr-TR" sz="1700" dirty="0" err="1"/>
              <a:t>In</a:t>
            </a:r>
            <a:r>
              <a:rPr lang="tr-TR" sz="1700" dirty="0"/>
              <a:t> Listesinde iken  ilgili oda üzerinde durularak Detay butonu tıklanır. Gelen listeden Ana Folyo Bilgisi (F6) seçilerek Folyo </a:t>
            </a:r>
            <a:r>
              <a:rPr lang="tr-TR" sz="1700" dirty="0" smtClean="0"/>
              <a:t>Filtresi </a:t>
            </a:r>
            <a:r>
              <a:rPr lang="tr-TR" sz="1700" dirty="0"/>
              <a:t>ekrana getirilir. Gerekli filtreleme yapıldıktan sonra Tamam butonu tıklanırsa ekrana Ana Folyo Dökümü gelir.</a:t>
            </a:r>
          </a:p>
          <a:p>
            <a:pPr marL="0" indent="0">
              <a:buNone/>
            </a:pPr>
            <a:r>
              <a:rPr lang="tr-TR" sz="1700" dirty="0"/>
              <a:t>Ana Folyo Dökümü ekranında Fatura butonu tıklandığında Fatura formu açılır.</a:t>
            </a:r>
          </a:p>
          <a:p>
            <a:pPr marL="0" indent="0">
              <a:buNone/>
            </a:pPr>
            <a:endParaRPr lang="tr-TR" sz="1700" dirty="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r>
              <a:rPr lang="tr-TR" sz="1700" dirty="0" smtClean="0"/>
              <a:t> </a:t>
            </a:r>
            <a:r>
              <a:rPr lang="tr-TR" sz="1700" dirty="0"/>
              <a:t>Fatura</a:t>
            </a:r>
          </a:p>
          <a:p>
            <a:pPr marL="0" indent="0">
              <a:buNone/>
            </a:pPr>
            <a:r>
              <a:rPr lang="tr-TR" sz="1700" dirty="0" smtClean="0"/>
              <a:t>Fatura </a:t>
            </a:r>
            <a:r>
              <a:rPr lang="tr-TR" sz="1700" dirty="0"/>
              <a:t>formu ekranında harcaması yapılmış ve faturası alınmak istenen faturalarda aynı folyoya sahip farklı kişilere göre Departmanlar işaretlenerek ödemede paylaştırma yapılabilir.</a:t>
            </a:r>
          </a:p>
        </p:txBody>
      </p:sp>
      <p:pic>
        <p:nvPicPr>
          <p:cNvPr id="266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1772816"/>
            <a:ext cx="6624736"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743717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8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92500" lnSpcReduction="20000"/>
          </a:bodyPr>
          <a:lstStyle/>
          <a:p>
            <a:pPr marL="0" indent="0">
              <a:buNone/>
            </a:pPr>
            <a:r>
              <a:rPr lang="tr-TR" dirty="0"/>
              <a:t>Ödeme Şekilleri alanında Nakit Ödenenler yada Krediler şeklinde müşteri isteğine bağlı olarak seçim yapılır.</a:t>
            </a:r>
          </a:p>
          <a:p>
            <a:pPr marL="0" indent="0">
              <a:buNone/>
            </a:pPr>
            <a:r>
              <a:rPr lang="tr-TR" dirty="0"/>
              <a:t>Fatura Cinsi alanında ise Sentez </a:t>
            </a:r>
            <a:r>
              <a:rPr lang="tr-TR" dirty="0" err="1"/>
              <a:t>Delux</a:t>
            </a:r>
            <a:r>
              <a:rPr lang="tr-TR" dirty="0"/>
              <a:t> Yükleme Programı / Form Tanımları bölümünde otelinize göre tanımlanmış olan Fatura Cinslerine göre (örnek olarak Fatura Formu,  Detaylı Fatura Formu ) seçim penceresi tıklanarak istenilen seçim yapılır.</a:t>
            </a:r>
          </a:p>
          <a:p>
            <a:pPr marL="0" indent="0">
              <a:buNone/>
            </a:pPr>
            <a:r>
              <a:rPr lang="tr-TR" dirty="0"/>
              <a:t>Hesapla butonu tıklanarak faturaya yansımamış olan işlemler var ise gerekli hesaplamalar yapılması sağlanıp fatura ekranına getirilir.</a:t>
            </a:r>
          </a:p>
          <a:p>
            <a:pPr marL="0" indent="0">
              <a:buNone/>
            </a:pPr>
            <a:r>
              <a:rPr lang="tr-TR" dirty="0"/>
              <a:t>İşlem butonu tıklandığında ise Fatura ekranının sol alt köşesine Adres Bilgilerinin bulunduğu işlem ekranı gelir. Bu ekranda istenilen değişiklikler yapılıp faturaya aktarılabilir.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543359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lnSpcReduction="10000"/>
          </a:bodyPr>
          <a:lstStyle/>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sz="1900" dirty="0" smtClean="0"/>
              <a:t>Fatura</a:t>
            </a:r>
            <a:endParaRPr lang="tr-TR" sz="1900" dirty="0"/>
          </a:p>
          <a:p>
            <a:pPr marL="0" indent="0">
              <a:buNone/>
            </a:pPr>
            <a:r>
              <a:rPr lang="tr-TR" sz="1900" dirty="0" smtClean="0"/>
              <a:t>Yazdır </a:t>
            </a:r>
            <a:r>
              <a:rPr lang="tr-TR" sz="1900" dirty="0"/>
              <a:t>butonu tıklandığı takdirde ise ekrana yazıcıya vb.. gibi seçeneklerden biri seçilerek fatura dökümü alınır.</a:t>
            </a:r>
          </a:p>
        </p:txBody>
      </p:sp>
      <p:pic>
        <p:nvPicPr>
          <p:cNvPr id="27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76672"/>
            <a:ext cx="7632848"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590471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TotalTime>
  <Words>4263</Words>
  <Application>Microsoft Office PowerPoint</Application>
  <PresentationFormat>Ekran Gösterisi (4:3)</PresentationFormat>
  <Paragraphs>504</Paragraphs>
  <Slides>43</Slides>
  <Notes>0</Notes>
  <HiddenSlides>0</HiddenSlides>
  <MMClips>43</MMClips>
  <ScaleCrop>false</ScaleCrop>
  <HeadingPairs>
    <vt:vector size="4" baseType="variant">
      <vt:variant>
        <vt:lpstr>Tema</vt:lpstr>
      </vt:variant>
      <vt:variant>
        <vt:i4>1</vt:i4>
      </vt:variant>
      <vt:variant>
        <vt:lpstr>Slayt Başlıkları</vt:lpstr>
      </vt:variant>
      <vt:variant>
        <vt:i4>43</vt:i4>
      </vt:variant>
    </vt:vector>
  </HeadingPairs>
  <TitlesOfParts>
    <vt:vector size="44" baseType="lpstr">
      <vt:lpstr>Ofis Teması</vt:lpstr>
      <vt:lpstr>6.HAFTA Önkasa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6.HAFTA Önkasa</dc:title>
  <dc:creator>ASUS</dc:creator>
  <cp:lastModifiedBy>ASUS</cp:lastModifiedBy>
  <cp:revision>17</cp:revision>
  <dcterms:created xsi:type="dcterms:W3CDTF">2021-04-01T15:08:14Z</dcterms:created>
  <dcterms:modified xsi:type="dcterms:W3CDTF">2021-04-03T16:31:01Z</dcterms:modified>
</cp:coreProperties>
</file>