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CEED18F-17EF-459B-9571-C484F48CC9F4}"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291330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ED18F-17EF-459B-9571-C484F48CC9F4}"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322166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CEED18F-17EF-459B-9571-C484F48CC9F4}"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3082411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CEED18F-17EF-459B-9571-C484F48CC9F4}"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2569368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CEED18F-17EF-459B-9571-C484F48CC9F4}" type="datetimeFigureOut">
              <a:rPr lang="tr-TR" smtClean="0"/>
              <a:t>27.02.2021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954523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CEED18F-17EF-459B-9571-C484F48CC9F4}" type="datetimeFigureOut">
              <a:rPr lang="tr-TR" smtClean="0"/>
              <a:t>27.02.2021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125161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CEED18F-17EF-459B-9571-C484F48CC9F4}" type="datetimeFigureOut">
              <a:rPr lang="tr-TR" smtClean="0"/>
              <a:t>27.02.2021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1716956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EED18F-17EF-459B-9571-C484F48CC9F4}"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348892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CEED18F-17EF-459B-9571-C484F48CC9F4}" type="datetimeFigureOut">
              <a:rPr lang="tr-TR" smtClean="0"/>
              <a:t>27.02.2021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28984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ED18F-17EF-459B-9571-C484F48CC9F4}"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215378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CEED18F-17EF-459B-9571-C484F48CC9F4}" type="datetimeFigureOut">
              <a:rPr lang="tr-TR" smtClean="0"/>
              <a:t>27.02.2021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BA3D7F4-A115-42A0-B535-96D339F6B561}" type="slidenum">
              <a:rPr lang="tr-TR" smtClean="0"/>
              <a:t>‹#›</a:t>
            </a:fld>
            <a:endParaRPr lang="tr-TR"/>
          </a:p>
        </p:txBody>
      </p:sp>
    </p:spTree>
    <p:extLst>
      <p:ext uri="{BB962C8B-B14F-4D97-AF65-F5344CB8AC3E}">
        <p14:creationId xmlns:p14="http://schemas.microsoft.com/office/powerpoint/2010/main" val="3644250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EED18F-17EF-459B-9571-C484F48CC9F4}" type="datetimeFigureOut">
              <a:rPr lang="tr-TR" smtClean="0"/>
              <a:t>27.02.2021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3D7F4-A115-42A0-B535-96D339F6B561}" type="slidenum">
              <a:rPr lang="tr-TR" smtClean="0"/>
              <a:t>‹#›</a:t>
            </a:fld>
            <a:endParaRPr lang="tr-TR"/>
          </a:p>
        </p:txBody>
      </p:sp>
    </p:spTree>
    <p:extLst>
      <p:ext uri="{BB962C8B-B14F-4D97-AF65-F5344CB8AC3E}">
        <p14:creationId xmlns:p14="http://schemas.microsoft.com/office/powerpoint/2010/main" val="3060745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hyperlink" Target="https://www.myk.gov.tr/"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544" y="908721"/>
            <a:ext cx="8352928" cy="1512167"/>
          </a:xfrm>
        </p:spPr>
        <p:txBody>
          <a:bodyPr>
            <a:normAutofit/>
          </a:bodyPr>
          <a:lstStyle/>
          <a:p>
            <a:r>
              <a:rPr lang="tr-TR" sz="3600" dirty="0" smtClean="0">
                <a:solidFill>
                  <a:srgbClr val="FF0000"/>
                </a:solidFill>
              </a:rPr>
              <a:t>KALİTE GÜVENCESİ VE STANDARTLARI</a:t>
            </a:r>
            <a:endParaRPr lang="tr-TR" sz="3600" dirty="0">
              <a:solidFill>
                <a:srgbClr val="FF0000"/>
              </a:solidFill>
            </a:endParaRPr>
          </a:p>
        </p:txBody>
      </p:sp>
      <p:sp>
        <p:nvSpPr>
          <p:cNvPr id="3" name="Alt Başlık 2"/>
          <p:cNvSpPr>
            <a:spLocks noGrp="1"/>
          </p:cNvSpPr>
          <p:nvPr>
            <p:ph type="subTitle" idx="1"/>
          </p:nvPr>
        </p:nvSpPr>
        <p:spPr>
          <a:xfrm>
            <a:off x="1371600" y="2708920"/>
            <a:ext cx="6400800" cy="1656184"/>
          </a:xfrm>
        </p:spPr>
        <p:txBody>
          <a:bodyPr/>
          <a:lstStyle/>
          <a:p>
            <a:r>
              <a:rPr lang="tr-TR" dirty="0" smtClean="0">
                <a:solidFill>
                  <a:schemeClr val="tx1"/>
                </a:solidFill>
              </a:rPr>
              <a:t>ÖĞR.GÖR.S.ALİ ÇELİK</a:t>
            </a:r>
            <a:endParaRPr lang="tr-TR" dirty="0">
              <a:solidFill>
                <a:schemeClr val="tx1"/>
              </a:solidFill>
            </a:endParaRPr>
          </a:p>
        </p:txBody>
      </p:sp>
    </p:spTree>
    <p:extLst>
      <p:ext uri="{BB962C8B-B14F-4D97-AF65-F5344CB8AC3E}">
        <p14:creationId xmlns:p14="http://schemas.microsoft.com/office/powerpoint/2010/main" val="3626707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832648"/>
          </a:xfrm>
        </p:spPr>
        <p:txBody>
          <a:bodyPr>
            <a:normAutofit fontScale="85000" lnSpcReduction="10000"/>
          </a:bodyPr>
          <a:lstStyle/>
          <a:p>
            <a:pPr marL="0" indent="0">
              <a:buNone/>
            </a:pPr>
            <a:r>
              <a:rPr lang="tr-TR" u="sng" dirty="0" smtClean="0">
                <a:solidFill>
                  <a:srgbClr val="C00000"/>
                </a:solidFill>
              </a:rPr>
              <a:t>Standardizasyonun Gelişim Sürecinde Önemli Bilgiler</a:t>
            </a:r>
          </a:p>
          <a:p>
            <a:pPr marL="0" indent="0">
              <a:buNone/>
            </a:pPr>
            <a:r>
              <a:rPr lang="tr-TR" dirty="0" smtClean="0"/>
              <a:t>*Dünyanın bugünkü manada ilk standardı ,KANUNNAME-İ İHTİSAB-I BURSA -1502, Sultan II. Bayezid (BURSA BELEDİYESİ KANUNU)</a:t>
            </a:r>
          </a:p>
          <a:p>
            <a:pPr marL="0" indent="0">
              <a:buNone/>
            </a:pPr>
            <a:r>
              <a:rPr lang="tr-TR" dirty="0" smtClean="0"/>
              <a:t>"Kanunname-i </a:t>
            </a:r>
            <a:r>
              <a:rPr lang="tr-TR" dirty="0" err="1" smtClean="0"/>
              <a:t>İhtisab</a:t>
            </a:r>
            <a:r>
              <a:rPr lang="tr-TR" dirty="0" smtClean="0"/>
              <a:t>-ı Bursa" 1502 tarihli ve zamanın padişahı Sultan II. Bayezid Han tarafından çıkarılmıştır ve dünyanın en mükemmel ve en geniş belediye kanunu olmakla kalmamakta, aynı zamanda dünyada ilk tüketici haklarını koruyan kanun, ilk gıda maddeleri </a:t>
            </a:r>
            <a:r>
              <a:rPr lang="tr-TR" dirty="0" err="1" smtClean="0"/>
              <a:t>nizâmnâmesi</a:t>
            </a:r>
            <a:r>
              <a:rPr lang="tr-TR" dirty="0" smtClean="0"/>
              <a:t>, ilk standartlar kanunu, ilk çevre </a:t>
            </a:r>
            <a:r>
              <a:rPr lang="tr-TR" dirty="0" err="1" smtClean="0"/>
              <a:t>nizâmnâmesi</a:t>
            </a:r>
            <a:r>
              <a:rPr lang="tr-TR" dirty="0" smtClean="0"/>
              <a:t> kanunu olarak da tarihe geçmiştir.</a:t>
            </a:r>
          </a:p>
          <a:p>
            <a:pPr marL="0" indent="0">
              <a:buNone/>
            </a:pPr>
            <a:r>
              <a:rPr lang="tr-TR" dirty="0" err="1" smtClean="0"/>
              <a:t>Not:https</a:t>
            </a:r>
            <a:r>
              <a:rPr lang="tr-TR" dirty="0" smtClean="0"/>
              <a:t>://www.tse.org.tr/Hakkimizda?ID=547&amp;ParentID=80 (Türkiye’nin İlk Standardı)</a:t>
            </a: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36895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1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268760"/>
            <a:ext cx="8229600" cy="5001419"/>
          </a:xfrm>
        </p:spPr>
        <p:txBody>
          <a:bodyPr>
            <a:normAutofit fontScale="77500" lnSpcReduction="20000"/>
          </a:bodyPr>
          <a:lstStyle/>
          <a:p>
            <a:pPr marL="0" indent="0">
              <a:buNone/>
            </a:pPr>
            <a:r>
              <a:rPr lang="tr-TR" dirty="0" smtClean="0"/>
              <a:t>*Fransa’ da, 20 Mayıs 1875’te 17 ülke temsilcisinin katılımı ile Metre Konvansiyonu Osmanlı devleti adına Miralay Hüsnü bey tarafından imzalandı. Metrik veya ondalık sistem ölçü sistemi kullanılmaya başlanması ile birlikte bu durum standardizasyonun gelişim sürecini olumlu etkilemiştir.</a:t>
            </a:r>
          </a:p>
          <a:p>
            <a:pPr marL="0" indent="0">
              <a:buNone/>
            </a:pPr>
            <a:endParaRPr lang="tr-TR" dirty="0" smtClean="0"/>
          </a:p>
          <a:p>
            <a:pPr marL="0" indent="0">
              <a:buNone/>
            </a:pPr>
            <a:r>
              <a:rPr lang="tr-TR" dirty="0" smtClean="0"/>
              <a:t>*1705 Sayılı “TİCARETTE TAĞŞİŞİN MEN'İ VE İHRACATIN MURAKABESİ VE KORUNMASI HAKKINDA KANUN”, 10/6/1930</a:t>
            </a:r>
          </a:p>
          <a:p>
            <a:pPr marL="0" indent="0">
              <a:buNone/>
            </a:pPr>
            <a:r>
              <a:rPr lang="tr-TR" dirty="0" err="1" smtClean="0"/>
              <a:t>Tağşiş:Bir</a:t>
            </a:r>
            <a:r>
              <a:rPr lang="tr-TR" dirty="0" smtClean="0"/>
              <a:t> şeyin içine başka bir madde karıştırma, </a:t>
            </a:r>
            <a:r>
              <a:rPr lang="tr-TR" dirty="0" err="1" smtClean="0"/>
              <a:t>katıştırma</a:t>
            </a:r>
            <a:r>
              <a:rPr lang="tr-TR" dirty="0" smtClean="0"/>
              <a:t>.</a:t>
            </a:r>
          </a:p>
          <a:p>
            <a:pPr marL="0" indent="0">
              <a:buNone/>
            </a:pPr>
            <a:r>
              <a:rPr lang="tr-TR" dirty="0" smtClean="0"/>
              <a:t>Murakabe: Denetleme.</a:t>
            </a:r>
          </a:p>
          <a:p>
            <a:pPr marL="0" indent="0">
              <a:buNone/>
            </a:pPr>
            <a:r>
              <a:rPr lang="tr-TR" dirty="0" err="1" smtClean="0"/>
              <a:t>Not:Tarım</a:t>
            </a:r>
            <a:r>
              <a:rPr lang="tr-TR" dirty="0" smtClean="0"/>
              <a:t> ve Orman Bakanlığı denetlemelerinden sonra varsa tağşiş ve taklit ürünlerin listesini kamuoyuna açıklar ve gerekli kanuna uygun cezalandırmaları da yapar.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193023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8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tr-TR" dirty="0" smtClean="0"/>
              <a:t>*1593 Sayılı “Umumu </a:t>
            </a:r>
            <a:r>
              <a:rPr lang="tr-TR" dirty="0" err="1" smtClean="0"/>
              <a:t>Hıfzısıhha</a:t>
            </a:r>
            <a:r>
              <a:rPr lang="tr-TR" dirty="0" smtClean="0"/>
              <a:t> Kanunu”</a:t>
            </a:r>
          </a:p>
          <a:p>
            <a:pPr marL="0" indent="0">
              <a:buNone/>
            </a:pPr>
            <a:r>
              <a:rPr lang="tr-TR" dirty="0" smtClean="0"/>
              <a:t>*1580 Sayılı “Belediye Kanunu”</a:t>
            </a:r>
          </a:p>
          <a:p>
            <a:pPr marL="0" indent="0">
              <a:buNone/>
            </a:pPr>
            <a:r>
              <a:rPr lang="tr-TR" dirty="0" smtClean="0"/>
              <a:t>*1782 Sayılı “Ölçüler Kanunu”</a:t>
            </a:r>
          </a:p>
          <a:p>
            <a:pPr marL="0" indent="0">
              <a:buNone/>
            </a:pPr>
            <a:r>
              <a:rPr lang="tr-TR" dirty="0" smtClean="0"/>
              <a:t>*551 sayılı “Markalar Kanunu”</a:t>
            </a:r>
          </a:p>
          <a:p>
            <a:pPr marL="0" indent="0">
              <a:buNone/>
            </a:pPr>
            <a:r>
              <a:rPr lang="tr-TR" dirty="0" smtClean="0"/>
              <a:t>*5590 Sayılı “«Ticaret ve Sanayi Odaları», «Ticaret Odaları», «Sanayi Odaları», «Deniz Ticaret Odaları», «Ticaret Borsaları» ve «Türkiye Ticaret, Sanayi, Deniz Ticaret Odaları ve Ticaret Borsaları Birliği Kanunu”</a:t>
            </a:r>
          </a:p>
          <a:p>
            <a:pPr marL="0" indent="0">
              <a:buNone/>
            </a:pPr>
            <a:r>
              <a:rPr lang="tr-TR" dirty="0" smtClean="0"/>
              <a:t>*16 Ekim 1954 TSE (Türk </a:t>
            </a:r>
            <a:r>
              <a:rPr lang="tr-TR" dirty="0" err="1" smtClean="0"/>
              <a:t>Standardları</a:t>
            </a:r>
            <a:r>
              <a:rPr lang="tr-TR" dirty="0" smtClean="0"/>
              <a:t> Enstitüsü) kuruldu. 22 Kasım 1960 tarihli ve 132 sayılı kanunla bugünkü yapısına kavuşmuştur.</a:t>
            </a:r>
          </a:p>
          <a:p>
            <a:pPr marL="0" indent="0">
              <a:buNone/>
            </a:pPr>
            <a:r>
              <a:rPr lang="tr-TR" dirty="0" smtClean="0"/>
              <a:t>*14 Ekim Dünya Standartlar Günü ve Haftası olarak kutlanmaktadır. </a:t>
            </a:r>
          </a:p>
          <a:p>
            <a:pPr marL="0" indent="0">
              <a:buNone/>
            </a:pPr>
            <a:r>
              <a:rPr lang="tr-TR" dirty="0" err="1" smtClean="0">
                <a:solidFill>
                  <a:srgbClr val="C00000"/>
                </a:solidFill>
              </a:rPr>
              <a:t>Hıfzısıhha</a:t>
            </a:r>
            <a:r>
              <a:rPr lang="tr-TR" dirty="0" smtClean="0">
                <a:solidFill>
                  <a:srgbClr val="C00000"/>
                </a:solidFill>
              </a:rPr>
              <a:t>: </a:t>
            </a:r>
            <a:r>
              <a:rPr lang="tr-TR" dirty="0" smtClean="0"/>
              <a:t>Sağlıklı yaşamak için alınması gerekli önlemlerin bütünü. Sağlık bilgisi, hijyen.</a:t>
            </a:r>
          </a:p>
          <a:p>
            <a:pPr marL="0" indent="0">
              <a:buNone/>
            </a:pPr>
            <a:endParaRPr lang="tr-TR" dirty="0" smtClean="0"/>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548643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0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760640"/>
          </a:xfrm>
        </p:spPr>
        <p:txBody>
          <a:bodyPr>
            <a:normAutofit fontScale="85000" lnSpcReduction="20000"/>
          </a:bodyPr>
          <a:lstStyle/>
          <a:p>
            <a:pPr marL="0" indent="0">
              <a:buNone/>
            </a:pPr>
            <a:r>
              <a:rPr lang="tr-TR" u="sng" dirty="0" smtClean="0">
                <a:solidFill>
                  <a:srgbClr val="C00000"/>
                </a:solidFill>
              </a:rPr>
              <a:t>Tanımlar</a:t>
            </a:r>
          </a:p>
          <a:p>
            <a:pPr marL="0" indent="0">
              <a:buNone/>
            </a:pPr>
            <a:r>
              <a:rPr lang="tr-TR" dirty="0" smtClean="0">
                <a:solidFill>
                  <a:srgbClr val="C00000"/>
                </a:solidFill>
              </a:rPr>
              <a:t>Tanım 1-Standart: </a:t>
            </a:r>
            <a:r>
              <a:rPr lang="tr-TR" dirty="0" smtClean="0"/>
              <a:t>Uzlaşı ile oluşturulmuş, yetkili bir kuruluş tarafından onaylanmış, ortak ve tekrarlı kullanım için, kurallar, prensipler veya faaliyetlerin özelliklerini ya da sonuçlarını belirleyen, belirli bir konu veya kapsamda en elverişli düzenlemenin elde edilmesini amaçlayan dokümanlardır.</a:t>
            </a:r>
          </a:p>
          <a:p>
            <a:pPr marL="0" indent="0">
              <a:buNone/>
            </a:pPr>
            <a:r>
              <a:rPr lang="tr-TR" dirty="0" smtClean="0"/>
              <a:t>	Standartların uygulamaya alınması tercihe bağlıdır, zorunluluk içermez. Bir standardın zorunlu uygulamada olması için bir mevzuat hükmü olarak belirlenmiş olması gerekir. </a:t>
            </a:r>
          </a:p>
          <a:p>
            <a:pPr marL="0" indent="0">
              <a:buNone/>
            </a:pPr>
            <a:r>
              <a:rPr lang="tr-TR" dirty="0" smtClean="0">
                <a:solidFill>
                  <a:srgbClr val="C00000"/>
                </a:solidFill>
              </a:rPr>
              <a:t>Tanım 2-Standart: </a:t>
            </a:r>
            <a:r>
              <a:rPr lang="tr-TR" dirty="0" smtClean="0"/>
              <a:t>Üretimde, anlayışta, ölçme ve deneyde bir örnek sağlanması işlemine denir. </a:t>
            </a:r>
          </a:p>
          <a:p>
            <a:pPr marL="0" indent="0">
              <a:buNone/>
            </a:pPr>
            <a:r>
              <a:rPr lang="tr-TR" dirty="0" smtClean="0">
                <a:solidFill>
                  <a:srgbClr val="C00000"/>
                </a:solidFill>
              </a:rPr>
              <a:t>Tanım 3-Standart: </a:t>
            </a:r>
            <a:r>
              <a:rPr lang="tr-TR" dirty="0" smtClean="0"/>
              <a:t>Standardizasyon çalışması sonucu ortaya çıkan belge (doküman) veya esere standart denir.</a:t>
            </a:r>
          </a:p>
          <a:p>
            <a:pPr marL="0" indent="0">
              <a:buNone/>
            </a:pPr>
            <a:endParaRPr lang="tr-TR" u="sng" dirty="0">
              <a:solidFill>
                <a:srgbClr val="C00000"/>
              </a:solidFill>
            </a:endParaRPr>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800747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976664"/>
          </a:xfrm>
        </p:spPr>
        <p:txBody>
          <a:bodyPr>
            <a:normAutofit fontScale="85000" lnSpcReduction="20000"/>
          </a:bodyPr>
          <a:lstStyle/>
          <a:p>
            <a:pPr marL="0" indent="0">
              <a:buNone/>
            </a:pPr>
            <a:r>
              <a:rPr lang="tr-TR" dirty="0" smtClean="0">
                <a:solidFill>
                  <a:srgbClr val="C00000"/>
                </a:solidFill>
              </a:rPr>
              <a:t>Tanım 1-Standardizasyon: </a:t>
            </a:r>
            <a:r>
              <a:rPr lang="tr-TR" dirty="0" smtClean="0"/>
              <a:t>Mevcut ve potansiyel problemler dikkate alınarak, belirli bir konuda ortak ve tekrar eden kullanımlar için en uygun seviyede düzenin elde edilmesi amacıyla gerekli hükümlerin oluşturulması faaliyetidir.</a:t>
            </a:r>
          </a:p>
          <a:p>
            <a:pPr marL="0" indent="0">
              <a:buNone/>
            </a:pPr>
            <a:r>
              <a:rPr lang="tr-TR" dirty="0" smtClean="0">
                <a:solidFill>
                  <a:srgbClr val="C00000"/>
                </a:solidFill>
              </a:rPr>
              <a:t>Tanım 2-Standardizasyon: </a:t>
            </a:r>
            <a:r>
              <a:rPr lang="tr-TR" dirty="0" smtClean="0"/>
              <a:t>Belirli bir faaliyetle ilgili olarak ekonomik fayda sağlamak üzere bütün ilgili tarafların yardım ve işbirliği ile belirli kurallar koyma ve bu kuralları uygulama işlemidir.</a:t>
            </a:r>
          </a:p>
          <a:p>
            <a:pPr marL="0" indent="0">
              <a:buNone/>
            </a:pPr>
            <a:r>
              <a:rPr lang="tr-TR" dirty="0"/>
              <a:t>	</a:t>
            </a:r>
            <a:r>
              <a:rPr lang="tr-TR" dirty="0" smtClean="0"/>
              <a:t>Dünyada küreselleşme ile birlikte uluslararası ticaret anlamında da önemli gelişmeler ve değişmeler olmuştur Bu gelişmeler üretilen malların ülkeler arasında serbest olarak alınıp satılmasını sağlamıştır. Serbest ticaret denilen bu gelişme standardizasyon sayesinde anlam ve güven kazanmıştır. Bu açıdan standartlar dünya üzerinde malların serbest dolaşımını sağlayan kimlik gibidir.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03972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77500" lnSpcReduction="20000"/>
          </a:bodyPr>
          <a:lstStyle/>
          <a:p>
            <a:pPr marL="0" indent="0">
              <a:buNone/>
            </a:pPr>
            <a:r>
              <a:rPr lang="tr-TR" dirty="0" smtClean="0"/>
              <a:t>	Günümüz bilgi çağında standartlar üretimin, ticaretin ve kullanımın ortak dili olmuştur. Standardizasyonun en temel algısı ekonomik fayda sağlamak amacıyla üretim ve kullanım esnasında kurallar koymak ve bu kuralların uygulanmasını güvence altına almaktır.</a:t>
            </a:r>
          </a:p>
          <a:p>
            <a:pPr marL="0" indent="0">
              <a:buNone/>
            </a:pPr>
            <a:r>
              <a:rPr lang="tr-TR" dirty="0" smtClean="0"/>
              <a:t>	</a:t>
            </a:r>
            <a:r>
              <a:rPr lang="tr-TR" dirty="0" smtClean="0">
                <a:solidFill>
                  <a:srgbClr val="C00000"/>
                </a:solidFill>
              </a:rPr>
              <a:t>Standardizasyonun amaçları;</a:t>
            </a:r>
          </a:p>
          <a:p>
            <a:pPr marL="0" indent="0">
              <a:buNone/>
            </a:pPr>
            <a:r>
              <a:rPr lang="tr-TR" dirty="0" smtClean="0"/>
              <a:t>*Verimliliği artırır,</a:t>
            </a:r>
          </a:p>
          <a:p>
            <a:pPr marL="0" indent="0">
              <a:buNone/>
            </a:pPr>
            <a:r>
              <a:rPr lang="tr-TR" dirty="0" smtClean="0"/>
              <a:t>*Kaliteyi yükseltir,</a:t>
            </a:r>
          </a:p>
          <a:p>
            <a:pPr marL="0" indent="0">
              <a:buNone/>
            </a:pPr>
            <a:r>
              <a:rPr lang="tr-TR" dirty="0" smtClean="0"/>
              <a:t>*Maliyetleri azaltır,</a:t>
            </a:r>
          </a:p>
          <a:p>
            <a:pPr marL="0" indent="0">
              <a:buNone/>
            </a:pPr>
            <a:r>
              <a:rPr lang="tr-TR" dirty="0" smtClean="0"/>
              <a:t>*Depolamayı kolaylaştırır,</a:t>
            </a:r>
          </a:p>
          <a:p>
            <a:pPr marL="0" indent="0">
              <a:buNone/>
            </a:pPr>
            <a:r>
              <a:rPr lang="tr-TR" dirty="0" smtClean="0"/>
              <a:t>*Kayıp ve atıkları azaltır,</a:t>
            </a:r>
          </a:p>
          <a:p>
            <a:pPr marL="0" indent="0">
              <a:buNone/>
            </a:pPr>
            <a:r>
              <a:rPr lang="tr-TR" dirty="0" smtClean="0"/>
              <a:t>*Tüketicilerin mal ve can güvenliğini korur,</a:t>
            </a:r>
          </a:p>
          <a:p>
            <a:pPr marL="0" indent="0">
              <a:buNone/>
            </a:pPr>
            <a:r>
              <a:rPr lang="tr-TR" dirty="0" smtClean="0"/>
              <a:t>*Daha ucuza mal ve hizmet alımını sağlar,</a:t>
            </a:r>
          </a:p>
          <a:p>
            <a:pPr marL="0" indent="0">
              <a:buNone/>
            </a:pPr>
            <a:r>
              <a:rPr lang="tr-TR" dirty="0" smtClean="0"/>
              <a:t>*Pazarlamanın kolaylıkla yapılmasını sağlar,</a:t>
            </a:r>
          </a:p>
          <a:p>
            <a:pPr marL="0" indent="0">
              <a:buNone/>
            </a:pPr>
            <a:r>
              <a:rPr lang="tr-TR" dirty="0" smtClean="0"/>
              <a:t>*Tüketicilerin güvenle satın almalarını sağlar.</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812539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904656"/>
          </a:xfrm>
        </p:spPr>
        <p:txBody>
          <a:bodyPr>
            <a:normAutofit fontScale="92500" lnSpcReduction="20000"/>
          </a:bodyPr>
          <a:lstStyle/>
          <a:p>
            <a:pPr marL="0" indent="0">
              <a:buNone/>
            </a:pPr>
            <a:r>
              <a:rPr lang="tr-TR" dirty="0" smtClean="0"/>
              <a:t>	İş ve çalışma hayatında karmaşıklığı gidermek adına standardizasyon uygulamalarında bazı ilkeler geliştirilmiştir.  Her meslek grubu, ürün ve hizmet için bu ilkeler belirlenmiştir. Bu ilkelere göre standartlar;</a:t>
            </a:r>
          </a:p>
          <a:p>
            <a:pPr marL="0" indent="0">
              <a:buNone/>
            </a:pPr>
            <a:r>
              <a:rPr lang="tr-TR" dirty="0" smtClean="0"/>
              <a:t>*Mutlaka uyulması gereken kurallardır,</a:t>
            </a:r>
          </a:p>
          <a:p>
            <a:pPr marL="0" indent="0">
              <a:buNone/>
            </a:pPr>
            <a:r>
              <a:rPr lang="tr-TR" dirty="0" smtClean="0"/>
              <a:t>*Ekonomik fayda için gereklidir,</a:t>
            </a:r>
          </a:p>
          <a:p>
            <a:pPr marL="0" indent="0">
              <a:buNone/>
            </a:pPr>
            <a:r>
              <a:rPr lang="tr-TR" dirty="0" smtClean="0"/>
              <a:t>*İş hayatını kolaylaştırır,</a:t>
            </a:r>
          </a:p>
          <a:p>
            <a:pPr marL="0" indent="0">
              <a:buNone/>
            </a:pPr>
            <a:r>
              <a:rPr lang="tr-TR" dirty="0" smtClean="0"/>
              <a:t>*Can ve mal güvenliği sağlar,</a:t>
            </a:r>
          </a:p>
          <a:p>
            <a:pPr marL="0" indent="0">
              <a:buNone/>
            </a:pPr>
            <a:r>
              <a:rPr lang="tr-TR" dirty="0" smtClean="0"/>
              <a:t>*Karı artırır,</a:t>
            </a:r>
          </a:p>
          <a:p>
            <a:pPr marL="0" indent="0">
              <a:buNone/>
            </a:pPr>
            <a:r>
              <a:rPr lang="tr-TR" dirty="0" smtClean="0"/>
              <a:t>*Yaşam kalitesini yükseltir.</a:t>
            </a:r>
          </a:p>
          <a:p>
            <a:pPr marL="0" indent="0">
              <a:buNone/>
            </a:pPr>
            <a:r>
              <a:rPr lang="tr-TR" dirty="0" smtClean="0"/>
              <a:t>Not: Mesleki standartlar için </a:t>
            </a:r>
            <a:r>
              <a:rPr lang="tr-TR" dirty="0" smtClean="0">
                <a:hlinkClick r:id="rId4"/>
              </a:rPr>
              <a:t>https://www.myk.gov.tr/</a:t>
            </a:r>
            <a:r>
              <a:rPr lang="tr-TR" dirty="0" smtClean="0"/>
              <a:t> ziyaret ediniz.</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78300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70000" lnSpcReduction="20000"/>
          </a:bodyPr>
          <a:lstStyle/>
          <a:p>
            <a:pPr marL="0" indent="0">
              <a:buNone/>
            </a:pPr>
            <a:r>
              <a:rPr lang="tr-TR" dirty="0" smtClean="0"/>
              <a:t>	</a:t>
            </a:r>
            <a:r>
              <a:rPr lang="tr-TR" dirty="0" smtClean="0"/>
              <a:t>6331 sayılı «İş Sağlığı ve Güvenliği Kanunu»</a:t>
            </a:r>
          </a:p>
          <a:p>
            <a:pPr marL="0" indent="0">
              <a:buNone/>
            </a:pPr>
            <a:r>
              <a:rPr lang="tr-TR" dirty="0"/>
              <a:t>	5510 sayılı «SOSYAL SİGORTALAR VE GENEL SAĞLIK</a:t>
            </a:r>
          </a:p>
          <a:p>
            <a:pPr marL="0" indent="0">
              <a:buNone/>
            </a:pPr>
            <a:r>
              <a:rPr lang="tr-TR" dirty="0"/>
              <a:t>SİGORTASI </a:t>
            </a:r>
            <a:r>
              <a:rPr lang="tr-TR" dirty="0" smtClean="0"/>
              <a:t>KANUNU»</a:t>
            </a:r>
          </a:p>
          <a:p>
            <a:pPr marL="0" indent="0">
              <a:buNone/>
            </a:pPr>
            <a:r>
              <a:rPr lang="tr-TR" dirty="0"/>
              <a:t>	</a:t>
            </a:r>
            <a:r>
              <a:rPr lang="tr-TR" dirty="0" smtClean="0"/>
              <a:t>4857 sayılı «İş Kanunu»</a:t>
            </a:r>
          </a:p>
          <a:p>
            <a:pPr marL="0" indent="0">
              <a:buNone/>
            </a:pPr>
            <a:r>
              <a:rPr lang="tr-TR" dirty="0"/>
              <a:t>	</a:t>
            </a:r>
            <a:r>
              <a:rPr lang="tr-TR" dirty="0" smtClean="0"/>
              <a:t>5237 sayılı «Türk Ceza Kanunu»</a:t>
            </a:r>
            <a:endParaRPr lang="tr-TR" dirty="0" smtClean="0"/>
          </a:p>
          <a:p>
            <a:pPr marL="0" indent="0">
              <a:buNone/>
            </a:pPr>
            <a:r>
              <a:rPr lang="tr-TR" dirty="0"/>
              <a:t>	</a:t>
            </a:r>
            <a:r>
              <a:rPr lang="tr-TR" dirty="0" smtClean="0"/>
              <a:t>Standartlar </a:t>
            </a:r>
            <a:r>
              <a:rPr lang="tr-TR" dirty="0" smtClean="0"/>
              <a:t>çeşitli alternatifler arasından bir seçim işlemine göre belirlenir. Günün değişen koşullarına göre güncellenir. Standartlar bir ürünün işleyişi , özelliklerini ve o ürünün bu koşullara göre denenmesini sağlayacak deney metotlarını da gösterir.</a:t>
            </a:r>
          </a:p>
          <a:p>
            <a:pPr marL="0" indent="0">
              <a:buNone/>
            </a:pPr>
            <a:r>
              <a:rPr lang="tr-TR" dirty="0"/>
              <a:t>	</a:t>
            </a:r>
            <a:r>
              <a:rPr lang="tr-TR" dirty="0" smtClean="0"/>
              <a:t>Standartların uygulamasının zorunlu olması kararı verilirken,</a:t>
            </a:r>
          </a:p>
          <a:p>
            <a:pPr marL="0" indent="0">
              <a:buNone/>
            </a:pPr>
            <a:r>
              <a:rPr lang="tr-TR" dirty="0" smtClean="0"/>
              <a:t>*o standardın niteliği,</a:t>
            </a:r>
          </a:p>
          <a:p>
            <a:pPr marL="0" indent="0">
              <a:buNone/>
            </a:pPr>
            <a:r>
              <a:rPr lang="tr-TR" dirty="0" smtClean="0"/>
              <a:t>*yasal durum,</a:t>
            </a:r>
          </a:p>
          <a:p>
            <a:pPr marL="0" indent="0">
              <a:buNone/>
            </a:pPr>
            <a:r>
              <a:rPr lang="tr-TR" dirty="0" smtClean="0"/>
              <a:t>*ülkenin sanayileşme düzeyi,</a:t>
            </a:r>
          </a:p>
          <a:p>
            <a:pPr marL="0" indent="0">
              <a:buNone/>
            </a:pPr>
            <a:r>
              <a:rPr lang="tr-TR" dirty="0" smtClean="0"/>
              <a:t>*işletmelerin koşulları dikkate alınmalıdır.</a:t>
            </a:r>
          </a:p>
          <a:p>
            <a:pPr marL="0" indent="0">
              <a:buNone/>
            </a:pPr>
            <a:r>
              <a:rPr lang="tr-TR" dirty="0"/>
              <a:t>	</a:t>
            </a:r>
            <a:r>
              <a:rPr lang="tr-TR" dirty="0" smtClean="0"/>
              <a:t>Standartlarda belirlenen bu ilkeler işletmecilikte ve iş hayatında uyulması zorunlu olan kurallardır.</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619717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4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347864" y="692696"/>
            <a:ext cx="295232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3347864" y="5877272"/>
            <a:ext cx="2952328" cy="369332"/>
          </a:xfrm>
          <a:prstGeom prst="rect">
            <a:avLst/>
          </a:prstGeom>
          <a:noFill/>
        </p:spPr>
        <p:txBody>
          <a:bodyPr wrap="square" rtlCol="0">
            <a:spAutoFit/>
          </a:bodyPr>
          <a:lstStyle/>
          <a:p>
            <a:r>
              <a:rPr lang="tr-TR" dirty="0" smtClean="0"/>
              <a:t>Bursa Belediye Kanunu (TSE)</a:t>
            </a: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92581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688632"/>
          </a:xfrm>
        </p:spPr>
        <p:txBody>
          <a:bodyPr>
            <a:normAutofit/>
          </a:bodyPr>
          <a:lstStyle/>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r>
              <a:rPr lang="tr-TR" sz="1600" dirty="0" smtClean="0"/>
              <a:t>Kaynakça;</a:t>
            </a:r>
          </a:p>
          <a:p>
            <a:pPr marL="0" indent="0">
              <a:buNone/>
            </a:pPr>
            <a:r>
              <a:rPr lang="tr-TR" sz="1400" dirty="0" smtClean="0"/>
              <a:t>(1)Türk Standartları Enstitüsü</a:t>
            </a:r>
          </a:p>
          <a:p>
            <a:pPr marL="0" indent="0">
              <a:buNone/>
            </a:pPr>
            <a:r>
              <a:rPr lang="tr-TR" sz="1400" dirty="0" smtClean="0"/>
              <a:t>(2) http://www.ume.tubitak.gov.tr/sites/images/ume/ulusal_ve_uluslararasi_metroloji_sistemi.pdf</a:t>
            </a:r>
          </a:p>
          <a:p>
            <a:pPr marL="0" indent="0">
              <a:buNone/>
            </a:pPr>
            <a:r>
              <a:rPr lang="tr-TR" sz="1400" dirty="0" smtClean="0"/>
              <a:t>(3)(https://www.tse.org.tr/IcerikDetay?ID=2900)</a:t>
            </a:r>
          </a:p>
          <a:p>
            <a:pPr marL="0" indent="0">
              <a:buNone/>
            </a:pPr>
            <a:r>
              <a:rPr lang="tr-TR" sz="1400" dirty="0" smtClean="0"/>
              <a:t>(4-5) Kalite Güvence ve Standartlar, </a:t>
            </a:r>
            <a:r>
              <a:rPr lang="tr-TR" sz="1400" dirty="0" err="1" smtClean="0"/>
              <a:t>Prof.Dr</a:t>
            </a:r>
            <a:r>
              <a:rPr lang="tr-TR" sz="1400" dirty="0" smtClean="0"/>
              <a:t>. Mahmut TEKİN</a:t>
            </a:r>
          </a:p>
          <a:p>
            <a:pPr marL="0" indent="0">
              <a:buNone/>
            </a:pPr>
            <a:r>
              <a:rPr lang="tr-TR" sz="1400" dirty="0" smtClean="0"/>
              <a:t>(6) ( https://www.tse.org.tr/IcerikDetay?ID=2900)</a:t>
            </a:r>
          </a:p>
          <a:p>
            <a:pPr marL="0" indent="0">
              <a:buNone/>
            </a:pPr>
            <a:endParaRPr lang="tr-TR" dirty="0"/>
          </a:p>
        </p:txBody>
      </p:sp>
      <p:pic>
        <p:nvPicPr>
          <p:cNvPr id="2" name="Kayıtlı 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37772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460</Words>
  <Application>Microsoft Office PowerPoint</Application>
  <PresentationFormat>Ekran Gösterisi (4:3)</PresentationFormat>
  <Paragraphs>71</Paragraphs>
  <Slides>11</Slides>
  <Notes>0</Notes>
  <HiddenSlides>0</HiddenSlides>
  <MMClips>10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KALİTE GÜVENCESİ VE STANDARTLARI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KALİTE GÜVENCESİ VE STANDARTLARI</dc:title>
  <dc:creator>ASUS</dc:creator>
  <cp:lastModifiedBy>ASUS</cp:lastModifiedBy>
  <cp:revision>11</cp:revision>
  <dcterms:created xsi:type="dcterms:W3CDTF">2021-02-25T16:48:36Z</dcterms:created>
  <dcterms:modified xsi:type="dcterms:W3CDTF">2021-02-27T11:52:53Z</dcterms:modified>
</cp:coreProperties>
</file>