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10.HAFTA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Kalite Güvencesi ve Kalite Yönetim Sistemi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568952" cy="518457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u="sng" dirty="0">
                <a:solidFill>
                  <a:srgbClr val="C00000"/>
                </a:solidFill>
              </a:rPr>
              <a:t>Kalite Yönetim Sistemi</a:t>
            </a:r>
          </a:p>
          <a:p>
            <a:pPr algn="l"/>
            <a:r>
              <a:rPr lang="tr-TR" dirty="0">
                <a:solidFill>
                  <a:srgbClr val="C00000"/>
                </a:solidFill>
              </a:rPr>
              <a:t>Kalite Sistemi; </a:t>
            </a:r>
            <a:r>
              <a:rPr lang="tr-TR" dirty="0">
                <a:solidFill>
                  <a:schemeClr val="tx1"/>
                </a:solidFill>
              </a:rPr>
              <a:t>Kalite yönetiminin uygulanabilmesi için gerekli olan kuruluş yapısı, sorumluluklar, prosedürler, prosesler ve kaynaklardır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tr-TR" dirty="0" smtClean="0">
              <a:solidFill>
                <a:srgbClr val="C00000"/>
              </a:solidFill>
            </a:endParaRP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Kalite </a:t>
            </a:r>
            <a:r>
              <a:rPr lang="tr-TR" dirty="0">
                <a:solidFill>
                  <a:srgbClr val="C00000"/>
                </a:solidFill>
              </a:rPr>
              <a:t>yönetim sistemleri felsefesi</a:t>
            </a:r>
            <a:r>
              <a:rPr lang="tr-TR" dirty="0">
                <a:solidFill>
                  <a:schemeClr val="tx1"/>
                </a:solidFill>
              </a:rPr>
              <a:t>, sistemi bir bütün olarak kabul eden ve kaliteyi bu bütünün içindeki her elemanın müşteri odaklı ortak bir </a:t>
            </a:r>
            <a:r>
              <a:rPr lang="tr-TR" dirty="0" smtClean="0">
                <a:solidFill>
                  <a:schemeClr val="tx1"/>
                </a:solidFill>
              </a:rPr>
              <a:t>işlevi </a:t>
            </a:r>
            <a:r>
              <a:rPr lang="tr-TR" dirty="0">
                <a:solidFill>
                  <a:schemeClr val="tx1"/>
                </a:solidFill>
              </a:rPr>
              <a:t>olarak gören bütünsel bir anlayıştır. </a:t>
            </a:r>
            <a:r>
              <a:rPr lang="tr-TR" dirty="0" smtClean="0">
                <a:solidFill>
                  <a:schemeClr val="tx1"/>
                </a:solidFill>
              </a:rPr>
              <a:t> En </a:t>
            </a:r>
            <a:r>
              <a:rPr lang="tr-TR" dirty="0">
                <a:solidFill>
                  <a:schemeClr val="tx1"/>
                </a:solidFill>
              </a:rPr>
              <a:t>genel anlamda, bir kuruluşta hedeflenen kalitenin gerçekleşmesi amacı ile sürdürülen planlı ve sistematik faaliyetlerin bütünüdür</a:t>
            </a:r>
            <a:r>
              <a:rPr lang="tr-TR" dirty="0" smtClean="0">
                <a:solidFill>
                  <a:schemeClr val="tx1"/>
                </a:solidFill>
              </a:rPr>
              <a:t>.  Son </a:t>
            </a:r>
            <a:r>
              <a:rPr lang="tr-TR" dirty="0">
                <a:solidFill>
                  <a:schemeClr val="tx1"/>
                </a:solidFill>
              </a:rPr>
              <a:t>zamanlarda kullanımına daha sık rastlanan kalite yönetim sistemleri (KYS), tarihsel gelişim sürecinde; </a:t>
            </a:r>
            <a:r>
              <a:rPr lang="tr-TR" dirty="0" smtClean="0">
                <a:solidFill>
                  <a:schemeClr val="tx1"/>
                </a:solidFill>
              </a:rPr>
              <a:t>(1)</a:t>
            </a:r>
            <a:r>
              <a:rPr lang="tr-TR" dirty="0" smtClean="0">
                <a:solidFill>
                  <a:srgbClr val="FF0000"/>
                </a:solidFill>
              </a:rPr>
              <a:t>az </a:t>
            </a:r>
            <a:r>
              <a:rPr lang="tr-TR" dirty="0">
                <a:solidFill>
                  <a:srgbClr val="FF0000"/>
                </a:solidFill>
              </a:rPr>
              <a:t>sayıda çalışanın bulunduğu işletmelerde, müşteri ilişkilerine odaklanan kalite kontrol uygulamaları yapılan Sanayi Devrimi Öncesi</a:t>
            </a:r>
            <a:r>
              <a:rPr lang="tr-TR" dirty="0" smtClean="0">
                <a:solidFill>
                  <a:schemeClr val="tx1"/>
                </a:solidFill>
              </a:rPr>
              <a:t>,(2) </a:t>
            </a:r>
            <a:r>
              <a:rPr lang="tr-TR" dirty="0">
                <a:solidFill>
                  <a:srgbClr val="0070C0"/>
                </a:solidFill>
              </a:rPr>
              <a:t>fabrikaların kurulmasıyla birlikte üretimi yapılan ürünlerin kontrolünün yapıldığı Sanayi Devrimi sonrası</a:t>
            </a:r>
            <a:r>
              <a:rPr lang="tr-TR" dirty="0" smtClean="0">
                <a:solidFill>
                  <a:schemeClr val="tx1"/>
                </a:solidFill>
              </a:rPr>
              <a:t>,(3) 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Japonya'da istatistiksel sonuçları baz alarak uygulanmaya başlanan Toplam Kalite Yönetimi'nin var olduğu II. Dünya Savaşı sonrası</a:t>
            </a:r>
            <a:r>
              <a:rPr lang="tr-TR" dirty="0">
                <a:solidFill>
                  <a:schemeClr val="tx1"/>
                </a:solidFill>
              </a:rPr>
              <a:t> ve </a:t>
            </a:r>
            <a:r>
              <a:rPr lang="tr-TR" dirty="0" smtClean="0">
                <a:solidFill>
                  <a:schemeClr val="tx1"/>
                </a:solidFill>
              </a:rPr>
              <a:t>(4)</a:t>
            </a:r>
            <a:r>
              <a:rPr lang="tr-TR" dirty="0" err="1" smtClean="0">
                <a:solidFill>
                  <a:schemeClr val="accent3">
                    <a:lumMod val="50000"/>
                  </a:schemeClr>
                </a:solidFill>
              </a:rPr>
              <a:t>TKY'nin</a:t>
            </a:r>
            <a:r>
              <a:rPr lang="tr-TR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tr-TR" dirty="0">
                <a:solidFill>
                  <a:schemeClr val="accent3">
                    <a:lumMod val="50000"/>
                  </a:schemeClr>
                </a:solidFill>
              </a:rPr>
              <a:t>daha geniş çapta kullanılmaya başlandığı ve tüm işletmede kalite yönetiminin yapıldığı 1980 sonrası</a:t>
            </a:r>
            <a:r>
              <a:rPr lang="tr-TR" dirty="0">
                <a:solidFill>
                  <a:schemeClr val="tx1"/>
                </a:solidFill>
              </a:rPr>
              <a:t> olmak üzere dört döneme ayrılmıştır.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Kalite Yönetim Sisteminin bileşenleri;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a) Girdi unsurları (</a:t>
            </a:r>
            <a:r>
              <a:rPr lang="tr-TR" dirty="0" err="1" smtClean="0">
                <a:solidFill>
                  <a:srgbClr val="C00000"/>
                </a:solidFill>
              </a:rPr>
              <a:t>Input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dirty="0" smtClean="0"/>
              <a:t>*Müşteri istekleri</a:t>
            </a:r>
          </a:p>
          <a:p>
            <a:pPr marL="0" indent="0">
              <a:buNone/>
            </a:pPr>
            <a:r>
              <a:rPr lang="tr-TR" dirty="0" smtClean="0"/>
              <a:t>*İşletme politikaları</a:t>
            </a:r>
          </a:p>
          <a:p>
            <a:pPr marL="0" indent="0">
              <a:buNone/>
            </a:pPr>
            <a:r>
              <a:rPr lang="tr-TR" dirty="0" smtClean="0"/>
              <a:t>*Teknoloji</a:t>
            </a:r>
          </a:p>
          <a:p>
            <a:pPr marL="0" indent="0">
              <a:buNone/>
            </a:pPr>
            <a:r>
              <a:rPr lang="tr-TR" dirty="0" smtClean="0"/>
              <a:t>*Hammadde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b) İşlem unsurları (</a:t>
            </a:r>
            <a:r>
              <a:rPr lang="tr-TR" dirty="0" err="1" smtClean="0">
                <a:solidFill>
                  <a:srgbClr val="C00000"/>
                </a:solidFill>
              </a:rPr>
              <a:t>Process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dirty="0" smtClean="0"/>
              <a:t>*Ürün tasarımı</a:t>
            </a:r>
          </a:p>
          <a:p>
            <a:pPr marL="0" indent="0">
              <a:buNone/>
            </a:pPr>
            <a:r>
              <a:rPr lang="tr-TR" dirty="0" smtClean="0"/>
              <a:t>*Üretim işlemleri</a:t>
            </a:r>
          </a:p>
          <a:p>
            <a:pPr marL="0" indent="0">
              <a:buNone/>
            </a:pPr>
            <a:r>
              <a:rPr lang="tr-TR" dirty="0" smtClean="0"/>
              <a:t>*Süreç kontrolü</a:t>
            </a:r>
          </a:p>
          <a:p>
            <a:pPr marL="0" indent="0">
              <a:buNone/>
            </a:pPr>
            <a:r>
              <a:rPr lang="tr-TR" dirty="0" smtClean="0"/>
              <a:t>*Muayene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c) Çıktı unsurları (</a:t>
            </a:r>
            <a:r>
              <a:rPr lang="tr-TR" dirty="0" err="1" smtClean="0">
                <a:solidFill>
                  <a:srgbClr val="C00000"/>
                </a:solidFill>
              </a:rPr>
              <a:t>Output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dirty="0" smtClean="0"/>
              <a:t>*Tasarım kalitesi</a:t>
            </a:r>
          </a:p>
          <a:p>
            <a:pPr marL="0" indent="0">
              <a:buNone/>
            </a:pPr>
            <a:r>
              <a:rPr lang="tr-TR" dirty="0" smtClean="0"/>
              <a:t>*Ürün kalitesi</a:t>
            </a:r>
          </a:p>
          <a:p>
            <a:pPr marL="0" indent="0">
              <a:buNone/>
            </a:pPr>
            <a:r>
              <a:rPr lang="tr-TR" dirty="0" smtClean="0"/>
              <a:t>*Uygunluk </a:t>
            </a:r>
            <a:r>
              <a:rPr lang="tr-TR" dirty="0" smtClean="0"/>
              <a:t>kalitesi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d) Geribildirim (Feedback)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692696"/>
            <a:ext cx="727280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8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Kalite </a:t>
            </a:r>
            <a:r>
              <a:rPr lang="tr-TR" u="sng" dirty="0">
                <a:solidFill>
                  <a:srgbClr val="C00000"/>
                </a:solidFill>
              </a:rPr>
              <a:t>Yönetim Sistemini Etkileyen Unsurlar;</a:t>
            </a:r>
          </a:p>
          <a:p>
            <a:pPr marL="0" indent="0">
              <a:buNone/>
            </a:pPr>
            <a:r>
              <a:rPr lang="tr-TR" dirty="0"/>
              <a:t>1-Piyasa şartları</a:t>
            </a:r>
          </a:p>
          <a:p>
            <a:pPr marL="0" indent="0">
              <a:buNone/>
            </a:pPr>
            <a:r>
              <a:rPr lang="tr-TR" dirty="0"/>
              <a:t>2-Müşterilerin özellikleri</a:t>
            </a:r>
          </a:p>
          <a:p>
            <a:pPr marL="0" indent="0">
              <a:buNone/>
            </a:pPr>
            <a:r>
              <a:rPr lang="tr-TR" dirty="0"/>
              <a:t>   Pazar bölümlendirme</a:t>
            </a:r>
          </a:p>
          <a:p>
            <a:pPr marL="0" indent="0">
              <a:buNone/>
            </a:pPr>
            <a:r>
              <a:rPr lang="tr-TR" dirty="0"/>
              <a:t>   Güç alanı</a:t>
            </a:r>
          </a:p>
          <a:p>
            <a:pPr marL="0" indent="0">
              <a:buNone/>
            </a:pPr>
            <a:r>
              <a:rPr lang="tr-TR" dirty="0"/>
              <a:t>3-İşletmede çalışan personelin nitelikleri</a:t>
            </a:r>
          </a:p>
          <a:p>
            <a:pPr marL="0" indent="0">
              <a:buNone/>
            </a:pPr>
            <a:r>
              <a:rPr lang="tr-TR" dirty="0"/>
              <a:t>   İş tanımı</a:t>
            </a:r>
          </a:p>
          <a:p>
            <a:pPr marL="0" indent="0">
              <a:buNone/>
            </a:pPr>
            <a:r>
              <a:rPr lang="tr-TR" dirty="0"/>
              <a:t>   İş tasarımı</a:t>
            </a:r>
          </a:p>
          <a:p>
            <a:pPr marL="0" indent="0">
              <a:buNone/>
            </a:pPr>
            <a:r>
              <a:rPr lang="tr-TR" dirty="0"/>
              <a:t>   Mesleki yeterlilikler (Bilgi, beceri, yetkinlik)</a:t>
            </a:r>
          </a:p>
          <a:p>
            <a:pPr marL="0" indent="0">
              <a:buNone/>
            </a:pPr>
            <a:r>
              <a:rPr lang="tr-TR" dirty="0"/>
              <a:t>4-Malzeme</a:t>
            </a:r>
          </a:p>
          <a:p>
            <a:pPr marL="0" indent="0">
              <a:buNone/>
            </a:pPr>
            <a:r>
              <a:rPr lang="tr-TR" dirty="0"/>
              <a:t>5-Finansal durum</a:t>
            </a:r>
          </a:p>
          <a:p>
            <a:pPr marL="0" indent="0">
              <a:buNone/>
            </a:pPr>
            <a:r>
              <a:rPr lang="tr-TR" dirty="0"/>
              <a:t>6-Eğitim düzeyi</a:t>
            </a:r>
          </a:p>
          <a:p>
            <a:pPr marL="0" indent="0">
              <a:buNone/>
            </a:pPr>
            <a:r>
              <a:rPr lang="tr-TR" dirty="0"/>
              <a:t>7-Ülkedeki yasalar</a:t>
            </a:r>
          </a:p>
          <a:p>
            <a:pPr marL="0" indent="0">
              <a:buNone/>
            </a:pPr>
            <a:r>
              <a:rPr lang="tr-TR" dirty="0"/>
              <a:t>8-Üretimde kullanılan araç ve metotlar</a:t>
            </a:r>
          </a:p>
          <a:p>
            <a:pPr marL="0" indent="0">
              <a:buNone/>
            </a:pPr>
            <a:r>
              <a:rPr lang="tr-TR" dirty="0"/>
              <a:t>9-Hata cinsi</a:t>
            </a:r>
          </a:p>
          <a:p>
            <a:pPr marL="0" indent="0">
              <a:buNone/>
            </a:pPr>
            <a:r>
              <a:rPr lang="tr-TR" dirty="0"/>
              <a:t>10-Standart ölçü yöntemleri</a:t>
            </a:r>
          </a:p>
          <a:p>
            <a:pPr marL="0" indent="0">
              <a:buNone/>
            </a:pPr>
            <a:r>
              <a:rPr lang="tr-TR" dirty="0"/>
              <a:t>   -İstatistiki veriler (</a:t>
            </a:r>
            <a:r>
              <a:rPr lang="tr-TR" dirty="0" err="1"/>
              <a:t>Pareto</a:t>
            </a:r>
            <a:r>
              <a:rPr lang="tr-TR" dirty="0"/>
              <a:t> Analizi,  %20 %80 )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7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Sistem:</a:t>
            </a:r>
            <a:r>
              <a:rPr lang="tr-TR" dirty="0"/>
              <a:t> Belirlenmiş hedeflere ulaşmak için aralarında ilişkiler olan birimlerin bütünüdür.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Sistem, </a:t>
            </a:r>
            <a:r>
              <a:rPr lang="tr-TR" dirty="0"/>
              <a:t>birbiriyle etkileşen veya ilişkili olan, bir bütün oluşturan cisim veya varlıkların bileşkesidir. Bu varlıklar soyut veya somut olabilirler.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Sistem </a:t>
            </a:r>
            <a:r>
              <a:rPr lang="tr-TR" dirty="0">
                <a:solidFill>
                  <a:srgbClr val="C00000"/>
                </a:solidFill>
              </a:rPr>
              <a:t>yaklaşımı: </a:t>
            </a:r>
            <a:r>
              <a:rPr lang="tr-TR" dirty="0"/>
              <a:t>Sistem kavramına göre çalışmayı esas alan bir yaklaşımdır.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Sistem </a:t>
            </a:r>
            <a:r>
              <a:rPr lang="tr-TR" dirty="0" smtClean="0">
                <a:solidFill>
                  <a:srgbClr val="C00000"/>
                </a:solidFill>
              </a:rPr>
              <a:t>Yaklaşımı: </a:t>
            </a:r>
            <a:r>
              <a:rPr lang="tr-TR" dirty="0" smtClean="0"/>
              <a:t>Yönetsel </a:t>
            </a:r>
            <a:r>
              <a:rPr lang="tr-TR" dirty="0"/>
              <a:t>birimlerinin birbirleri ile olan ilişkilerini ve bu ilişkilerin niteliklerini incelemeyi, belirli bir birimdeki gelişmelerin diğer birimler üzerindeki etkilerini araştırmayı; kısacası yönetim olaylarını başka olaylarla ve dış çevre şartları ile ilişkili olarak değerlendirmeyi bir yöntem </a:t>
            </a:r>
            <a:r>
              <a:rPr lang="tr-TR" dirty="0" smtClean="0"/>
              <a:t>olarak belirleyen yaklaşımdır.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Kalite </a:t>
            </a:r>
            <a:r>
              <a:rPr lang="tr-TR" dirty="0">
                <a:solidFill>
                  <a:srgbClr val="C00000"/>
                </a:solidFill>
              </a:rPr>
              <a:t>sistemi: </a:t>
            </a:r>
            <a:r>
              <a:rPr lang="tr-TR" dirty="0"/>
              <a:t>Kalitenin iyileştirilmesi için üretim yöntemlerinin ve sistemlerinin düzenli çalışarak hedeflenen kalite düzeyine ulaşmasını sağlayan unsurlardan meydana gelen bir bütündür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Kalite yönetim sistemleri </a:t>
            </a:r>
            <a:r>
              <a:rPr lang="tr-TR" dirty="0" smtClean="0">
                <a:solidFill>
                  <a:srgbClr val="C00000"/>
                </a:solidFill>
              </a:rPr>
              <a:t>felsefesi</a:t>
            </a:r>
            <a:r>
              <a:rPr lang="tr-TR" smtClean="0"/>
              <a:t>: Sistemi </a:t>
            </a:r>
            <a:r>
              <a:rPr lang="tr-TR" dirty="0"/>
              <a:t>bir bütün olarak kabul eden ve kaliteyi bu bütünün içindeki her elemanın müşteri odaklı ortak bir fonksiyonu olarak gören bütünsel bir anlayıştır.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431</Words>
  <Application>Microsoft Office PowerPoint</Application>
  <PresentationFormat>Ekran Gösterisi (4:3)</PresentationFormat>
  <Paragraphs>44</Paragraphs>
  <Slides>5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Ofis Teması</vt:lpstr>
      <vt:lpstr>10.HAFTA Kalite Güvencesi ve Kalite Yönetim Sistemi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10.HAFTA Kalite Güvencesi ve Kalite Yönetim Sistemi</dc:title>
  <dc:creator>ASUS</dc:creator>
  <cp:lastModifiedBy>ASUS</cp:lastModifiedBy>
  <cp:revision>6</cp:revision>
  <dcterms:created xsi:type="dcterms:W3CDTF">2021-04-11T19:03:02Z</dcterms:created>
  <dcterms:modified xsi:type="dcterms:W3CDTF">2021-04-12T11:40:12Z</dcterms:modified>
</cp:coreProperties>
</file>