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06.05.2021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88641"/>
            <a:ext cx="7772400" cy="864095"/>
          </a:xfrm>
        </p:spPr>
        <p:txBody>
          <a:bodyPr>
            <a:normAutofit/>
          </a:bodyPr>
          <a:lstStyle/>
          <a:p>
            <a:r>
              <a:rPr lang="tr-TR" sz="2400" dirty="0">
                <a:solidFill>
                  <a:srgbClr val="FF0000"/>
                </a:solidFill>
              </a:rPr>
              <a:t>12.HAFTA</a:t>
            </a:r>
            <a:br>
              <a:rPr lang="tr-TR" sz="2400" dirty="0">
                <a:solidFill>
                  <a:srgbClr val="FF0000"/>
                </a:solidFill>
              </a:rPr>
            </a:br>
            <a:r>
              <a:rPr lang="tr-TR" sz="2400" dirty="0">
                <a:solidFill>
                  <a:srgbClr val="FF0000"/>
                </a:solidFill>
              </a:rPr>
              <a:t>	ISO 9000 standartları ve diğer standartlar</a:t>
            </a:r>
          </a:p>
        </p:txBody>
      </p:sp>
      <p:sp>
        <p:nvSpPr>
          <p:cNvPr id="3" name="Alt Başlık 2"/>
          <p:cNvSpPr>
            <a:spLocks noGrp="1"/>
          </p:cNvSpPr>
          <p:nvPr>
            <p:ph type="subTitle" idx="1"/>
          </p:nvPr>
        </p:nvSpPr>
        <p:spPr>
          <a:xfrm>
            <a:off x="251520" y="1124744"/>
            <a:ext cx="8568952" cy="5400600"/>
          </a:xfrm>
        </p:spPr>
        <p:txBody>
          <a:bodyPr>
            <a:normAutofit fontScale="70000" lnSpcReduction="20000"/>
          </a:bodyPr>
          <a:lstStyle/>
          <a:p>
            <a:pPr algn="l"/>
            <a:r>
              <a:rPr lang="tr-TR" sz="2400" u="sng" dirty="0">
                <a:solidFill>
                  <a:srgbClr val="C00000"/>
                </a:solidFill>
              </a:rPr>
              <a:t>ISO 9000 </a:t>
            </a:r>
            <a:r>
              <a:rPr lang="tr-TR" sz="2400" u="sng" dirty="0" smtClean="0">
                <a:solidFill>
                  <a:srgbClr val="C00000"/>
                </a:solidFill>
              </a:rPr>
              <a:t>STANDARTLARI</a:t>
            </a:r>
          </a:p>
          <a:p>
            <a:pPr algn="l"/>
            <a:endParaRPr lang="tr-TR" sz="2400" u="sng" dirty="0" smtClean="0">
              <a:solidFill>
                <a:srgbClr val="C00000"/>
              </a:solidFill>
            </a:endParaRPr>
          </a:p>
          <a:p>
            <a:pPr algn="l"/>
            <a:endParaRPr lang="tr-TR" sz="2400" u="sng" dirty="0">
              <a:solidFill>
                <a:srgbClr val="C00000"/>
              </a:solidFill>
            </a:endParaRPr>
          </a:p>
          <a:p>
            <a:pPr algn="l"/>
            <a:endParaRPr lang="tr-TR" sz="2400" u="sng" dirty="0" smtClean="0">
              <a:solidFill>
                <a:srgbClr val="C00000"/>
              </a:solidFill>
            </a:endParaRPr>
          </a:p>
          <a:p>
            <a:pPr algn="l"/>
            <a:endParaRPr lang="tr-TR" sz="2400" u="sng" dirty="0">
              <a:solidFill>
                <a:srgbClr val="C00000"/>
              </a:solidFill>
            </a:endParaRPr>
          </a:p>
          <a:p>
            <a:pPr algn="l"/>
            <a:r>
              <a:rPr lang="tr-TR" sz="2400" dirty="0">
                <a:solidFill>
                  <a:schemeClr val="tx1"/>
                </a:solidFill>
              </a:rPr>
              <a:t>TS: Türk Standartları</a:t>
            </a:r>
          </a:p>
          <a:p>
            <a:pPr algn="l"/>
            <a:r>
              <a:rPr lang="tr-TR" sz="2400" dirty="0">
                <a:solidFill>
                  <a:schemeClr val="tx1"/>
                </a:solidFill>
              </a:rPr>
              <a:t>EN: </a:t>
            </a:r>
            <a:r>
              <a:rPr lang="tr-TR" sz="2400" dirty="0" err="1">
                <a:solidFill>
                  <a:schemeClr val="tx1"/>
                </a:solidFill>
              </a:rPr>
              <a:t>Europeane</a:t>
            </a:r>
            <a:r>
              <a:rPr lang="tr-TR" sz="2400" dirty="0">
                <a:solidFill>
                  <a:schemeClr val="tx1"/>
                </a:solidFill>
              </a:rPr>
              <a:t> Norm (Avrupa Birliği Standartları)</a:t>
            </a:r>
          </a:p>
          <a:p>
            <a:pPr algn="l"/>
            <a:r>
              <a:rPr lang="tr-TR" sz="2400" dirty="0">
                <a:solidFill>
                  <a:schemeClr val="tx1"/>
                </a:solidFill>
              </a:rPr>
              <a:t>ISO: International </a:t>
            </a:r>
            <a:r>
              <a:rPr lang="tr-TR" sz="2400" dirty="0" err="1">
                <a:solidFill>
                  <a:schemeClr val="tx1"/>
                </a:solidFill>
              </a:rPr>
              <a:t>Organization</a:t>
            </a:r>
            <a:r>
              <a:rPr lang="tr-TR" sz="2400" dirty="0">
                <a:solidFill>
                  <a:schemeClr val="tx1"/>
                </a:solidFill>
              </a:rPr>
              <a:t> </a:t>
            </a:r>
            <a:r>
              <a:rPr lang="tr-TR" sz="2400" dirty="0" err="1">
                <a:solidFill>
                  <a:schemeClr val="tx1"/>
                </a:solidFill>
              </a:rPr>
              <a:t>for</a:t>
            </a:r>
            <a:r>
              <a:rPr lang="tr-TR" sz="2400" dirty="0">
                <a:solidFill>
                  <a:schemeClr val="tx1"/>
                </a:solidFill>
              </a:rPr>
              <a:t> </a:t>
            </a:r>
            <a:r>
              <a:rPr lang="tr-TR" sz="2400" dirty="0" err="1">
                <a:solidFill>
                  <a:schemeClr val="tx1"/>
                </a:solidFill>
              </a:rPr>
              <a:t>Standardization</a:t>
            </a:r>
            <a:r>
              <a:rPr lang="tr-TR" sz="2400" dirty="0">
                <a:solidFill>
                  <a:schemeClr val="tx1"/>
                </a:solidFill>
              </a:rPr>
              <a:t> (Uluslararası Standardizasyon Organizasyonu)</a:t>
            </a:r>
          </a:p>
          <a:p>
            <a:pPr algn="l"/>
            <a:r>
              <a:rPr lang="tr-TR" sz="2400" dirty="0">
                <a:solidFill>
                  <a:schemeClr val="tx1"/>
                </a:solidFill>
              </a:rPr>
              <a:t>9001: ISO bu standartlardan önce 8000’li </a:t>
            </a:r>
            <a:r>
              <a:rPr lang="tr-TR" sz="2400" dirty="0" smtClean="0">
                <a:solidFill>
                  <a:schemeClr val="tx1"/>
                </a:solidFill>
              </a:rPr>
              <a:t>rakamlar </a:t>
            </a:r>
            <a:r>
              <a:rPr lang="tr-TR" sz="2400" dirty="0" smtClean="0">
                <a:solidFill>
                  <a:schemeClr val="tx1"/>
                </a:solidFill>
              </a:rPr>
              <a:t>tamamladığı </a:t>
            </a:r>
            <a:r>
              <a:rPr lang="tr-TR" sz="2400" dirty="0">
                <a:solidFill>
                  <a:schemeClr val="tx1"/>
                </a:solidFill>
              </a:rPr>
              <a:t>için sonraki gelen sayı olmuştur. Yani tesadüfi bir sıra numarasıdır</a:t>
            </a:r>
            <a:r>
              <a:rPr lang="tr-TR" sz="2400" dirty="0" smtClean="0">
                <a:solidFill>
                  <a:schemeClr val="tx1"/>
                </a:solidFill>
              </a:rPr>
              <a:t>.</a:t>
            </a:r>
          </a:p>
          <a:p>
            <a:pPr algn="l"/>
            <a:endParaRPr lang="tr-TR" sz="2400" dirty="0" smtClean="0">
              <a:solidFill>
                <a:schemeClr val="tx1"/>
              </a:solidFill>
            </a:endParaRPr>
          </a:p>
          <a:p>
            <a:pPr algn="l"/>
            <a:r>
              <a:rPr lang="tr-TR" sz="2400" dirty="0" smtClean="0">
                <a:solidFill>
                  <a:srgbClr val="C00000"/>
                </a:solidFill>
              </a:rPr>
              <a:t>9001 </a:t>
            </a:r>
            <a:r>
              <a:rPr lang="tr-TR" sz="2400" dirty="0">
                <a:solidFill>
                  <a:srgbClr val="C00000"/>
                </a:solidFill>
              </a:rPr>
              <a:t>- Kalite Yönetim Sistemi</a:t>
            </a:r>
          </a:p>
          <a:p>
            <a:pPr algn="l"/>
            <a:r>
              <a:rPr lang="tr-TR" sz="2400" dirty="0">
                <a:solidFill>
                  <a:schemeClr val="tx1"/>
                </a:solidFill>
              </a:rPr>
              <a:t>Bugünün dünyası çok küçülmüş, enformasyon, teknoloji ve iletişim alanındaki büyük gelişmeler toplumları kıyasıya bir rekabete ve her geçen gün yeni gelişmelerin yaşandığı ekonomik bir yarışa itmiştir. Mevcut dünya düzeninde ayakta kalabilmek, tüm sektörlerde müşteri ihtiyaç ve beklentilerine uygun mal ve hizmet üretiminin sağlanmasıyla gerçekleşebilecektir. Bu da ancak kuruluşlarda tasarım aşamasından başlayarak üretim, pazarlama ve satış sonrası hizmetlere kadar tüm aşamaları kapsayan ve sürekli gelişmeyi hedefleyen Kalite Yönetim Sisteminin uygulanmasıyla olacaktır. Günümüzde Kalite Yönetim Sistemi konusunda TS EN ISO 9001 Kalite Yönetimi Sistem Standartları, 1987 yılında yayımlandığı tarihten itibaren en fazla ilgiyi ve uygulama alanını bulan Uluslararası Standartlar haline gelmiştir.</a:t>
            </a:r>
          </a:p>
          <a:p>
            <a:pPr algn="l"/>
            <a:endParaRPr lang="tr-TR" sz="2400" dirty="0">
              <a:solidFill>
                <a:schemeClr val="tx1"/>
              </a:solidFill>
            </a:endParaRPr>
          </a:p>
          <a:p>
            <a:pPr algn="l"/>
            <a:endParaRPr lang="tr-TR" sz="2400" u="sng" dirty="0" smtClean="0">
              <a:solidFill>
                <a:srgbClr val="C00000"/>
              </a:solidFill>
            </a:endParaRPr>
          </a:p>
          <a:p>
            <a:pPr algn="l"/>
            <a:endParaRPr lang="tr-TR" sz="2400" dirty="0">
              <a:solidFill>
                <a:schemeClr val="tx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967" y="1433293"/>
            <a:ext cx="1512168"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973069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4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92500" lnSpcReduction="20000"/>
          </a:bodyPr>
          <a:lstStyle/>
          <a:p>
            <a:pPr marL="0" indent="0">
              <a:buNone/>
            </a:pPr>
            <a:r>
              <a:rPr lang="tr-TR" dirty="0">
                <a:solidFill>
                  <a:srgbClr val="C00000"/>
                </a:solidFill>
              </a:rPr>
              <a:t>TS EN ISO 9001;</a:t>
            </a:r>
          </a:p>
          <a:p>
            <a:pPr marL="0" indent="0">
              <a:buNone/>
            </a:pPr>
            <a:r>
              <a:rPr lang="tr-TR" dirty="0" smtClean="0"/>
              <a:t>• </a:t>
            </a:r>
            <a:r>
              <a:rPr lang="tr-TR" dirty="0"/>
              <a:t>Kuruluşta kalite anlayışının gelişimini,</a:t>
            </a:r>
          </a:p>
          <a:p>
            <a:pPr marL="0" indent="0">
              <a:buNone/>
            </a:pPr>
            <a:r>
              <a:rPr lang="tr-TR" dirty="0" smtClean="0"/>
              <a:t>• </a:t>
            </a:r>
            <a:r>
              <a:rPr lang="tr-TR" dirty="0"/>
              <a:t>Kârın, verimliliğin ve pazar payının artmasını,</a:t>
            </a:r>
          </a:p>
          <a:p>
            <a:pPr marL="0" indent="0">
              <a:buNone/>
            </a:pPr>
            <a:r>
              <a:rPr lang="tr-TR" dirty="0" smtClean="0"/>
              <a:t>• </a:t>
            </a:r>
            <a:r>
              <a:rPr lang="tr-TR" dirty="0"/>
              <a:t>Etkin bir yönetimi,</a:t>
            </a:r>
          </a:p>
          <a:p>
            <a:pPr marL="0" indent="0">
              <a:buNone/>
            </a:pPr>
            <a:r>
              <a:rPr lang="tr-TR" dirty="0" smtClean="0"/>
              <a:t>• </a:t>
            </a:r>
            <a:r>
              <a:rPr lang="tr-TR" dirty="0"/>
              <a:t>Maliyetin azalmasını,</a:t>
            </a:r>
          </a:p>
          <a:p>
            <a:pPr marL="0" indent="0">
              <a:buNone/>
            </a:pPr>
            <a:r>
              <a:rPr lang="tr-TR" dirty="0" smtClean="0"/>
              <a:t>• </a:t>
            </a:r>
            <a:r>
              <a:rPr lang="tr-TR" dirty="0"/>
              <a:t>Çalışanların tatminini,</a:t>
            </a:r>
          </a:p>
          <a:p>
            <a:pPr marL="0" indent="0">
              <a:buNone/>
            </a:pPr>
            <a:r>
              <a:rPr lang="tr-TR" dirty="0" smtClean="0"/>
              <a:t>• </a:t>
            </a:r>
            <a:r>
              <a:rPr lang="tr-TR" dirty="0"/>
              <a:t>Kuruluş içi iletişimde iyileşmeyi,</a:t>
            </a:r>
          </a:p>
          <a:p>
            <a:pPr marL="0" indent="0">
              <a:buNone/>
            </a:pPr>
            <a:r>
              <a:rPr lang="tr-TR" dirty="0" smtClean="0"/>
              <a:t>• </a:t>
            </a:r>
            <a:r>
              <a:rPr lang="tr-TR" dirty="0"/>
              <a:t>Tüm faaliyetlerde geniş izleme ve kontrolü,</a:t>
            </a:r>
          </a:p>
          <a:p>
            <a:pPr marL="0" indent="0">
              <a:buNone/>
            </a:pPr>
            <a:r>
              <a:rPr lang="tr-TR" dirty="0" smtClean="0"/>
              <a:t>• </a:t>
            </a:r>
            <a:r>
              <a:rPr lang="tr-TR" dirty="0"/>
              <a:t>İadelerin azalmasını,</a:t>
            </a:r>
          </a:p>
          <a:p>
            <a:pPr marL="0" indent="0">
              <a:buNone/>
            </a:pPr>
            <a:r>
              <a:rPr lang="tr-TR" dirty="0" smtClean="0"/>
              <a:t>• </a:t>
            </a:r>
            <a:r>
              <a:rPr lang="tr-TR" dirty="0"/>
              <a:t>Müşteri şikayetinin azalması, memnuniyetin artmasını,</a:t>
            </a:r>
          </a:p>
          <a:p>
            <a:pPr marL="0" indent="0">
              <a:buNone/>
            </a:pPr>
            <a:r>
              <a:rPr lang="tr-TR" dirty="0" smtClean="0"/>
              <a:t>• </a:t>
            </a:r>
            <a:r>
              <a:rPr lang="tr-TR" dirty="0"/>
              <a:t>Ulusal ve uluslararası düzeyde uygulanabilirliği sağlamaktadır</a:t>
            </a:r>
            <a:r>
              <a:rPr lang="tr-TR" dirty="0" smtClean="0"/>
              <a:t>.</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489661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55000" lnSpcReduction="20000"/>
          </a:bodyPr>
          <a:lstStyle/>
          <a:p>
            <a:pPr marL="0" indent="0">
              <a:buNone/>
            </a:pPr>
            <a:r>
              <a:rPr lang="tr-TR" dirty="0">
                <a:solidFill>
                  <a:srgbClr val="C00000"/>
                </a:solidFill>
              </a:rPr>
              <a:t>TS EN ISO 9001 Kalite Standardı kapsamında kullanılan bazı kavramlar;</a:t>
            </a:r>
          </a:p>
          <a:p>
            <a:pPr marL="0" indent="0">
              <a:buNone/>
            </a:pPr>
            <a:r>
              <a:rPr lang="tr-TR" dirty="0">
                <a:solidFill>
                  <a:srgbClr val="C00000"/>
                </a:solidFill>
              </a:rPr>
              <a:t>Kalite Yönetimi</a:t>
            </a:r>
            <a:r>
              <a:rPr lang="tr-TR" dirty="0"/>
              <a:t>: Bir kuruluşun kalite yönetimi koordinasyonu için yapılan faaliyetler.</a:t>
            </a:r>
          </a:p>
          <a:p>
            <a:pPr marL="0" indent="0">
              <a:buNone/>
            </a:pPr>
            <a:r>
              <a:rPr lang="tr-TR" dirty="0">
                <a:solidFill>
                  <a:srgbClr val="C00000"/>
                </a:solidFill>
              </a:rPr>
              <a:t>Kalite Politikası</a:t>
            </a:r>
            <a:r>
              <a:rPr lang="tr-TR" dirty="0"/>
              <a:t>: Kuruluşun yönetimi tarafından resmi olarak ifade edilen kaliteyle ilgili amaçları ve yönetimidir.</a:t>
            </a:r>
          </a:p>
          <a:p>
            <a:pPr marL="0" indent="0">
              <a:buNone/>
            </a:pPr>
            <a:r>
              <a:rPr lang="tr-TR" dirty="0">
                <a:solidFill>
                  <a:srgbClr val="C00000"/>
                </a:solidFill>
              </a:rPr>
              <a:t>Proses (Süreç)</a:t>
            </a:r>
            <a:r>
              <a:rPr lang="tr-TR" dirty="0"/>
              <a:t>: İşletme girdilerini çıktılara dönüştüren birbiriyle ilgili veya etkileşimli faaliyetlerdir.</a:t>
            </a:r>
          </a:p>
          <a:p>
            <a:pPr marL="0" indent="0">
              <a:buNone/>
            </a:pPr>
            <a:r>
              <a:rPr lang="tr-TR" dirty="0">
                <a:solidFill>
                  <a:srgbClr val="C00000"/>
                </a:solidFill>
              </a:rPr>
              <a:t>Ürün</a:t>
            </a:r>
            <a:r>
              <a:rPr lang="tr-TR" dirty="0"/>
              <a:t>: Bir sürecin sonucu beklenen ve oluşan çıktı.</a:t>
            </a:r>
          </a:p>
          <a:p>
            <a:pPr marL="0" indent="0">
              <a:buNone/>
            </a:pPr>
            <a:r>
              <a:rPr lang="tr-TR" dirty="0">
                <a:solidFill>
                  <a:srgbClr val="C00000"/>
                </a:solidFill>
              </a:rPr>
              <a:t>Sistem</a:t>
            </a:r>
            <a:r>
              <a:rPr lang="tr-TR" dirty="0"/>
              <a:t>: Birbirleriyle ilişkili ve etkileşimli elemanlardan oluşan bütün.</a:t>
            </a:r>
          </a:p>
          <a:p>
            <a:pPr marL="0" indent="0">
              <a:buNone/>
            </a:pPr>
            <a:r>
              <a:rPr lang="tr-TR" dirty="0">
                <a:solidFill>
                  <a:srgbClr val="C00000"/>
                </a:solidFill>
              </a:rPr>
              <a:t>Sürekli İyileştirme</a:t>
            </a:r>
          </a:p>
          <a:p>
            <a:pPr marL="0" indent="0">
              <a:buNone/>
            </a:pPr>
            <a:r>
              <a:rPr lang="tr-TR" dirty="0">
                <a:solidFill>
                  <a:srgbClr val="C00000"/>
                </a:solidFill>
              </a:rPr>
              <a:t>Verimlilik</a:t>
            </a:r>
            <a:r>
              <a:rPr lang="tr-TR" dirty="0"/>
              <a:t>: Elde edilen kaynaklarla kullanılan kaynaklar arasındaki ilişkidir.</a:t>
            </a:r>
          </a:p>
          <a:p>
            <a:pPr marL="0" indent="0">
              <a:buNone/>
            </a:pPr>
            <a:r>
              <a:rPr lang="tr-TR" dirty="0">
                <a:solidFill>
                  <a:srgbClr val="C00000"/>
                </a:solidFill>
              </a:rPr>
              <a:t>Kalite Planlaması</a:t>
            </a:r>
            <a:r>
              <a:rPr lang="tr-TR" dirty="0"/>
              <a:t>: Kalite yönetiminin, kalite hedeflerinin belirlenmesi ve hedeflerin karşılanması için gerekli </a:t>
            </a:r>
            <a:r>
              <a:rPr lang="tr-TR" dirty="0" err="1"/>
              <a:t>operasyonel</a:t>
            </a:r>
            <a:r>
              <a:rPr lang="tr-TR" dirty="0"/>
              <a:t> süreçlerle ilgili kaynakların sağlanmasıdır. </a:t>
            </a:r>
          </a:p>
          <a:p>
            <a:pPr marL="0" indent="0">
              <a:buNone/>
            </a:pPr>
            <a:r>
              <a:rPr lang="tr-TR" dirty="0">
                <a:solidFill>
                  <a:srgbClr val="C00000"/>
                </a:solidFill>
              </a:rPr>
              <a:t>Kalite Güvencesi</a:t>
            </a:r>
            <a:r>
              <a:rPr lang="tr-TR" dirty="0"/>
              <a:t>: Uygun kalite şartlarının karşılanması ile ilgili güvence vermeye odaklı kalite yönetim faaliyetleridir.</a:t>
            </a:r>
          </a:p>
          <a:p>
            <a:pPr marL="0" indent="0">
              <a:buNone/>
            </a:pPr>
            <a:r>
              <a:rPr lang="tr-TR" dirty="0">
                <a:solidFill>
                  <a:srgbClr val="C00000"/>
                </a:solidFill>
              </a:rPr>
              <a:t>Kalite Kontrol</a:t>
            </a:r>
            <a:r>
              <a:rPr lang="tr-TR" dirty="0"/>
              <a:t>: Uygun kalite şartlarının karşılanması amacıyla yapılan kalite yönetim faaliyetleridir</a:t>
            </a:r>
            <a:r>
              <a:rPr lang="tr-TR" dirty="0" smtClean="0"/>
              <a:t>.</a:t>
            </a:r>
          </a:p>
          <a:p>
            <a:pPr marL="0" indent="0">
              <a:buNone/>
            </a:pPr>
            <a:r>
              <a:rPr lang="tr-TR" dirty="0">
                <a:solidFill>
                  <a:srgbClr val="C00000"/>
                </a:solidFill>
              </a:rPr>
              <a:t>Kalite Hedefleri</a:t>
            </a:r>
            <a:r>
              <a:rPr lang="tr-TR" dirty="0"/>
              <a:t>: Kaliteyle ilgili olarak istenen veya amaçlanan konular. Kalite konuları SMART olarak değerlendirilir. </a:t>
            </a:r>
          </a:p>
          <a:p>
            <a:pPr marL="0" indent="0">
              <a:buNone/>
            </a:pPr>
            <a:r>
              <a:rPr lang="tr-TR" dirty="0" smtClean="0"/>
              <a:t>*</a:t>
            </a:r>
            <a:r>
              <a:rPr lang="tr-TR" dirty="0" err="1" smtClean="0">
                <a:solidFill>
                  <a:srgbClr val="C00000"/>
                </a:solidFill>
              </a:rPr>
              <a:t>Specified</a:t>
            </a:r>
            <a:r>
              <a:rPr lang="tr-TR" dirty="0"/>
              <a:t>: Belirli</a:t>
            </a:r>
          </a:p>
          <a:p>
            <a:pPr marL="0" indent="0">
              <a:buNone/>
            </a:pPr>
            <a:r>
              <a:rPr lang="tr-TR" dirty="0" smtClean="0"/>
              <a:t>*</a:t>
            </a:r>
            <a:r>
              <a:rPr lang="tr-TR" dirty="0" err="1" smtClean="0">
                <a:solidFill>
                  <a:srgbClr val="C00000"/>
                </a:solidFill>
              </a:rPr>
              <a:t>Measurable</a:t>
            </a:r>
            <a:r>
              <a:rPr lang="tr-TR" dirty="0"/>
              <a:t>: Ölçülebilir</a:t>
            </a:r>
          </a:p>
          <a:p>
            <a:pPr marL="0" indent="0">
              <a:buNone/>
            </a:pPr>
            <a:r>
              <a:rPr lang="tr-TR" dirty="0" smtClean="0"/>
              <a:t>*</a:t>
            </a:r>
            <a:r>
              <a:rPr lang="tr-TR" dirty="0" err="1" smtClean="0">
                <a:solidFill>
                  <a:srgbClr val="C00000"/>
                </a:solidFill>
              </a:rPr>
              <a:t>Achievable</a:t>
            </a:r>
            <a:r>
              <a:rPr lang="tr-TR" dirty="0"/>
              <a:t>: Ulaşılabilir</a:t>
            </a:r>
          </a:p>
          <a:p>
            <a:pPr marL="0" indent="0">
              <a:buNone/>
            </a:pPr>
            <a:r>
              <a:rPr lang="tr-TR" dirty="0" smtClean="0"/>
              <a:t>*</a:t>
            </a:r>
            <a:r>
              <a:rPr lang="tr-TR" dirty="0" smtClean="0">
                <a:solidFill>
                  <a:srgbClr val="C00000"/>
                </a:solidFill>
              </a:rPr>
              <a:t>Real</a:t>
            </a:r>
            <a:r>
              <a:rPr lang="tr-TR" dirty="0"/>
              <a:t>: Gerçekçi</a:t>
            </a:r>
          </a:p>
          <a:p>
            <a:pPr marL="0" indent="0">
              <a:buNone/>
            </a:pPr>
            <a:r>
              <a:rPr lang="tr-TR" dirty="0" smtClean="0"/>
              <a:t>*</a:t>
            </a:r>
            <a:r>
              <a:rPr lang="tr-TR" dirty="0" err="1" smtClean="0">
                <a:solidFill>
                  <a:srgbClr val="C00000"/>
                </a:solidFill>
              </a:rPr>
              <a:t>Timing</a:t>
            </a:r>
            <a:r>
              <a:rPr lang="tr-TR" dirty="0"/>
              <a:t>: Zamana bağlı</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412071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0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a:solidFill>
                  <a:srgbClr val="C00000"/>
                </a:solidFill>
              </a:rPr>
              <a:t>Çalışma </a:t>
            </a:r>
            <a:r>
              <a:rPr lang="tr-TR" dirty="0" smtClean="0">
                <a:solidFill>
                  <a:srgbClr val="C00000"/>
                </a:solidFill>
              </a:rPr>
              <a:t>ortamı</a:t>
            </a:r>
            <a:r>
              <a:rPr lang="tr-TR" dirty="0" smtClean="0"/>
              <a:t>: İşin yapıldığı ortamın şartları.</a:t>
            </a:r>
            <a:endParaRPr lang="tr-TR" dirty="0"/>
          </a:p>
          <a:p>
            <a:pPr marL="0" indent="0">
              <a:buNone/>
            </a:pPr>
            <a:r>
              <a:rPr lang="tr-TR" dirty="0" smtClean="0">
                <a:solidFill>
                  <a:srgbClr val="C00000"/>
                </a:solidFill>
              </a:rPr>
              <a:t>Şartlar</a:t>
            </a:r>
            <a:r>
              <a:rPr lang="tr-TR" dirty="0" smtClean="0"/>
              <a:t>: Belirlenen , istenen, ihtiyaç ve beklentiler.</a:t>
            </a:r>
            <a:endParaRPr lang="tr-TR" dirty="0"/>
          </a:p>
          <a:p>
            <a:pPr marL="0" indent="0">
              <a:buNone/>
            </a:pPr>
            <a:r>
              <a:rPr lang="tr-TR" dirty="0">
                <a:solidFill>
                  <a:srgbClr val="C00000"/>
                </a:solidFill>
              </a:rPr>
              <a:t>Denetim </a:t>
            </a:r>
            <a:r>
              <a:rPr lang="tr-TR" dirty="0" smtClean="0">
                <a:solidFill>
                  <a:srgbClr val="C00000"/>
                </a:solidFill>
              </a:rPr>
              <a:t>kriteri</a:t>
            </a:r>
            <a:r>
              <a:rPr lang="tr-TR" dirty="0" smtClean="0"/>
              <a:t>: Referans olarak belirlenen , politika, prosedür ve gereklilikler.</a:t>
            </a:r>
            <a:endParaRPr lang="tr-TR" dirty="0"/>
          </a:p>
          <a:p>
            <a:pPr marL="0" indent="0">
              <a:buNone/>
            </a:pPr>
            <a:r>
              <a:rPr lang="tr-TR" dirty="0">
                <a:solidFill>
                  <a:srgbClr val="C00000"/>
                </a:solidFill>
              </a:rPr>
              <a:t>Düzeltici </a:t>
            </a:r>
            <a:r>
              <a:rPr lang="tr-TR" dirty="0" smtClean="0">
                <a:solidFill>
                  <a:srgbClr val="C00000"/>
                </a:solidFill>
              </a:rPr>
              <a:t>faaliyet</a:t>
            </a:r>
            <a:r>
              <a:rPr lang="tr-TR" dirty="0" smtClean="0"/>
              <a:t>: Belirlenen (Olmuş) bir uygunsuzluğun ana sebebini ortadan kaldırarak tekrarını önlemek için yapılan faaliyet.</a:t>
            </a:r>
            <a:endParaRPr lang="tr-TR" dirty="0"/>
          </a:p>
          <a:p>
            <a:pPr marL="0" indent="0">
              <a:buNone/>
            </a:pPr>
            <a:r>
              <a:rPr lang="tr-TR" dirty="0">
                <a:solidFill>
                  <a:srgbClr val="C00000"/>
                </a:solidFill>
              </a:rPr>
              <a:t>Önleyici </a:t>
            </a:r>
            <a:r>
              <a:rPr lang="tr-TR" dirty="0" smtClean="0">
                <a:solidFill>
                  <a:srgbClr val="C00000"/>
                </a:solidFill>
              </a:rPr>
              <a:t>faaliyet</a:t>
            </a:r>
            <a:r>
              <a:rPr lang="tr-TR" dirty="0" smtClean="0"/>
              <a:t>: Potansiyel (Olması muhtemel) bir uygunsuzluğun sebebini ortadan kaldırmak için yapılan faaliyet.</a:t>
            </a:r>
          </a:p>
          <a:p>
            <a:pPr marL="0" indent="0">
              <a:buNone/>
            </a:pPr>
            <a:r>
              <a:rPr lang="tr-TR" dirty="0" smtClean="0">
                <a:solidFill>
                  <a:srgbClr val="C00000"/>
                </a:solidFill>
              </a:rPr>
              <a:t>Uygunsuzluk</a:t>
            </a:r>
            <a:r>
              <a:rPr lang="tr-TR" dirty="0" smtClean="0"/>
              <a:t>: Gerekliliklere uymama.</a:t>
            </a:r>
            <a:endParaRPr lang="tr-TR" dirty="0"/>
          </a:p>
          <a:p>
            <a:pPr marL="0" indent="0">
              <a:buNone/>
            </a:pPr>
            <a:r>
              <a:rPr lang="tr-TR" dirty="0" smtClean="0">
                <a:solidFill>
                  <a:srgbClr val="C00000"/>
                </a:solidFill>
              </a:rPr>
              <a:t>Doğrulama</a:t>
            </a:r>
            <a:r>
              <a:rPr lang="tr-TR" dirty="0" smtClean="0"/>
              <a:t>:</a:t>
            </a:r>
            <a:r>
              <a:rPr lang="tr-TR" dirty="0" smtClean="0">
                <a:solidFill>
                  <a:srgbClr val="C00000"/>
                </a:solidFill>
              </a:rPr>
              <a:t> </a:t>
            </a:r>
            <a:r>
              <a:rPr lang="tr-TR" dirty="0" smtClean="0"/>
              <a:t>Objektif (Nesnel) delillere dayalı olarak belirlenen şartların karşılandığını gösteren teyit işlemi.</a:t>
            </a:r>
          </a:p>
          <a:p>
            <a:pPr marL="0" indent="0">
              <a:buNone/>
            </a:pPr>
            <a:r>
              <a:rPr lang="tr-TR" dirty="0" smtClean="0">
                <a:solidFill>
                  <a:srgbClr val="C00000"/>
                </a:solidFill>
              </a:rPr>
              <a:t>Gözden Geçirme</a:t>
            </a:r>
            <a:r>
              <a:rPr lang="tr-TR" dirty="0" smtClean="0"/>
              <a:t>: Belirlenen hedefleri gerçekleştirmek için gerekli çalışmaların uygunluğunu ve etkinliğini tespit için yapılan faaliyetler.</a:t>
            </a:r>
            <a:endParaRPr lang="tr-TR" dirty="0"/>
          </a:p>
          <a:p>
            <a:pPr marL="0" indent="0">
              <a:buNone/>
            </a:pPr>
            <a:r>
              <a:rPr lang="tr-TR" dirty="0">
                <a:solidFill>
                  <a:srgbClr val="C00000"/>
                </a:solidFill>
              </a:rPr>
              <a:t>Standart dışı </a:t>
            </a:r>
            <a:r>
              <a:rPr lang="tr-TR" dirty="0" smtClean="0">
                <a:solidFill>
                  <a:srgbClr val="C00000"/>
                </a:solidFill>
              </a:rPr>
              <a:t>izin</a:t>
            </a:r>
            <a:r>
              <a:rPr lang="tr-TR" dirty="0" smtClean="0"/>
              <a:t>: Kurallara uymayan ürünlere verilen çıkış izni.</a:t>
            </a:r>
            <a:endParaRPr lang="tr-TR" dirty="0"/>
          </a:p>
          <a:p>
            <a:pPr marL="0" indent="0">
              <a:buNone/>
            </a:pPr>
            <a:r>
              <a:rPr lang="tr-TR" dirty="0">
                <a:solidFill>
                  <a:srgbClr val="C00000"/>
                </a:solidFill>
              </a:rPr>
              <a:t>Serbest </a:t>
            </a:r>
            <a:r>
              <a:rPr lang="tr-TR" dirty="0" smtClean="0">
                <a:solidFill>
                  <a:srgbClr val="C00000"/>
                </a:solidFill>
              </a:rPr>
              <a:t>bırakma</a:t>
            </a:r>
            <a:r>
              <a:rPr lang="tr-TR" dirty="0" smtClean="0"/>
              <a:t>: Sürecin bir sonraki aşaması ile devamı için verilen izin.</a:t>
            </a:r>
            <a:endParaRPr lang="tr-TR" dirty="0"/>
          </a:p>
          <a:p>
            <a:pPr marL="0" indent="0">
              <a:buNone/>
            </a:pPr>
            <a:r>
              <a:rPr lang="tr-TR" dirty="0">
                <a:solidFill>
                  <a:srgbClr val="C00000"/>
                </a:solidFill>
              </a:rPr>
              <a:t>Geçerli </a:t>
            </a:r>
            <a:r>
              <a:rPr lang="tr-TR" dirty="0" smtClean="0">
                <a:solidFill>
                  <a:srgbClr val="C00000"/>
                </a:solidFill>
              </a:rPr>
              <a:t>kılma</a:t>
            </a:r>
            <a:r>
              <a:rPr lang="tr-TR" dirty="0" smtClean="0"/>
              <a:t>: Gerçek delillerin incelenmesi sonucunda istenen amaca ve uygulamaya yönelik gerekliliklerin karşılandığının teyit edilmesi.</a:t>
            </a:r>
            <a:endParaRPr lang="tr-TR" dirty="0"/>
          </a:p>
          <a:p>
            <a:pPr marL="0" indent="0">
              <a:buNone/>
            </a:pPr>
            <a:r>
              <a:rPr lang="tr-TR" dirty="0">
                <a:solidFill>
                  <a:srgbClr val="C00000"/>
                </a:solidFill>
              </a:rPr>
              <a:t>Gerçek </a:t>
            </a:r>
            <a:r>
              <a:rPr lang="tr-TR" dirty="0" smtClean="0">
                <a:solidFill>
                  <a:srgbClr val="C00000"/>
                </a:solidFill>
              </a:rPr>
              <a:t>delil</a:t>
            </a:r>
            <a:r>
              <a:rPr lang="tr-TR" dirty="0" smtClean="0"/>
              <a:t>: Bir konunun bulunduğunu ve gerçek olduğunu gösteren veri veya bilgiler.</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75423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7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a:solidFill>
                  <a:srgbClr val="C00000"/>
                </a:solidFill>
              </a:rPr>
              <a:t>TS EN ISO 9001:2015-Kalite yönetim sistemleri – Şartlar, maddeleri;</a:t>
            </a:r>
          </a:p>
          <a:p>
            <a:pPr marL="0" indent="0">
              <a:buNone/>
            </a:pPr>
            <a:r>
              <a:rPr lang="tr-TR" dirty="0"/>
              <a:t>1-Kapsam</a:t>
            </a:r>
          </a:p>
          <a:p>
            <a:pPr marL="0" indent="0">
              <a:buNone/>
            </a:pPr>
            <a:r>
              <a:rPr lang="tr-TR" dirty="0"/>
              <a:t>2-Atıf yapılan standartlar</a:t>
            </a:r>
          </a:p>
          <a:p>
            <a:pPr marL="0" indent="0">
              <a:buNone/>
            </a:pPr>
            <a:r>
              <a:rPr lang="tr-TR" dirty="0"/>
              <a:t>3-Terimler ve tarifler</a:t>
            </a:r>
          </a:p>
          <a:p>
            <a:pPr marL="0" indent="0">
              <a:buNone/>
            </a:pPr>
            <a:r>
              <a:rPr lang="tr-TR" dirty="0"/>
              <a:t>4-Kalite yönetim sistemi</a:t>
            </a:r>
          </a:p>
          <a:p>
            <a:pPr marL="0" indent="0">
              <a:buNone/>
            </a:pPr>
            <a:r>
              <a:rPr lang="tr-TR" dirty="0"/>
              <a:t>5-Yönetim sorumluluğu</a:t>
            </a:r>
          </a:p>
          <a:p>
            <a:pPr marL="0" indent="0">
              <a:buNone/>
            </a:pPr>
            <a:r>
              <a:rPr lang="tr-TR" dirty="0"/>
              <a:t>6-Kaynak yönetimi</a:t>
            </a:r>
          </a:p>
          <a:p>
            <a:pPr marL="0" indent="0">
              <a:buNone/>
            </a:pPr>
            <a:r>
              <a:rPr lang="tr-TR" dirty="0"/>
              <a:t>7-Ürün gerçekleştirme</a:t>
            </a:r>
          </a:p>
          <a:p>
            <a:pPr marL="0" indent="0">
              <a:buNone/>
            </a:pPr>
            <a:r>
              <a:rPr lang="tr-TR" dirty="0"/>
              <a:t>8-Ölçme, analiz ve geliştirme</a:t>
            </a:r>
          </a:p>
          <a:p>
            <a:pPr marL="0" indent="0">
              <a:buNone/>
            </a:pPr>
            <a:endParaRPr lang="tr-TR" dirty="0"/>
          </a:p>
          <a:p>
            <a:pPr marL="0" indent="0">
              <a:buNone/>
            </a:pPr>
            <a:r>
              <a:rPr lang="tr-TR" dirty="0">
                <a:solidFill>
                  <a:srgbClr val="C00000"/>
                </a:solidFill>
              </a:rPr>
              <a:t>TS EN ISO 9004:2018-Kalite yönetimi - Bir organizasyonun kalitesi - Sürdürülebilir başarıya ulaşmak için rehber, bölümleri;</a:t>
            </a:r>
          </a:p>
          <a:p>
            <a:pPr marL="0" indent="0">
              <a:buNone/>
            </a:pPr>
            <a:r>
              <a:rPr lang="tr-TR" dirty="0"/>
              <a:t>1-Kalite sistemi</a:t>
            </a:r>
          </a:p>
          <a:p>
            <a:pPr marL="0" indent="0">
              <a:buNone/>
            </a:pPr>
            <a:r>
              <a:rPr lang="tr-TR" dirty="0"/>
              <a:t>2-Yönetimin sorumluluğu</a:t>
            </a:r>
          </a:p>
          <a:p>
            <a:pPr marL="0" indent="0">
              <a:buNone/>
            </a:pPr>
            <a:r>
              <a:rPr lang="tr-TR" dirty="0"/>
              <a:t>3-Kaynakların yönetimi</a:t>
            </a:r>
          </a:p>
          <a:p>
            <a:pPr marL="0" indent="0">
              <a:buNone/>
            </a:pPr>
            <a:r>
              <a:rPr lang="tr-TR" dirty="0"/>
              <a:t>4-Ürünü gerçekleştirme</a:t>
            </a:r>
          </a:p>
          <a:p>
            <a:pPr marL="0" indent="0">
              <a:buNone/>
            </a:pPr>
            <a:r>
              <a:rPr lang="tr-TR" dirty="0"/>
              <a:t>5- Ölçme, analiz ve geliştirme</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360147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92688"/>
          </a:xfrm>
        </p:spPr>
        <p:txBody>
          <a:bodyPr>
            <a:normAutofit fontScale="92500" lnSpcReduction="10000"/>
          </a:bodyPr>
          <a:lstStyle/>
          <a:p>
            <a:pPr marL="0" indent="0">
              <a:buNone/>
            </a:pPr>
            <a:r>
              <a:rPr lang="tr-TR" sz="2200" dirty="0" smtClean="0">
                <a:solidFill>
                  <a:srgbClr val="C00000"/>
                </a:solidFill>
              </a:rPr>
              <a:t>TS EN ISO 14001 KAPSAMINDAKİ YÜRÜRLÜKTEKİ ÇEVRE STANDARTLARI</a:t>
            </a:r>
          </a:p>
          <a:p>
            <a:pPr marL="0" indent="0">
              <a:buNone/>
            </a:pPr>
            <a:r>
              <a:rPr lang="tr-TR" sz="2200" dirty="0" smtClean="0"/>
              <a:t>TS EN ISO 9000- Kalite yönetim sistemleri - Temel esaslar, terimler ve tarifler</a:t>
            </a:r>
          </a:p>
          <a:p>
            <a:pPr marL="0" indent="0">
              <a:buNone/>
            </a:pPr>
            <a:r>
              <a:rPr lang="tr-TR" sz="2200" dirty="0" smtClean="0"/>
              <a:t>TS EN ISO 9001- Kalite yönetim sistemleri – Şartlar</a:t>
            </a:r>
          </a:p>
          <a:p>
            <a:pPr marL="0" indent="0">
              <a:buNone/>
            </a:pPr>
            <a:r>
              <a:rPr lang="tr-TR" sz="2200" dirty="0" smtClean="0"/>
              <a:t>TS EN ISO 9004- Kalite yönetimi - Bir organizasyonun kalitesi - Sürdürülebilir başarıya ulaşmak için rehber</a:t>
            </a:r>
          </a:p>
          <a:p>
            <a:pPr marL="0" indent="0">
              <a:buNone/>
            </a:pPr>
            <a:r>
              <a:rPr lang="tr-TR" sz="2200" dirty="0" smtClean="0"/>
              <a:t>TS EN ISO 19011- Yönetim sistemleri tetkik kılavuzu</a:t>
            </a:r>
          </a:p>
          <a:p>
            <a:pPr marL="0" indent="0">
              <a:buNone/>
            </a:pPr>
            <a:r>
              <a:rPr lang="tr-TR" sz="2200" dirty="0" smtClean="0"/>
              <a:t>BELGELENDİRME ÇALIŞMALARI</a:t>
            </a:r>
          </a:p>
          <a:p>
            <a:pPr marL="0" indent="0">
              <a:buNone/>
            </a:pPr>
            <a:r>
              <a:rPr lang="tr-TR" sz="2200" dirty="0" smtClean="0"/>
              <a:t>TSE’ </a:t>
            </a:r>
            <a:r>
              <a:rPr lang="tr-TR" sz="2200" dirty="0" err="1" smtClean="0"/>
              <a:t>nin</a:t>
            </a:r>
            <a:r>
              <a:rPr lang="tr-TR" sz="2200" dirty="0" smtClean="0"/>
              <a:t> ilgili sayfasından Başvuru Formu için tıklayınız kısmından başvuru yapılabilir.</a:t>
            </a:r>
          </a:p>
          <a:p>
            <a:pPr marL="0" indent="0">
              <a:buNone/>
            </a:pPr>
            <a:r>
              <a:rPr lang="tr-TR" sz="2200" u="sng" dirty="0">
                <a:solidFill>
                  <a:srgbClr val="C00000"/>
                </a:solidFill>
              </a:rPr>
              <a:t>ISO 14001 </a:t>
            </a:r>
            <a:r>
              <a:rPr lang="tr-TR" sz="2200" u="sng" dirty="0" smtClean="0">
                <a:solidFill>
                  <a:srgbClr val="C00000"/>
                </a:solidFill>
              </a:rPr>
              <a:t>STANDARTLARI</a:t>
            </a:r>
          </a:p>
          <a:p>
            <a:pPr marL="0" indent="0">
              <a:buNone/>
            </a:pPr>
            <a:endParaRPr lang="tr-TR" sz="2200" u="sng" dirty="0">
              <a:solidFill>
                <a:srgbClr val="C00000"/>
              </a:solidFill>
            </a:endParaRPr>
          </a:p>
          <a:p>
            <a:pPr marL="0" indent="0">
              <a:buNone/>
            </a:pPr>
            <a:endParaRPr lang="tr-TR" sz="2200" u="sng" dirty="0" smtClean="0">
              <a:solidFill>
                <a:srgbClr val="C00000"/>
              </a:solidFill>
            </a:endParaRPr>
          </a:p>
          <a:p>
            <a:pPr marL="0" indent="0">
              <a:buNone/>
            </a:pPr>
            <a:endParaRPr lang="tr-TR" sz="2200" dirty="0" smtClean="0"/>
          </a:p>
          <a:p>
            <a:pPr marL="0" indent="0">
              <a:buNone/>
            </a:pPr>
            <a:r>
              <a:rPr lang="tr-TR" sz="2200" dirty="0" smtClean="0">
                <a:solidFill>
                  <a:srgbClr val="C00000"/>
                </a:solidFill>
              </a:rPr>
              <a:t>14001 </a:t>
            </a:r>
            <a:r>
              <a:rPr lang="tr-TR" sz="2200" dirty="0">
                <a:solidFill>
                  <a:srgbClr val="C00000"/>
                </a:solidFill>
              </a:rPr>
              <a:t>- Çevre Yönetim Sistemi</a:t>
            </a:r>
          </a:p>
          <a:p>
            <a:pPr marL="0" indent="0">
              <a:buNone/>
            </a:pPr>
            <a:r>
              <a:rPr lang="tr-TR" sz="2200" dirty="0"/>
              <a:t>Her geçen gün daha da küçülen dünyamızın kaynaklarının sonsuz olmadığı, ürün ve faaliyetlerin çevre etkilerinin yerel ve bölgesel kalmayıp, global olduğu artık tüm dünyada kabul edilmiştir. Bu bilinç çevresel etkilerin yasal uygulamalardan ziyade piyasa kuvvetleri ile kontrol edilmesi ihtiyacını da beraberinde getirmiştir.</a:t>
            </a:r>
          </a:p>
          <a:p>
            <a:pPr marL="0" indent="0">
              <a:buNone/>
            </a:pPr>
            <a:endParaRPr lang="tr-TR" sz="2200" u="sng" dirty="0" smtClean="0">
              <a:solidFill>
                <a:srgbClr val="C00000"/>
              </a:solidFill>
            </a:endParaRPr>
          </a:p>
          <a:p>
            <a:pPr marL="0" indent="0">
              <a:buNone/>
            </a:pPr>
            <a:endParaRPr lang="tr-TR" sz="2200" u="sng" dirty="0">
              <a:solidFill>
                <a:srgbClr val="C00000"/>
              </a:solidFill>
            </a:endParaRPr>
          </a:p>
          <a:p>
            <a:pPr marL="0" indent="0">
              <a:buNone/>
            </a:pPr>
            <a:endParaRPr lang="tr-TR" sz="2200" u="sng" dirty="0" smtClean="0">
              <a:solidFill>
                <a:srgbClr val="C00000"/>
              </a:solidFill>
            </a:endParaRPr>
          </a:p>
          <a:p>
            <a:pPr marL="0" indent="0">
              <a:buNone/>
            </a:pPr>
            <a:endParaRPr lang="tr-TR" sz="2200" u="sng" dirty="0" smtClean="0">
              <a:solidFill>
                <a:srgbClr val="C00000"/>
              </a:solidFill>
            </a:endParaRP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endParaRPr lang="tr-TR" dirty="0" smtClean="0"/>
          </a:p>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59" y="3501008"/>
            <a:ext cx="1512169"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968078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8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92500" lnSpcReduction="10000"/>
          </a:bodyPr>
          <a:lstStyle/>
          <a:p>
            <a:pPr marL="0" indent="0">
              <a:buNone/>
            </a:pPr>
            <a:r>
              <a:rPr lang="tr-TR" dirty="0" smtClean="0"/>
              <a:t>	Bugünün </a:t>
            </a:r>
            <a:r>
              <a:rPr lang="tr-TR" dirty="0"/>
              <a:t>tüketicisi beklenti ve ihtiyaçlarının en üst düzeyde karşılanmasının yanı sıra kendisine, yaşadığı çevreye ve dünyasına değer verilmesini, saygı gösterilmesini talep etmekte ve piyasada bunu sorgulamaktadır. Bu gelişmeler kuruluşların çevre ile etkileşimlerini kontrol altında tutabilmelerini ve çevre icraat ve başarılarını sürekli iyileştirebilmelerini sağlayacak yönetim sistemlerine ihtiyaç bulunduğu gerçeğini ortaya çıkarmıştır.</a:t>
            </a:r>
          </a:p>
          <a:p>
            <a:pPr marL="0" indent="0">
              <a:buNone/>
            </a:pPr>
            <a:r>
              <a:rPr lang="tr-TR" dirty="0" smtClean="0"/>
              <a:t>	Çevre </a:t>
            </a:r>
            <a:r>
              <a:rPr lang="tr-TR" dirty="0"/>
              <a:t>Yönetim Sistemi tüm dünyada ISO 14001 Standardı ile bilinmektedir. Çevre Yönetim Sisteminin, ISO 9001 Kalite Yönetim Sistemi Standardından sonra uluslararası kuruluşlarda tanınması ve uygulanması çok hızlı olmuştur</a:t>
            </a:r>
            <a:r>
              <a:rPr lang="tr-TR" dirty="0" smtClean="0"/>
              <a:t>.</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941691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3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85000" lnSpcReduction="20000"/>
          </a:bodyPr>
          <a:lstStyle/>
          <a:p>
            <a:pPr marL="0" indent="0">
              <a:buNone/>
            </a:pPr>
            <a:r>
              <a:rPr lang="tr-TR" dirty="0"/>
              <a:t> </a:t>
            </a:r>
            <a:r>
              <a:rPr lang="tr-TR" dirty="0">
                <a:solidFill>
                  <a:srgbClr val="C00000"/>
                </a:solidFill>
              </a:rPr>
              <a:t>TS EN ISO 14001;</a:t>
            </a:r>
          </a:p>
          <a:p>
            <a:pPr marL="0" indent="0">
              <a:buNone/>
            </a:pPr>
            <a:r>
              <a:rPr lang="tr-TR" dirty="0" smtClean="0"/>
              <a:t>• </a:t>
            </a:r>
            <a:r>
              <a:rPr lang="tr-TR" dirty="0"/>
              <a:t>Ulusal ve/veya uluslararası mevzuatlara uyumun artırılmasını,</a:t>
            </a:r>
          </a:p>
          <a:p>
            <a:pPr marL="0" indent="0">
              <a:buNone/>
            </a:pPr>
            <a:r>
              <a:rPr lang="tr-TR" dirty="0" smtClean="0"/>
              <a:t>• </a:t>
            </a:r>
            <a:r>
              <a:rPr lang="tr-TR" dirty="0"/>
              <a:t>Çevresel performansın artırılmasını,</a:t>
            </a:r>
          </a:p>
          <a:p>
            <a:pPr marL="0" indent="0">
              <a:buNone/>
            </a:pPr>
            <a:r>
              <a:rPr lang="tr-TR" dirty="0" smtClean="0"/>
              <a:t>• </a:t>
            </a:r>
            <a:r>
              <a:rPr lang="tr-TR" dirty="0"/>
              <a:t>Uluslararası rekabette avantaj sağlamasını,</a:t>
            </a:r>
          </a:p>
          <a:p>
            <a:pPr marL="0" indent="0">
              <a:buNone/>
            </a:pPr>
            <a:r>
              <a:rPr lang="tr-TR" dirty="0" smtClean="0"/>
              <a:t>• </a:t>
            </a:r>
            <a:r>
              <a:rPr lang="tr-TR" dirty="0"/>
              <a:t>Firma itibar ve pazar payının artırılmasını,</a:t>
            </a:r>
          </a:p>
          <a:p>
            <a:pPr marL="0" indent="0">
              <a:buNone/>
            </a:pPr>
            <a:r>
              <a:rPr lang="tr-TR" dirty="0" smtClean="0"/>
              <a:t>• </a:t>
            </a:r>
            <a:r>
              <a:rPr lang="tr-TR" dirty="0"/>
              <a:t>Maliyet kontrolünün geliştirilmesiyle masrafların azaltılması ve verimliliğin artırılmasını,</a:t>
            </a:r>
          </a:p>
          <a:p>
            <a:pPr marL="0" indent="0">
              <a:buNone/>
            </a:pPr>
            <a:r>
              <a:rPr lang="tr-TR" dirty="0" smtClean="0"/>
              <a:t>• </a:t>
            </a:r>
            <a:r>
              <a:rPr lang="tr-TR" dirty="0"/>
              <a:t>Acil durumlara (</a:t>
            </a:r>
            <a:r>
              <a:rPr lang="tr-TR" dirty="0" err="1"/>
              <a:t>deprem,yangın</a:t>
            </a:r>
            <a:r>
              <a:rPr lang="tr-TR" dirty="0"/>
              <a:t>, sel vb.) ve kazalara karşı hazırlıklı bulunarak mesuliyetle sonuçlanan kaza vb.  olayların  azaltılmasını,</a:t>
            </a:r>
          </a:p>
          <a:p>
            <a:pPr marL="0" indent="0">
              <a:buNone/>
            </a:pPr>
            <a:r>
              <a:rPr lang="tr-TR" dirty="0" smtClean="0"/>
              <a:t>• </a:t>
            </a:r>
            <a:r>
              <a:rPr lang="tr-TR" dirty="0"/>
              <a:t>Kirliliğin kaynaktan başlayarak kontrol altına alınması ve azaltılmasını,</a:t>
            </a:r>
          </a:p>
          <a:p>
            <a:pPr marL="0" indent="0">
              <a:buNone/>
            </a:pPr>
            <a:r>
              <a:rPr lang="tr-TR" dirty="0" smtClean="0"/>
              <a:t>• </a:t>
            </a:r>
            <a:r>
              <a:rPr lang="tr-TR" dirty="0"/>
              <a:t>Girdi malzemeleri ve enerji tasarrufu sağlanmasını,</a:t>
            </a:r>
          </a:p>
          <a:p>
            <a:pPr marL="0" indent="0">
              <a:buNone/>
            </a:pPr>
            <a:r>
              <a:rPr lang="tr-TR" dirty="0" smtClean="0"/>
              <a:t>• </a:t>
            </a:r>
            <a:r>
              <a:rPr lang="tr-TR" dirty="0"/>
              <a:t>İzin ve yetki belgelerinin alınmasının kolaylaştırılmasını,</a:t>
            </a:r>
          </a:p>
          <a:p>
            <a:pPr marL="0" indent="0">
              <a:buNone/>
            </a:pPr>
            <a:r>
              <a:rPr lang="tr-TR" dirty="0" smtClean="0"/>
              <a:t>• </a:t>
            </a:r>
            <a:r>
              <a:rPr lang="tr-TR" dirty="0"/>
              <a:t>Global pazarda kabul edilebilirliği sağlamaktadır.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333778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a:t> </a:t>
            </a:r>
            <a:r>
              <a:rPr lang="tr-TR" dirty="0">
                <a:solidFill>
                  <a:srgbClr val="C00000"/>
                </a:solidFill>
              </a:rPr>
              <a:t>TS EN ISO 14001 KAPSAMINDAKİ YÜRÜRLÜKTEKİ ÇEVRE STANDARTLARI</a:t>
            </a:r>
          </a:p>
          <a:p>
            <a:pPr marL="0" indent="0">
              <a:buNone/>
            </a:pPr>
            <a:r>
              <a:rPr lang="tr-TR" dirty="0"/>
              <a:t>TS EN ISO 14001-Çevre yönetim sistemleri – Şartlar ve kullanım kılavuzu</a:t>
            </a:r>
          </a:p>
          <a:p>
            <a:pPr marL="0" indent="0">
              <a:buNone/>
            </a:pPr>
            <a:r>
              <a:rPr lang="tr-TR" dirty="0"/>
              <a:t>TS EN ISO 14004- Çevre yönetim sistemleri — Genel uygulama kuralları</a:t>
            </a:r>
          </a:p>
          <a:p>
            <a:pPr marL="0" indent="0">
              <a:buNone/>
            </a:pPr>
            <a:r>
              <a:rPr lang="tr-TR" dirty="0"/>
              <a:t>TS EN ISO 19011- Yönetim sistemleri tetkik kılavuzu</a:t>
            </a:r>
          </a:p>
          <a:p>
            <a:pPr marL="0" indent="0">
              <a:buNone/>
            </a:pPr>
            <a:r>
              <a:rPr lang="tr-TR" dirty="0"/>
              <a:t>TS EN ISO 14020- Çevre etiketleri ve beyanları- Genel prensipler</a:t>
            </a:r>
          </a:p>
          <a:p>
            <a:pPr marL="0" indent="0">
              <a:buNone/>
            </a:pPr>
            <a:r>
              <a:rPr lang="tr-TR" dirty="0"/>
              <a:t>TS EN ISO 14031- Çevre yönetimi- Çevre performans değerlendirilmesi- Kılavuz</a:t>
            </a:r>
          </a:p>
          <a:p>
            <a:pPr marL="0" indent="0">
              <a:buNone/>
            </a:pPr>
            <a:r>
              <a:rPr lang="tr-TR" dirty="0"/>
              <a:t>TS EN ISO 14040- Çevre yönetimi - Hayat boyu değerlendirme - İlkeler ve çerçeve</a:t>
            </a:r>
          </a:p>
          <a:p>
            <a:pPr marL="0" indent="0">
              <a:buNone/>
            </a:pPr>
            <a:r>
              <a:rPr lang="tr-TR" dirty="0"/>
              <a:t>TS EN ISO 14044- Çevre yönetimi - Hayat boyu değerlendirme - Gerekler ve kılavuz</a:t>
            </a:r>
          </a:p>
          <a:p>
            <a:pPr marL="0" indent="0">
              <a:buNone/>
            </a:pPr>
            <a:r>
              <a:rPr lang="tr-TR" dirty="0"/>
              <a:t>TS EN ISO 14050- Çevre yönetimi - Terimler ve tarifleri</a:t>
            </a:r>
          </a:p>
          <a:p>
            <a:pPr marL="0" indent="0">
              <a:buNone/>
            </a:pPr>
            <a:endParaRPr lang="tr-TR" dirty="0"/>
          </a:p>
          <a:p>
            <a:pPr marL="0" indent="0">
              <a:buNone/>
            </a:pPr>
            <a:r>
              <a:rPr lang="tr-TR" dirty="0">
                <a:solidFill>
                  <a:srgbClr val="C00000"/>
                </a:solidFill>
              </a:rPr>
              <a:t>TS EN ISO 14001 ÇEVRE YÖNETİM SİSTEMİ BEŞ ANA GRUPTAN OLUŞAN STANDARTLARDAN MEYDANA GELİR</a:t>
            </a:r>
          </a:p>
          <a:p>
            <a:pPr marL="0" indent="0">
              <a:buNone/>
            </a:pPr>
            <a:r>
              <a:rPr lang="tr-TR" dirty="0"/>
              <a:t>1-Yükümlülük altına girme ve politika</a:t>
            </a:r>
          </a:p>
          <a:p>
            <a:pPr marL="0" indent="0">
              <a:buNone/>
            </a:pPr>
            <a:r>
              <a:rPr lang="tr-TR" dirty="0"/>
              <a:t>2-Planlama</a:t>
            </a:r>
          </a:p>
          <a:p>
            <a:pPr marL="0" indent="0">
              <a:buNone/>
            </a:pPr>
            <a:r>
              <a:rPr lang="tr-TR" dirty="0"/>
              <a:t>3-Uygulama ve işlem</a:t>
            </a:r>
          </a:p>
          <a:p>
            <a:pPr marL="0" indent="0">
              <a:buNone/>
            </a:pPr>
            <a:r>
              <a:rPr lang="tr-TR" dirty="0"/>
              <a:t>4-Kontrol ve düzeltici faaliyet</a:t>
            </a:r>
          </a:p>
          <a:p>
            <a:pPr marL="0" indent="0">
              <a:buNone/>
            </a:pPr>
            <a:r>
              <a:rPr lang="tr-TR" dirty="0"/>
              <a:t>5-Gözden geçirme ve geliştirme</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444296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975</Words>
  <Application>Microsoft Office PowerPoint</Application>
  <PresentationFormat>Ekran Gösterisi (4:3)</PresentationFormat>
  <Paragraphs>118</Paragraphs>
  <Slides>9</Slides>
  <Notes>0</Notes>
  <HiddenSlides>0</HiddenSlides>
  <MMClips>9</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12.HAFTA  ISO 9000 standartları ve diğer standartlar</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12.HAFTA  ISO 9000 standartları ve diğer standartlar</dc:title>
  <dc:creator>ASUS</dc:creator>
  <cp:lastModifiedBy>ASUS</cp:lastModifiedBy>
  <cp:revision>9</cp:revision>
  <dcterms:created xsi:type="dcterms:W3CDTF">2021-04-28T13:06:28Z</dcterms:created>
  <dcterms:modified xsi:type="dcterms:W3CDTF">2021-05-06T13:47:36Z</dcterms:modified>
</cp:coreProperties>
</file>