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25.05.2021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25.05.2021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25.05.2021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25.05.2021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25.05.2021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25.05.2021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25.05.2021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25.05.2021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25.05.2021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25.05.2021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25.05.2021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25.05.2021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476673"/>
            <a:ext cx="7772400" cy="864095"/>
          </a:xfrm>
        </p:spPr>
        <p:txBody>
          <a:bodyPr>
            <a:normAutofit/>
          </a:bodyPr>
          <a:lstStyle/>
          <a:p>
            <a:r>
              <a:rPr lang="tr-TR" sz="2000" dirty="0" smtClean="0">
                <a:solidFill>
                  <a:srgbClr val="FF0000"/>
                </a:solidFill>
              </a:rPr>
              <a:t>14.HAFTA</a:t>
            </a:r>
            <a:br>
              <a:rPr lang="tr-TR" sz="2000" dirty="0" smtClean="0">
                <a:solidFill>
                  <a:srgbClr val="FF0000"/>
                </a:solidFill>
              </a:rPr>
            </a:br>
            <a:r>
              <a:rPr lang="tr-TR" sz="2000" dirty="0" smtClean="0">
                <a:solidFill>
                  <a:srgbClr val="FF0000"/>
                </a:solidFill>
              </a:rPr>
              <a:t>CE İŞARETİ</a:t>
            </a:r>
            <a:endParaRPr lang="tr-TR" sz="2000" dirty="0">
              <a:solidFill>
                <a:srgbClr val="FF0000"/>
              </a:solidFill>
            </a:endParaRPr>
          </a:p>
        </p:txBody>
      </p:sp>
      <p:sp>
        <p:nvSpPr>
          <p:cNvPr id="3" name="Alt Başlık 2"/>
          <p:cNvSpPr>
            <a:spLocks noGrp="1"/>
          </p:cNvSpPr>
          <p:nvPr>
            <p:ph type="subTitle" idx="1"/>
          </p:nvPr>
        </p:nvSpPr>
        <p:spPr>
          <a:xfrm>
            <a:off x="323528" y="1412776"/>
            <a:ext cx="8496944" cy="5112568"/>
          </a:xfrm>
        </p:spPr>
        <p:txBody>
          <a:bodyPr>
            <a:normAutofit fontScale="55000" lnSpcReduction="20000"/>
          </a:bodyPr>
          <a:lstStyle/>
          <a:p>
            <a:pPr algn="l"/>
            <a:r>
              <a:rPr lang="tr-TR" dirty="0">
                <a:solidFill>
                  <a:srgbClr val="C00000"/>
                </a:solidFill>
              </a:rPr>
              <a:t>CE İşareti(</a:t>
            </a:r>
            <a:r>
              <a:rPr lang="tr-TR" dirty="0" err="1">
                <a:solidFill>
                  <a:srgbClr val="C00000"/>
                </a:solidFill>
              </a:rPr>
              <a:t>Conformité</a:t>
            </a:r>
            <a:r>
              <a:rPr lang="tr-TR" dirty="0">
                <a:solidFill>
                  <a:srgbClr val="C00000"/>
                </a:solidFill>
              </a:rPr>
              <a:t> </a:t>
            </a:r>
            <a:r>
              <a:rPr lang="tr-TR" dirty="0" err="1" smtClean="0">
                <a:solidFill>
                  <a:srgbClr val="C00000"/>
                </a:solidFill>
              </a:rPr>
              <a:t>Européenné</a:t>
            </a:r>
            <a:r>
              <a:rPr lang="tr-TR" dirty="0" smtClean="0">
                <a:solidFill>
                  <a:srgbClr val="C00000"/>
                </a:solidFill>
              </a:rPr>
              <a:t>)</a:t>
            </a:r>
          </a:p>
          <a:p>
            <a:pPr algn="l"/>
            <a:endParaRPr lang="tr-TR" dirty="0">
              <a:solidFill>
                <a:srgbClr val="C00000"/>
              </a:solidFill>
            </a:endParaRPr>
          </a:p>
          <a:p>
            <a:pPr algn="l"/>
            <a:endParaRPr lang="tr-TR" dirty="0" smtClean="0">
              <a:solidFill>
                <a:srgbClr val="C00000"/>
              </a:solidFill>
            </a:endParaRPr>
          </a:p>
          <a:p>
            <a:pPr algn="l"/>
            <a:r>
              <a:rPr lang="tr-TR" dirty="0" smtClean="0">
                <a:solidFill>
                  <a:schemeClr val="tx1"/>
                </a:solidFill>
              </a:rPr>
              <a:t>		</a:t>
            </a:r>
          </a:p>
          <a:p>
            <a:pPr algn="l"/>
            <a:r>
              <a:rPr lang="tr-TR" dirty="0">
                <a:solidFill>
                  <a:schemeClr val="tx1"/>
                </a:solidFill>
              </a:rPr>
              <a:t>	</a:t>
            </a:r>
            <a:r>
              <a:rPr lang="tr-TR" dirty="0" smtClean="0">
                <a:solidFill>
                  <a:schemeClr val="tx1"/>
                </a:solidFill>
              </a:rPr>
              <a:t>CE  </a:t>
            </a:r>
            <a:r>
              <a:rPr lang="tr-TR" dirty="0">
                <a:solidFill>
                  <a:schemeClr val="tx1"/>
                </a:solidFill>
              </a:rPr>
              <a:t>İşareti malların serbest dolaşımını sağlayabilmek amacıyla Avrupa Birliği'nin, 1985 yılında </a:t>
            </a:r>
            <a:r>
              <a:rPr lang="tr-TR" dirty="0" smtClean="0">
                <a:solidFill>
                  <a:schemeClr val="tx1"/>
                </a:solidFill>
              </a:rPr>
              <a:t>oluşturduğu "</a:t>
            </a:r>
            <a:r>
              <a:rPr lang="tr-TR" dirty="0">
                <a:solidFill>
                  <a:schemeClr val="tx1"/>
                </a:solidFill>
              </a:rPr>
              <a:t>Yeni Yaklaşım" çerçevesinde uygulanan bir sağlık ve güvenlik işaretidir. AB genelinde kullanılmış olan değişik uygunluk işaretleri yerine AB direktiflerine uygunluğu belirten tek tip bir AB işareti kullanılması amaçlanmıştır</a:t>
            </a:r>
            <a:r>
              <a:rPr lang="tr-TR" dirty="0" smtClean="0">
                <a:solidFill>
                  <a:schemeClr val="tx1"/>
                </a:solidFill>
              </a:rPr>
              <a:t>.</a:t>
            </a:r>
          </a:p>
          <a:p>
            <a:pPr algn="l"/>
            <a:r>
              <a:rPr lang="tr-TR" dirty="0">
                <a:solidFill>
                  <a:schemeClr val="tx1"/>
                </a:solidFill>
              </a:rPr>
              <a:t>	CE  İşareti üzerine iliştirildiği ürünün insan, hayvan ve çevre açısından sağlıklı ve güvenli olduğunu gösteren Avrupa Birliği'nin Yeni Yaklaşım Direktiflerine uygunluk işaretidir.  Şu an sayısı 25'i bulan Yeni Yaklaşım Direktiflerinden biri veya bir kaçı kapsamına giren bir ürünün CE  İşareti taşımadan AB pazarına girebilmesi mümkün değildir. Yeni Yaklaşım Direktiflerine uygunluğu kanıtlamada imalatçıların direktiflerle ilgili </a:t>
            </a:r>
            <a:r>
              <a:rPr lang="tr-TR" dirty="0" err="1">
                <a:solidFill>
                  <a:schemeClr val="tx1"/>
                </a:solidFill>
              </a:rPr>
              <a:t>harmonize</a:t>
            </a:r>
            <a:r>
              <a:rPr lang="tr-TR" dirty="0">
                <a:solidFill>
                  <a:schemeClr val="tx1"/>
                </a:solidFill>
              </a:rPr>
              <a:t> </a:t>
            </a:r>
            <a:r>
              <a:rPr lang="tr-TR" dirty="0" err="1">
                <a:solidFill>
                  <a:schemeClr val="tx1"/>
                </a:solidFill>
              </a:rPr>
              <a:t>standardlara</a:t>
            </a:r>
            <a:r>
              <a:rPr lang="tr-TR" dirty="0">
                <a:solidFill>
                  <a:schemeClr val="tx1"/>
                </a:solidFill>
              </a:rPr>
              <a:t> uygun üretim yapmalarının büyük önemi bulunmaktadır</a:t>
            </a:r>
            <a:r>
              <a:rPr lang="tr-TR" dirty="0" smtClean="0">
                <a:solidFill>
                  <a:schemeClr val="tx1"/>
                </a:solidFill>
              </a:rPr>
              <a:t>.</a:t>
            </a:r>
          </a:p>
          <a:p>
            <a:pPr algn="l"/>
            <a:r>
              <a:rPr lang="tr-TR" dirty="0" smtClean="0">
                <a:solidFill>
                  <a:schemeClr val="tx1"/>
                </a:solidFill>
              </a:rPr>
              <a:t>Yeni Yaklaşım Direktiflerinin amacı;</a:t>
            </a:r>
          </a:p>
          <a:p>
            <a:pPr algn="l"/>
            <a:r>
              <a:rPr lang="tr-TR" dirty="0" smtClean="0">
                <a:solidFill>
                  <a:schemeClr val="tx1"/>
                </a:solidFill>
              </a:rPr>
              <a:t>1-İç pazarda malların serbestçe dolaşımını temin etmek,</a:t>
            </a:r>
          </a:p>
          <a:p>
            <a:pPr algn="l"/>
            <a:r>
              <a:rPr lang="tr-TR" dirty="0" smtClean="0">
                <a:solidFill>
                  <a:schemeClr val="tx1"/>
                </a:solidFill>
              </a:rPr>
              <a:t>2-Birinci amacı gerçekleştirirken mümkün olan en yüksek korumayı sağlamak.</a:t>
            </a:r>
            <a:endParaRPr lang="tr-TR" dirty="0">
              <a:solidFill>
                <a:schemeClr val="tx1"/>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844824"/>
            <a:ext cx="1152128"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189138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37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rmAutofit fontScale="85000" lnSpcReduction="20000"/>
          </a:bodyPr>
          <a:lstStyle/>
          <a:p>
            <a:pPr marL="0" indent="0">
              <a:buNone/>
            </a:pPr>
            <a:r>
              <a:rPr lang="tr-TR" dirty="0" smtClean="0"/>
              <a:t>	Standartlara </a:t>
            </a:r>
            <a:r>
              <a:rPr lang="tr-TR" dirty="0"/>
              <a:t>uymak </a:t>
            </a:r>
            <a:r>
              <a:rPr lang="tr-TR" dirty="0" smtClean="0"/>
              <a:t>zorunlu  </a:t>
            </a:r>
            <a:r>
              <a:rPr lang="tr-TR" dirty="0"/>
              <a:t>olmamakla birlikte, standartlara uygun üretim yapılması halinde, direktiflere de uygun üretim yapıldığının varsayılması üreticinin standartlara uymasını teşvik etmektedir.</a:t>
            </a:r>
          </a:p>
          <a:p>
            <a:pPr marL="0" indent="0">
              <a:buNone/>
            </a:pPr>
            <a:r>
              <a:rPr lang="tr-TR" dirty="0" smtClean="0"/>
              <a:t>	 </a:t>
            </a:r>
            <a:r>
              <a:rPr lang="tr-TR" dirty="0"/>
              <a:t>CE işareti; bir kalite simgesi olmayıp üzerine iliştirildiği ürünün ilgili yönetmeliğin tüm gereklerini karşıladığı anlamına gelen ve Avrupa Birliği üyesi ülkeler arasında malların serbest dolaşımını sağlamak amacıyla ortaya çıkan bir işarettir.</a:t>
            </a:r>
          </a:p>
          <a:p>
            <a:pPr marL="0" indent="0">
              <a:buNone/>
            </a:pPr>
            <a:r>
              <a:rPr lang="tr-TR" dirty="0" smtClean="0"/>
              <a:t>	"</a:t>
            </a:r>
            <a:r>
              <a:rPr lang="tr-TR" dirty="0"/>
              <a:t>CE" uygunluk işareti aşağıdaki şekle sahip olan " CE " baş harflerinden oluşur</a:t>
            </a:r>
            <a:r>
              <a:rPr lang="tr-TR" dirty="0" smtClean="0"/>
              <a:t>:</a:t>
            </a:r>
          </a:p>
          <a:p>
            <a:pPr marL="0" indent="0">
              <a:buNone/>
            </a:pPr>
            <a:endParaRPr lang="tr-TR" dirty="0"/>
          </a:p>
          <a:p>
            <a:pPr marL="0" indent="0">
              <a:buNone/>
            </a:pPr>
            <a:r>
              <a:rPr lang="tr-TR" dirty="0" smtClean="0"/>
              <a:t>	</a:t>
            </a:r>
          </a:p>
          <a:p>
            <a:pPr marL="0" indent="0">
              <a:buNone/>
            </a:pPr>
            <a:endParaRPr lang="tr-TR" dirty="0"/>
          </a:p>
          <a:p>
            <a:pPr marL="0" indent="0">
              <a:buNone/>
            </a:pPr>
            <a:r>
              <a:rPr lang="tr-TR" dirty="0" smtClean="0"/>
              <a:t>	Eğer </a:t>
            </a:r>
            <a:r>
              <a:rPr lang="tr-TR" dirty="0"/>
              <a:t>"CE" uygunluk işareti küçültülür veya büyültülür ise, </a:t>
            </a:r>
            <a:r>
              <a:rPr lang="tr-TR" dirty="0" smtClean="0"/>
              <a:t>onaylanmış </a:t>
            </a:r>
            <a:r>
              <a:rPr lang="tr-TR" dirty="0"/>
              <a:t>çizimde verilen oranlara sadık kalınmalıdır.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4449537"/>
            <a:ext cx="1152525"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68073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2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85000" lnSpcReduction="20000"/>
          </a:bodyPr>
          <a:lstStyle/>
          <a:p>
            <a:pPr marL="0" indent="0">
              <a:buNone/>
            </a:pPr>
            <a:r>
              <a:rPr lang="tr-TR" dirty="0" smtClean="0"/>
              <a:t>	TÜRK </a:t>
            </a:r>
            <a:r>
              <a:rPr lang="tr-TR" dirty="0"/>
              <a:t>STANDARDLARI ENSTİTÜSÜ Onaylanmış Kuruluş Numarası: 1783'dir.</a:t>
            </a:r>
          </a:p>
          <a:p>
            <a:pPr marL="0" indent="0">
              <a:buNone/>
            </a:pPr>
            <a:r>
              <a:rPr lang="tr-TR" dirty="0" smtClean="0"/>
              <a:t>	"</a:t>
            </a:r>
            <a:r>
              <a:rPr lang="tr-TR" dirty="0"/>
              <a:t>CE" uygunluk işaretini müteakip, işlemleri yapan onaylanmış kuruluşun kimlik numarası yer almalıdır. Örneğin TSE için; "CE 1783" şeklindedir</a:t>
            </a:r>
            <a:r>
              <a:rPr lang="tr-TR" dirty="0" smtClean="0"/>
              <a:t>.</a:t>
            </a:r>
          </a:p>
          <a:p>
            <a:pPr marL="0" indent="0">
              <a:buNone/>
            </a:pPr>
            <a:endParaRPr lang="tr-TR" dirty="0" smtClean="0">
              <a:solidFill>
                <a:srgbClr val="C00000"/>
              </a:solidFill>
            </a:endParaRPr>
          </a:p>
          <a:p>
            <a:pPr marL="0" indent="0">
              <a:buNone/>
            </a:pPr>
            <a:r>
              <a:rPr lang="tr-TR" dirty="0" smtClean="0">
                <a:solidFill>
                  <a:srgbClr val="C00000"/>
                </a:solidFill>
              </a:rPr>
              <a:t>HANGİ </a:t>
            </a:r>
            <a:r>
              <a:rPr lang="tr-TR" dirty="0">
                <a:solidFill>
                  <a:srgbClr val="C00000"/>
                </a:solidFill>
              </a:rPr>
              <a:t>ÜRÜNLER CE İŞARETİ TAŞIMALIDIR?</a:t>
            </a:r>
          </a:p>
          <a:p>
            <a:pPr marL="0" indent="0">
              <a:buNone/>
            </a:pPr>
            <a:r>
              <a:rPr lang="tr-TR" u="sng" dirty="0" smtClean="0">
                <a:solidFill>
                  <a:srgbClr val="C00000"/>
                </a:solidFill>
              </a:rPr>
              <a:t>Aşağıdaki </a:t>
            </a:r>
            <a:r>
              <a:rPr lang="tr-TR" u="sng" dirty="0">
                <a:solidFill>
                  <a:srgbClr val="C00000"/>
                </a:solidFill>
              </a:rPr>
              <a:t>tabloda verilen CE işareti gerektiren direktifler arasında bulunan, </a:t>
            </a:r>
          </a:p>
          <a:p>
            <a:pPr marL="0" indent="0">
              <a:buNone/>
            </a:pPr>
            <a:r>
              <a:rPr lang="tr-TR" dirty="0" smtClean="0"/>
              <a:t>*Üye </a:t>
            </a:r>
            <a:r>
              <a:rPr lang="tr-TR" dirty="0"/>
              <a:t>ülkelerde veya üçüncü ülkelerde üretilmiş tüm yeni ürünlerin, </a:t>
            </a:r>
          </a:p>
          <a:p>
            <a:pPr marL="0" indent="0">
              <a:buNone/>
            </a:pPr>
            <a:r>
              <a:rPr lang="tr-TR" dirty="0" smtClean="0"/>
              <a:t>*Üçüncü </a:t>
            </a:r>
            <a:r>
              <a:rPr lang="tr-TR" dirty="0"/>
              <a:t>ülkelerden ithal edilen kullanılmış veya ikinci el ürünlerin, </a:t>
            </a:r>
          </a:p>
          <a:p>
            <a:pPr marL="0" indent="0">
              <a:buNone/>
            </a:pPr>
            <a:r>
              <a:rPr lang="tr-TR" dirty="0" smtClean="0"/>
              <a:t>*Direktiflerin </a:t>
            </a:r>
            <a:r>
              <a:rPr lang="tr-TR" dirty="0"/>
              <a:t>hükümlerine yeni ürünmüş gibi tabi olan, önemli ölçüde değişikliğe uğratılmış ürünlerin, </a:t>
            </a:r>
          </a:p>
          <a:p>
            <a:pPr marL="0" indent="0">
              <a:buNone/>
            </a:pPr>
            <a:r>
              <a:rPr lang="tr-TR" dirty="0"/>
              <a:t>CE işareti taşıması gerekmektedir</a:t>
            </a:r>
            <a:r>
              <a:rPr lang="tr-TR" dirty="0" smtClean="0"/>
              <a:t>.</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03920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5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20680"/>
          </a:xfrm>
        </p:spPr>
        <p:txBody>
          <a:bodyPr>
            <a:normAutofit fontScale="70000" lnSpcReduction="20000"/>
          </a:bodyPr>
          <a:lstStyle/>
          <a:p>
            <a:pPr marL="0" indent="0">
              <a:buNone/>
            </a:pPr>
            <a:r>
              <a:rPr lang="tr-TR" u="sng" dirty="0">
                <a:solidFill>
                  <a:srgbClr val="C00000"/>
                </a:solidFill>
              </a:rPr>
              <a:t>' CE '' İŞARETİ İLİŞTİRME İŞLEMLERİ </a:t>
            </a:r>
          </a:p>
          <a:p>
            <a:pPr marL="0" indent="0">
              <a:buNone/>
            </a:pPr>
            <a:r>
              <a:rPr lang="tr-TR" dirty="0" smtClean="0"/>
              <a:t>*Ürün </a:t>
            </a:r>
            <a:r>
              <a:rPr lang="tr-TR" dirty="0"/>
              <a:t>ile ilgili direktif / direktifleri belirlenir. </a:t>
            </a:r>
          </a:p>
          <a:p>
            <a:pPr marL="0" indent="0">
              <a:buNone/>
            </a:pPr>
            <a:r>
              <a:rPr lang="tr-TR" dirty="0" smtClean="0"/>
              <a:t>*Varsa </a:t>
            </a:r>
            <a:r>
              <a:rPr lang="tr-TR" dirty="0"/>
              <a:t>uyumlaştırılmış standartlar tespit edilir.</a:t>
            </a:r>
          </a:p>
          <a:p>
            <a:pPr marL="0" indent="0">
              <a:buNone/>
            </a:pPr>
            <a:r>
              <a:rPr lang="tr-TR" dirty="0" smtClean="0"/>
              <a:t>*Modül </a:t>
            </a:r>
            <a:r>
              <a:rPr lang="tr-TR" dirty="0"/>
              <a:t>veya modüller kombinasyonu seçilir. </a:t>
            </a:r>
          </a:p>
          <a:p>
            <a:pPr marL="0" indent="0">
              <a:buNone/>
            </a:pPr>
            <a:r>
              <a:rPr lang="tr-TR" dirty="0" smtClean="0"/>
              <a:t>*Onaylanmış </a:t>
            </a:r>
            <a:r>
              <a:rPr lang="tr-TR" dirty="0"/>
              <a:t>kuruluş gerekip gerekmediğini belirlenir. </a:t>
            </a:r>
          </a:p>
          <a:p>
            <a:pPr marL="0" indent="0">
              <a:buNone/>
            </a:pPr>
            <a:r>
              <a:rPr lang="tr-TR" dirty="0" smtClean="0"/>
              <a:t>*Uygunluk </a:t>
            </a:r>
            <a:r>
              <a:rPr lang="tr-TR" dirty="0"/>
              <a:t>değerlendirmesine müteakiben, uygunluk beyanı ve gerekiyorsa diğer dokümanlar hazırlanır</a:t>
            </a:r>
            <a:r>
              <a:rPr lang="tr-TR" dirty="0" smtClean="0"/>
              <a:t>. Teknik </a:t>
            </a:r>
            <a:r>
              <a:rPr lang="tr-TR" dirty="0"/>
              <a:t>dosya düzenlenir ve muhafaza edilir .Ürünün üzerine ve / veya ambalajına ve beraberindeki belgeye '' CE '' işareti iliştirilir ve piyasaya arz edilir</a:t>
            </a:r>
            <a:r>
              <a:rPr lang="tr-TR" dirty="0" smtClean="0"/>
              <a:t>.</a:t>
            </a:r>
          </a:p>
          <a:p>
            <a:pPr marL="0" indent="0">
              <a:buNone/>
            </a:pPr>
            <a:endParaRPr lang="tr-TR" dirty="0"/>
          </a:p>
          <a:p>
            <a:pPr marL="0" indent="0">
              <a:buNone/>
            </a:pPr>
            <a:r>
              <a:rPr lang="tr-TR" dirty="0">
                <a:solidFill>
                  <a:srgbClr val="C00000"/>
                </a:solidFill>
              </a:rPr>
              <a:t>CE İŞARETİNİN USULSÜZ KULLANIMI </a:t>
            </a:r>
          </a:p>
          <a:p>
            <a:pPr marL="0" indent="0">
              <a:buNone/>
            </a:pPr>
            <a:r>
              <a:rPr lang="tr-TR" dirty="0"/>
              <a:t>Yönetmeliklere uygun olmayan durumun tespit edilmesi halinde, ürünün imalatçısı veya Türkiye'de yerleşik  yetkili temsilcisi, ürünün CE uygunluk işaretiyle ilgili hükümlere uygun olmasını sağlamakla ve yapılan bu ihlali  sona erdirmekle yükümlüdür. Uygunsuzluğun devam etmesi halinde, Bakanlık kanunlarla kendisine verilen  yetkiler çerçevesinde, söz konusu ürünün piyasaya arzının kısıtlanmasına veya yasaklanmasına veya piyasadan çekilmesine ve ürünün kullanımının yasaklanmasına ilişkin tüm önlemleri alır.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693755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0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85000" lnSpcReduction="20000"/>
          </a:bodyPr>
          <a:lstStyle/>
          <a:p>
            <a:pPr marL="0" indent="0">
              <a:buNone/>
            </a:pPr>
            <a:r>
              <a:rPr lang="tr-TR" dirty="0">
                <a:solidFill>
                  <a:srgbClr val="C00000"/>
                </a:solidFill>
              </a:rPr>
              <a:t>YENİ YAKLAŞIM VE MODÜLER SİSTEM</a:t>
            </a:r>
          </a:p>
          <a:p>
            <a:pPr marL="0" indent="0">
              <a:buNone/>
            </a:pPr>
            <a:r>
              <a:rPr lang="tr-TR" dirty="0" smtClean="0"/>
              <a:t>	"</a:t>
            </a:r>
            <a:r>
              <a:rPr lang="tr-TR" dirty="0"/>
              <a:t>Yeni </a:t>
            </a:r>
            <a:r>
              <a:rPr lang="tr-TR" dirty="0" err="1"/>
              <a:t>Yaklaşım"da</a:t>
            </a:r>
            <a:r>
              <a:rPr lang="tr-TR" dirty="0"/>
              <a:t> direktifler çok fazla teknik detay içermemekte, üretilen malların, mal gruplarına göre uyması gereken genel kuralları belirlenmektedir. Ayrıca, "Temel </a:t>
            </a:r>
            <a:r>
              <a:rPr lang="tr-TR" dirty="0" err="1"/>
              <a:t>Gerekler"e</a:t>
            </a:r>
            <a:r>
              <a:rPr lang="tr-TR" dirty="0"/>
              <a:t> uygun malların serbest dolaşım içinde  olması </a:t>
            </a:r>
            <a:r>
              <a:rPr lang="tr-TR" dirty="0" err="1"/>
              <a:t>sağlanmaktadır.Direktifler</a:t>
            </a:r>
            <a:r>
              <a:rPr lang="tr-TR" dirty="0"/>
              <a:t> ürünlere göre değil, ürünlerin kullanım amaçlarına göre hazırlanmıştır. Böylece benzer işlevleri gören  ürünler, gruplar halinde toplanmış ve tek bir direktif ile birden fazla ürün için "asgari güvenlik" koşulları sağlanmıştır. </a:t>
            </a:r>
          </a:p>
          <a:p>
            <a:pPr marL="0" indent="0">
              <a:buNone/>
            </a:pPr>
            <a:r>
              <a:rPr lang="tr-TR" dirty="0" smtClean="0"/>
              <a:t>	1990 </a:t>
            </a:r>
            <a:r>
              <a:rPr lang="tr-TR" dirty="0"/>
              <a:t>yılından bu yana CE işaretlemesi sisteminde "modüler" bir anlayış uygulanmaktadır</a:t>
            </a:r>
            <a:r>
              <a:rPr lang="tr-TR" dirty="0" smtClean="0"/>
              <a:t>. Modüler </a:t>
            </a:r>
            <a:r>
              <a:rPr lang="tr-TR" dirty="0"/>
              <a:t>anlayışın temel amacı, uygunluk değerlendirme yöntemlerini, ürünlerin özelliklerini ve taşıdıkları risk  oranlarını dikkate alarak belirlemektir</a:t>
            </a:r>
            <a:r>
              <a:rPr lang="tr-TR" dirty="0" smtClean="0"/>
              <a:t>. Yapı </a:t>
            </a:r>
            <a:r>
              <a:rPr lang="tr-TR" dirty="0"/>
              <a:t>Malzemeleri Yönetmeliğinde, Modüler Yaklaşımın yerine, Performansın Değişmezliğinin Değerlendirilmesi ve Doğrulanması Sistemi şeklinde  isimlendirilen bir yaklaşım söz konusudur.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60907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7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6048672"/>
          </a:xfrm>
        </p:spPr>
        <p:txBody>
          <a:bodyPr>
            <a:normAutofit fontScale="62500" lnSpcReduction="20000"/>
          </a:bodyPr>
          <a:lstStyle/>
          <a:p>
            <a:pPr marL="0" indent="0">
              <a:buNone/>
            </a:pPr>
            <a:r>
              <a:rPr lang="tr-TR" dirty="0">
                <a:solidFill>
                  <a:srgbClr val="C00000"/>
                </a:solidFill>
              </a:rPr>
              <a:t>Performansın Değişmezliğinin Değerlendirilmesi ve Doğrulanması Sistemleri;</a:t>
            </a:r>
          </a:p>
          <a:p>
            <a:pPr marL="0" indent="0">
              <a:buNone/>
            </a:pPr>
            <a:r>
              <a:rPr lang="tr-TR" dirty="0" smtClean="0"/>
              <a:t>SİSTEM </a:t>
            </a:r>
            <a:r>
              <a:rPr lang="tr-TR" dirty="0"/>
              <a:t>1+ / 1</a:t>
            </a:r>
          </a:p>
          <a:p>
            <a:pPr marL="0" indent="0">
              <a:buNone/>
            </a:pPr>
            <a:r>
              <a:rPr lang="tr-TR" dirty="0" smtClean="0"/>
              <a:t>	Ürün </a:t>
            </a:r>
            <a:r>
              <a:rPr lang="tr-TR" dirty="0"/>
              <a:t>Belgelendirmesi yapan Onaylanmış bir kuruluştan Performans Değişmezlik Belgesi alınması gerekir.</a:t>
            </a:r>
          </a:p>
          <a:p>
            <a:pPr marL="0" indent="0">
              <a:buNone/>
            </a:pPr>
            <a:r>
              <a:rPr lang="tr-TR" dirty="0" smtClean="0"/>
              <a:t>	Yapı </a:t>
            </a:r>
            <a:r>
              <a:rPr lang="tr-TR" dirty="0"/>
              <a:t>malzemesine ilişkin temel karakteristiklerin performans beyanı imalâtçı tarafından aşağıdaki öğelere dayandırılır.</a:t>
            </a:r>
          </a:p>
          <a:p>
            <a:pPr marL="0" indent="0">
              <a:buNone/>
            </a:pPr>
            <a:r>
              <a:rPr lang="tr-TR" dirty="0" smtClean="0"/>
              <a:t>(</a:t>
            </a:r>
            <a:r>
              <a:rPr lang="tr-TR" dirty="0"/>
              <a:t>a)    Üreticinin görevleri :</a:t>
            </a:r>
          </a:p>
          <a:p>
            <a:pPr marL="0" indent="0">
              <a:buNone/>
            </a:pPr>
            <a:r>
              <a:rPr lang="tr-TR" dirty="0"/>
              <a:t>Fabrika Üretim Kontrolü (FPC) </a:t>
            </a:r>
          </a:p>
          <a:p>
            <a:pPr marL="0" indent="0">
              <a:buNone/>
            </a:pPr>
            <a:r>
              <a:rPr lang="tr-TR" dirty="0"/>
              <a:t>Öngörülen deney planına göre fabrikadan alınan numunelerin ileri testleri</a:t>
            </a:r>
          </a:p>
          <a:p>
            <a:pPr marL="0" indent="0">
              <a:buNone/>
            </a:pPr>
            <a:r>
              <a:rPr lang="tr-TR" dirty="0" smtClean="0"/>
              <a:t>(</a:t>
            </a:r>
            <a:r>
              <a:rPr lang="tr-TR" dirty="0"/>
              <a:t>b)   Onaylanmış Ürün Belgelendirme Kuruluşu  görevleri :</a:t>
            </a:r>
          </a:p>
          <a:p>
            <a:pPr marL="0" indent="0">
              <a:buNone/>
            </a:pPr>
            <a:r>
              <a:rPr lang="tr-TR" dirty="0"/>
              <a:t>Malzemenin tip testine (numune alma dâhil), tip hesaplamalara, </a:t>
            </a:r>
            <a:r>
              <a:rPr lang="tr-TR" dirty="0" err="1"/>
              <a:t>tablolanmış</a:t>
            </a:r>
            <a:r>
              <a:rPr lang="tr-TR" dirty="0"/>
              <a:t> değerlere veya açıklayıcı dokümanlara dayanarak malzeme tipinin tespiti</a:t>
            </a:r>
          </a:p>
          <a:p>
            <a:pPr marL="0" indent="0">
              <a:buNone/>
            </a:pPr>
            <a:r>
              <a:rPr lang="tr-TR" dirty="0"/>
              <a:t>Fabrika üretim kontrolünün ve üretim tesisinin başlangıç denetimi</a:t>
            </a:r>
          </a:p>
          <a:p>
            <a:pPr marL="0" indent="0">
              <a:buNone/>
            </a:pPr>
            <a:r>
              <a:rPr lang="tr-TR" dirty="0"/>
              <a:t>Fabrika üretim kontrolünün sürekli gözetimi, ölçümü ve değerlendirilmesi</a:t>
            </a:r>
          </a:p>
          <a:p>
            <a:pPr marL="0" indent="0">
              <a:buNone/>
            </a:pPr>
            <a:r>
              <a:rPr lang="tr-TR" dirty="0"/>
              <a:t>Malzemelerin piyasaya arzından önce numunelerinin rastgele denetlenmesi (sadece 1+ için)</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023185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7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62500" lnSpcReduction="20000"/>
          </a:bodyPr>
          <a:lstStyle/>
          <a:p>
            <a:pPr marL="0" indent="0">
              <a:buNone/>
            </a:pPr>
            <a:r>
              <a:rPr lang="tr-TR" dirty="0"/>
              <a:t>SİSTEM 2+</a:t>
            </a:r>
          </a:p>
          <a:p>
            <a:pPr marL="0" indent="0">
              <a:buNone/>
            </a:pPr>
            <a:r>
              <a:rPr lang="tr-TR" dirty="0" smtClean="0"/>
              <a:t>	Fabrika </a:t>
            </a:r>
            <a:r>
              <a:rPr lang="tr-TR" dirty="0"/>
              <a:t>Üretim </a:t>
            </a:r>
            <a:r>
              <a:rPr lang="tr-TR" dirty="0" smtClean="0"/>
              <a:t>kontrolü </a:t>
            </a:r>
            <a:r>
              <a:rPr lang="tr-TR" dirty="0"/>
              <a:t>Belgelendirmesi yapan Onaylanmış bir kuruluştan Fabrika Üretim Kontrolü Uygunluk Belgesi alınması gerekir.</a:t>
            </a:r>
          </a:p>
          <a:p>
            <a:pPr marL="0" indent="0">
              <a:buNone/>
            </a:pPr>
            <a:r>
              <a:rPr lang="tr-TR" dirty="0" smtClean="0"/>
              <a:t>	Yapı </a:t>
            </a:r>
            <a:r>
              <a:rPr lang="tr-TR" dirty="0"/>
              <a:t>malzemesine ilişkin temel karakteristiklerin performans beyanı imalâtçı tarafından aşağıdaki öğelere dayandırılır.</a:t>
            </a:r>
          </a:p>
          <a:p>
            <a:pPr marL="0" indent="0">
              <a:buNone/>
            </a:pPr>
            <a:r>
              <a:rPr lang="tr-TR" dirty="0" smtClean="0"/>
              <a:t>(</a:t>
            </a:r>
            <a:r>
              <a:rPr lang="tr-TR" dirty="0"/>
              <a:t>a)    Üreticinin görevleri :</a:t>
            </a:r>
          </a:p>
          <a:p>
            <a:pPr marL="0" indent="0">
              <a:buNone/>
            </a:pPr>
            <a:r>
              <a:rPr lang="tr-TR" dirty="0"/>
              <a:t>Fabrika Üretim Kontrolü (FPC)</a:t>
            </a:r>
          </a:p>
          <a:p>
            <a:pPr marL="0" indent="0">
              <a:buNone/>
            </a:pPr>
            <a:r>
              <a:rPr lang="tr-TR" dirty="0"/>
              <a:t>Öngörülen deney planına göre fabrikadan alınan numunelerin testleri</a:t>
            </a:r>
          </a:p>
          <a:p>
            <a:pPr marL="0" indent="0">
              <a:buNone/>
            </a:pPr>
            <a:r>
              <a:rPr lang="tr-TR" dirty="0"/>
              <a:t>Malzemenin tip testine (numune alma dâhil), tip hesaplamalara, tablo halinde verilen değerlere veya açıklayıcı belgelere dayanarak malzeme tipinin tespiti</a:t>
            </a:r>
          </a:p>
          <a:p>
            <a:pPr marL="0" indent="0">
              <a:buNone/>
            </a:pPr>
            <a:r>
              <a:rPr lang="tr-TR" dirty="0" smtClean="0"/>
              <a:t>(</a:t>
            </a:r>
            <a:r>
              <a:rPr lang="tr-TR" dirty="0"/>
              <a:t>b)   Onaylanmış Fabrika Üretim Kontrolü Belgelendirme Kuruluşu  görevleri :</a:t>
            </a:r>
          </a:p>
          <a:p>
            <a:pPr marL="0" indent="0">
              <a:buNone/>
            </a:pPr>
            <a:r>
              <a:rPr lang="tr-TR" dirty="0"/>
              <a:t>Fabrika üretim kontrolünün ve üretim tesisinin başlangıç denetimi</a:t>
            </a:r>
          </a:p>
          <a:p>
            <a:pPr marL="0" indent="0">
              <a:buNone/>
            </a:pPr>
            <a:r>
              <a:rPr lang="tr-TR" dirty="0"/>
              <a:t>Fabrika üretim kontrolünün sürekli gözetimi, ölçümü ve değerlendirilmesi</a:t>
            </a:r>
          </a:p>
          <a:p>
            <a:pPr marL="0" indent="0">
              <a:buNone/>
            </a:pPr>
            <a:r>
              <a:rPr lang="tr-TR" dirty="0" smtClean="0"/>
              <a:t>SİSTEM </a:t>
            </a:r>
            <a:r>
              <a:rPr lang="tr-TR" dirty="0"/>
              <a:t>3</a:t>
            </a:r>
          </a:p>
          <a:p>
            <a:pPr marL="0" indent="0">
              <a:buNone/>
            </a:pPr>
            <a:r>
              <a:rPr lang="tr-TR" dirty="0" smtClean="0"/>
              <a:t>	Yapı </a:t>
            </a:r>
            <a:r>
              <a:rPr lang="tr-TR" dirty="0"/>
              <a:t>malzemesine ilişkin temel karakteristiklerin performans beyanı imalâtçı tarafından aşağıdaki öğelere dayandırılır.</a:t>
            </a:r>
          </a:p>
          <a:p>
            <a:pPr marL="0" indent="0">
              <a:buNone/>
            </a:pPr>
            <a:r>
              <a:rPr lang="tr-TR" dirty="0" smtClean="0"/>
              <a:t>(</a:t>
            </a:r>
            <a:r>
              <a:rPr lang="tr-TR" dirty="0"/>
              <a:t>a)    Üreticinin görevleri : Fabrika Üretim Kontrolü (FPC)</a:t>
            </a:r>
          </a:p>
          <a:p>
            <a:pPr marL="0" indent="0">
              <a:buNone/>
            </a:pPr>
            <a:r>
              <a:rPr lang="tr-TR" dirty="0" smtClean="0"/>
              <a:t>(</a:t>
            </a:r>
            <a:r>
              <a:rPr lang="tr-TR" dirty="0"/>
              <a:t>b)   Onaylanmış Laboratuvarın  görevleri : Malzemenin tip testine (numune alma dâhil), tip hesaplamalara, tablo halinde verilen değerlere veya açıklayıcı belgelere dayanarak malzeme tipinin tespiti</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2722752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6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88640"/>
            <a:ext cx="8568952" cy="6336704"/>
          </a:xfrm>
        </p:spPr>
        <p:txBody>
          <a:bodyPr>
            <a:normAutofit fontScale="47500" lnSpcReduction="20000"/>
          </a:bodyPr>
          <a:lstStyle/>
          <a:p>
            <a:pPr marL="0" indent="0">
              <a:buNone/>
            </a:pPr>
            <a:r>
              <a:rPr lang="tr-TR" dirty="0"/>
              <a:t>SİSTEM 4</a:t>
            </a:r>
          </a:p>
          <a:p>
            <a:pPr marL="0" indent="0">
              <a:buNone/>
            </a:pPr>
            <a:r>
              <a:rPr lang="tr-TR" dirty="0" smtClean="0"/>
              <a:t>	Yapı </a:t>
            </a:r>
            <a:r>
              <a:rPr lang="tr-TR" dirty="0"/>
              <a:t>malzemesine ilişkin temel karakteristiklerin performans beyanı imalâtçı tarafından aşağıdaki öğelere dayandırılır.</a:t>
            </a:r>
          </a:p>
          <a:p>
            <a:pPr marL="0" indent="0">
              <a:buNone/>
            </a:pPr>
            <a:r>
              <a:rPr lang="tr-TR" dirty="0" smtClean="0"/>
              <a:t>(</a:t>
            </a:r>
            <a:r>
              <a:rPr lang="tr-TR" dirty="0"/>
              <a:t>a)    Üreticinin görevleri :</a:t>
            </a:r>
          </a:p>
          <a:p>
            <a:pPr marL="0" indent="0">
              <a:buNone/>
            </a:pPr>
            <a:r>
              <a:rPr lang="tr-TR" dirty="0"/>
              <a:t>Fabrika Üretim Kontrolü (FPC)</a:t>
            </a:r>
          </a:p>
          <a:p>
            <a:pPr marL="0" indent="0">
              <a:buNone/>
            </a:pPr>
            <a:r>
              <a:rPr lang="tr-TR" dirty="0"/>
              <a:t>Malzemenin tip testine (numune alma dâhil), tip hesaplamalara, tablo halinde verilen değerlere veya açıklayıcı belgelere dayanarak malzeme tipinin tespiti</a:t>
            </a:r>
          </a:p>
          <a:p>
            <a:pPr marL="0" indent="0">
              <a:buNone/>
            </a:pPr>
            <a:r>
              <a:rPr lang="tr-TR" dirty="0" smtClean="0"/>
              <a:t>(</a:t>
            </a:r>
            <a:r>
              <a:rPr lang="tr-TR" dirty="0"/>
              <a:t>b)   Onaylanmış Kuruluşun  görevleri :  Yoktur.</a:t>
            </a:r>
          </a:p>
          <a:p>
            <a:pPr marL="0" indent="0">
              <a:buNone/>
            </a:pPr>
            <a:endParaRPr lang="tr-TR" dirty="0"/>
          </a:p>
          <a:p>
            <a:pPr marL="0" indent="0">
              <a:buNone/>
            </a:pPr>
            <a:r>
              <a:rPr lang="tr-TR" dirty="0">
                <a:solidFill>
                  <a:srgbClr val="C00000"/>
                </a:solidFill>
              </a:rPr>
              <a:t>UYGUNLUK DEĞERLENDİRME MODÜLLERİ</a:t>
            </a:r>
          </a:p>
          <a:p>
            <a:pPr marL="0" indent="0">
              <a:buNone/>
            </a:pPr>
            <a:r>
              <a:rPr lang="tr-TR" dirty="0"/>
              <a:t>1. Modül A : İç Üretim Kontrolü </a:t>
            </a:r>
          </a:p>
          <a:p>
            <a:pPr marL="0" indent="0">
              <a:buNone/>
            </a:pPr>
            <a:r>
              <a:rPr lang="tr-TR" dirty="0"/>
              <a:t>2. Modül B : Tip İncelemesi </a:t>
            </a:r>
            <a:endParaRPr lang="tr-TR" dirty="0" smtClean="0"/>
          </a:p>
          <a:p>
            <a:pPr marL="0" indent="0">
              <a:buNone/>
            </a:pPr>
            <a:r>
              <a:rPr lang="tr-TR" dirty="0" smtClean="0"/>
              <a:t>3</a:t>
            </a:r>
            <a:r>
              <a:rPr lang="tr-TR" dirty="0"/>
              <a:t>. Modül C : Tipe Uygunluk Beyanı </a:t>
            </a:r>
          </a:p>
          <a:p>
            <a:pPr marL="0" indent="0">
              <a:buNone/>
            </a:pPr>
            <a:r>
              <a:rPr lang="tr-TR" dirty="0"/>
              <a:t>4. Modül D : Üretim Kalite Güvencesi</a:t>
            </a:r>
          </a:p>
          <a:p>
            <a:pPr marL="0" indent="0">
              <a:buNone/>
            </a:pPr>
            <a:r>
              <a:rPr lang="tr-TR" dirty="0"/>
              <a:t>5. Modül E : Ürün Kalite Güvencesi </a:t>
            </a:r>
          </a:p>
          <a:p>
            <a:pPr marL="0" indent="0">
              <a:buNone/>
            </a:pPr>
            <a:r>
              <a:rPr lang="tr-TR" dirty="0"/>
              <a:t>6. Modül F : Ürün Doğrulaması </a:t>
            </a:r>
          </a:p>
          <a:p>
            <a:pPr marL="0" indent="0">
              <a:buNone/>
            </a:pPr>
            <a:r>
              <a:rPr lang="tr-TR" dirty="0"/>
              <a:t>7. Modül G : Birim Doğrulaması </a:t>
            </a:r>
          </a:p>
          <a:p>
            <a:pPr marL="0" indent="0">
              <a:buNone/>
            </a:pPr>
            <a:r>
              <a:rPr lang="tr-TR" dirty="0"/>
              <a:t>8. Modül H : Tam Kalite </a:t>
            </a:r>
            <a:r>
              <a:rPr lang="tr-TR" dirty="0" smtClean="0"/>
              <a:t>Güvencesi</a:t>
            </a:r>
          </a:p>
          <a:p>
            <a:pPr marL="0" indent="0">
              <a:buNone/>
            </a:pPr>
            <a:r>
              <a:rPr lang="tr-TR" dirty="0" smtClean="0"/>
              <a:t>	Modül </a:t>
            </a:r>
            <a:r>
              <a:rPr lang="tr-TR" dirty="0"/>
              <a:t>A: Üretimin  İç Kontrolü Hem tasarım hem üretim safhalarını içeren bu modülde üretici, ürünün </a:t>
            </a:r>
            <a:r>
              <a:rPr lang="tr-TR" dirty="0" smtClean="0"/>
              <a:t>ilgili direktiflere </a:t>
            </a:r>
            <a:r>
              <a:rPr lang="tr-TR" dirty="0"/>
              <a:t>uygunluğunu beyan eder, tasarım, üretim ve kullanımını açıklayan teknik dokümanları hazırlar.</a:t>
            </a:r>
          </a:p>
          <a:p>
            <a:pPr marL="0" indent="0">
              <a:buNone/>
            </a:pPr>
            <a:r>
              <a:rPr lang="tr-TR" dirty="0"/>
              <a:t>Onaylanmış kuruluşa ihtiyaç yoktur. </a:t>
            </a:r>
          </a:p>
          <a:p>
            <a:pPr marL="0" indent="0">
              <a:buNone/>
            </a:pPr>
            <a:r>
              <a:rPr lang="tr-TR" dirty="0" smtClean="0"/>
              <a:t>	Modül </a:t>
            </a:r>
            <a:r>
              <a:rPr lang="tr-TR" dirty="0"/>
              <a:t>B: AT Tip  İncelemesi Yalnızca tasarım aşamasını kapsayan bu modül genellikle uygunluk beyanı ile birlikte kullanılır. CE işareti  şartı aranmayan bu modül çerçevesinde onaylanmış kurum, ürün örneğini ilgili direktif doğrultusunda test eder.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82510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8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70000" lnSpcReduction="20000"/>
          </a:bodyPr>
          <a:lstStyle/>
          <a:p>
            <a:pPr marL="0" indent="0">
              <a:buNone/>
            </a:pPr>
            <a:r>
              <a:rPr lang="tr-TR" dirty="0" smtClean="0"/>
              <a:t>	Modül </a:t>
            </a:r>
            <a:r>
              <a:rPr lang="tr-TR" dirty="0"/>
              <a:t>C: Tipe Uygunluk Beyanı Üretim aşamasına yönelik olan bu modül tek başına yeterli değildir ve AT Tip İncelemesi modülünden (Modül B) sonraki bir aşamayı temsil eder. Ürünün ilgili direktif gereklerine uyduğunu kanıtlamak için kullanılan bu modül sonucunda üretici ürününe CE işareti iliştirir ve uygunluk beyanında bulunur. </a:t>
            </a:r>
          </a:p>
          <a:p>
            <a:pPr marL="0" indent="0">
              <a:buNone/>
            </a:pPr>
            <a:r>
              <a:rPr lang="tr-TR" dirty="0" smtClean="0"/>
              <a:t>	Modül </a:t>
            </a:r>
            <a:r>
              <a:rPr lang="tr-TR" dirty="0"/>
              <a:t>D: Üretim Kalite Güvencesi Üretim aşamasını kapsar ve Modül B'yi takip eder. Onaylanmış bir kurum tarafından test edilme ve onaylanma sürecini içerir.  İzlediği süreç ISO 9000'nin üretim, tesis ve satış sonrası hizmet kapsamı (eski ISO 9002) ile benzerlik gösterir. Üretim sürecine yönelik bir kalite güvence sistemi kurulmasını öngörür. Nihai ürün denetimi ve testleri imalatçı tarafından gerçekleştirilir. </a:t>
            </a:r>
          </a:p>
          <a:p>
            <a:pPr marL="0" indent="0">
              <a:buNone/>
            </a:pPr>
            <a:r>
              <a:rPr lang="tr-TR" dirty="0" smtClean="0"/>
              <a:t>	Modül </a:t>
            </a:r>
            <a:r>
              <a:rPr lang="tr-TR" dirty="0"/>
              <a:t>E: Ürün Kalite Güvencesi Üretim aşamasını kapsar ve Modül B'yi takip eder. Onaylanmış bir kurum tarafından test edilme ve onaylanma aşamasını içerir. İzlediği süreç ISO 9000'nin son kontrol ve testler ' alım + ambalaj + satış sonrası hizmet [üretimi içermez] kapsamı ile benzerlik gösterir (eski ISO 9003). Üretim sürecine</a:t>
            </a:r>
          </a:p>
          <a:p>
            <a:pPr marL="0" indent="0">
              <a:buNone/>
            </a:pPr>
            <a:r>
              <a:rPr lang="tr-TR" dirty="0"/>
              <a:t>yönelik bir kalite güvence sistemi kurulmasını öngörür. Nihai ürün denetimi ve testleri imalatçı tarafından gerçekleştirilir.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531143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7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normAutofit fontScale="77500" lnSpcReduction="20000"/>
          </a:bodyPr>
          <a:lstStyle/>
          <a:p>
            <a:pPr marL="0" indent="0">
              <a:buNone/>
            </a:pPr>
            <a:r>
              <a:rPr lang="tr-TR" dirty="0" smtClean="0"/>
              <a:t>	Modül </a:t>
            </a:r>
            <a:r>
              <a:rPr lang="tr-TR" dirty="0"/>
              <a:t>F: Ürün Doğrulaması Sadece üretim aşamasına yönelik olan bu modül genellikle Modül B ile birlikte kullanılır. Onaylanmış bir kurumun, ürünün teknik dokümanlara veya tip incelemesindeki tanımlara uygunluğunu denetlediği modül çerçevesinde yazılı uygunluk belgesi ile birlikte ürüne CE işareti iliştirilir. </a:t>
            </a:r>
          </a:p>
          <a:p>
            <a:pPr marL="0" indent="0">
              <a:buNone/>
            </a:pPr>
            <a:r>
              <a:rPr lang="tr-TR" dirty="0" smtClean="0"/>
              <a:t>	Modül </a:t>
            </a:r>
            <a:r>
              <a:rPr lang="tr-TR" dirty="0"/>
              <a:t>G: Birim Doğrulaması Hem tasarım hem üretim safhalarını kapsayan bu modül çerçevesinde, onaylanmış kurumun, ürünün ilgili direktiflere uyduğunu bildirmesi ve yapılan testler neticesinde ürünün CE işareti taşıması gerekir. </a:t>
            </a:r>
          </a:p>
          <a:p>
            <a:pPr marL="0" indent="0">
              <a:buNone/>
            </a:pPr>
            <a:r>
              <a:rPr lang="tr-TR" dirty="0" smtClean="0"/>
              <a:t>	Modül </a:t>
            </a:r>
            <a:r>
              <a:rPr lang="tr-TR" dirty="0"/>
              <a:t>H: Tam Kalite Güvencesi Hem tasarım hem üretim safhalarıyla ilgili olan bu modülün uygulanması için onaylanmış bir kurum tarafından kalite yönetim sisteminin [ISO 9000'nin tasarım + geliştirme + üretim + tesis + satış sonrası hizmet kapsamını (TS EN ISO 9001)] varlığı denetlenir. Tasarımın uyumlaştırılmış </a:t>
            </a:r>
            <a:r>
              <a:rPr lang="tr-TR" dirty="0" err="1"/>
              <a:t>standardlara</a:t>
            </a:r>
            <a:r>
              <a:rPr lang="tr-TR" dirty="0"/>
              <a:t> tam olarak uyumlu olmadığı durumlarda ; tasarımın yönetmeliğin hükümlerine uyup uymadığı incelenir.</a:t>
            </a:r>
          </a:p>
          <a:p>
            <a:pPr marL="0" indent="0">
              <a:buNone/>
            </a:pPr>
            <a:endParaRPr lang="tr-TR" dirty="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201404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7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264696"/>
          </a:xfrm>
        </p:spPr>
        <p:txBody>
          <a:bodyPr>
            <a:normAutofit fontScale="62500" lnSpcReduction="20000"/>
          </a:bodyPr>
          <a:lstStyle/>
          <a:p>
            <a:pPr marL="0" indent="0">
              <a:buNone/>
            </a:pPr>
            <a:r>
              <a:rPr lang="tr-TR" dirty="0">
                <a:solidFill>
                  <a:srgbClr val="C00000"/>
                </a:solidFill>
              </a:rPr>
              <a:t>CE İŞARETİ VE TSE BELGESİ </a:t>
            </a:r>
          </a:p>
          <a:p>
            <a:pPr marL="0" indent="0">
              <a:buNone/>
            </a:pPr>
            <a:r>
              <a:rPr lang="tr-TR" dirty="0" smtClean="0"/>
              <a:t>	CE  </a:t>
            </a:r>
            <a:r>
              <a:rPr lang="tr-TR" dirty="0"/>
              <a:t>İşareti üzerine iliştirildiği ürünün kullanıldığı çevre açısından güvenli olduğunu gösteren, Avrupa Birliği Yeni Yaklaşım Direktiflerine uygunluk işaretidir. Bir ürün birden fazla Yeni Yaklaşım Direktifine girebilmekte olup, gerekli şartlar yerine getirilerek ürün üzerine iliştirilen CE İşareti o ürünün bu direktiflerin tümüne </a:t>
            </a:r>
            <a:r>
              <a:rPr lang="tr-TR" dirty="0" smtClean="0"/>
              <a:t>uygun olduğunu </a:t>
            </a:r>
            <a:r>
              <a:rPr lang="tr-TR" dirty="0"/>
              <a:t>göstermektedir. Direktiflere uygunluk, direktiflerde belirtilen ilgili uygunluk değerlendirme prosedürlerini takip ederek direktiflerin temel gereklerini karşılamak anlamına gelmektedir. Bu temel gerekler ürün güvenliğine yönelik şartları öngörmektedir. Bununla birlikte temel gerekler ürünün performans özellikleri ve kalitesine yönelik şartları direkt olarak belirtmemektedir. Dolayısıyla CE İşareti ürünlerin güvenliğine yönelik olup esas olarak Avrupa Birliği içerisinde serbest dolaşımı amaçlamaktadır</a:t>
            </a:r>
            <a:r>
              <a:rPr lang="tr-TR" dirty="0" smtClean="0"/>
              <a:t>. Oysa </a:t>
            </a:r>
            <a:r>
              <a:rPr lang="tr-TR" dirty="0"/>
              <a:t>TSE Ürün Belgelendirmesi direktiflerde atıfta bulunulan </a:t>
            </a:r>
            <a:r>
              <a:rPr lang="tr-TR" dirty="0" err="1"/>
              <a:t>Standardlarda</a:t>
            </a:r>
            <a:r>
              <a:rPr lang="tr-TR" dirty="0"/>
              <a:t> öngörülen güvenlik şartlarının yanı sıra performans ve kalite kriterlerini, üretim yerinin yeterliliği ile birlikte göz önünde bulundurularak gerçekleştirilmektedir. Bu nedenle TSE Belgeli bir ürün güvenli olmanın yanı sıra performans ve kalite açısından da tüketiciye güvence vermektedir. Bu nedenle ürün belgelendirmesinin CE işaretine bir alternatif olarak değerlendirilmemesi gerekir. Bunun en bariz göstergesi, Avrupa Birliği ülkelerinin tümünde CE işareti dışında kalan ürün belgelendirme faaliyetlerinin sürekli artarak devam ediyor olmasıdır. </a:t>
            </a:r>
            <a:r>
              <a:rPr lang="tr-TR" dirty="0" smtClean="0"/>
              <a:t>Enstitünün </a:t>
            </a:r>
            <a:r>
              <a:rPr lang="tr-TR" dirty="0"/>
              <a:t>1964 yılında başlattığı ve günümüze kadar kesintisiz devam ettirdiği ürün belgelendirme hizmetleri, gerek </a:t>
            </a:r>
            <a:r>
              <a:rPr lang="tr-TR" dirty="0" smtClean="0"/>
              <a:t>sanayici </a:t>
            </a:r>
            <a:r>
              <a:rPr lang="tr-TR" dirty="0"/>
              <a:t>gerekse </a:t>
            </a:r>
            <a:r>
              <a:rPr lang="tr-TR" dirty="0" smtClean="0"/>
              <a:t>tüketiciler </a:t>
            </a:r>
            <a:r>
              <a:rPr lang="tr-TR" dirty="0"/>
              <a:t>açısından büyük önem taşımaktadır.</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531539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9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048672"/>
          </a:xfrm>
        </p:spPr>
        <p:txBody>
          <a:bodyPr>
            <a:normAutofit lnSpcReduction="10000"/>
          </a:bodyPr>
          <a:lstStyle/>
          <a:p>
            <a:pPr marL="0" indent="0">
              <a:buNone/>
            </a:pPr>
            <a:r>
              <a:rPr lang="tr-TR" dirty="0">
                <a:solidFill>
                  <a:srgbClr val="C00000"/>
                </a:solidFill>
              </a:rPr>
              <a:t>CE İŞARETİNİN KALİTE </a:t>
            </a:r>
            <a:r>
              <a:rPr lang="tr-TR">
                <a:solidFill>
                  <a:srgbClr val="C00000"/>
                </a:solidFill>
              </a:rPr>
              <a:t>YÖNETİM </a:t>
            </a:r>
            <a:r>
              <a:rPr lang="tr-TR" smtClean="0">
                <a:solidFill>
                  <a:srgbClr val="C00000"/>
                </a:solidFill>
              </a:rPr>
              <a:t>SİSTEMLERİYLE </a:t>
            </a:r>
            <a:r>
              <a:rPr lang="tr-TR" dirty="0">
                <a:solidFill>
                  <a:srgbClr val="C00000"/>
                </a:solidFill>
              </a:rPr>
              <a:t>İLİŞKİSİ NEDİR?</a:t>
            </a:r>
          </a:p>
          <a:p>
            <a:pPr marL="0" indent="0">
              <a:buNone/>
            </a:pPr>
            <a:r>
              <a:rPr lang="tr-TR" dirty="0" smtClean="0"/>
              <a:t>	CE </a:t>
            </a:r>
            <a:r>
              <a:rPr lang="tr-TR" dirty="0"/>
              <a:t>işaretinin Kalite Yönetim Sistemleriyle (TS EN ISO 9001) doğrudan bir ilişkisi yoktur. CE işareti herhangi bir ürünün Avrupa Birliği Yeni Yaklaşım Direktiflerine ve ilgili </a:t>
            </a:r>
            <a:r>
              <a:rPr lang="tr-TR" dirty="0" err="1"/>
              <a:t>harmonize</a:t>
            </a:r>
            <a:r>
              <a:rPr lang="tr-TR" dirty="0"/>
              <a:t> Avrupa Standartlarına uygun olarak tasarlanıp, üretildiğini simgeler. Modüler sistemde bazı ürün grupları için Kalite Yönetim Sistemlerinin  </a:t>
            </a:r>
            <a:r>
              <a:rPr lang="tr-TR" dirty="0" smtClean="0"/>
              <a:t>şart </a:t>
            </a:r>
            <a:r>
              <a:rPr lang="tr-TR" dirty="0"/>
              <a:t>olduğu </a:t>
            </a:r>
            <a:r>
              <a:rPr lang="tr-TR" dirty="0" smtClean="0"/>
              <a:t>görülmektedir.</a:t>
            </a:r>
          </a:p>
          <a:p>
            <a:pPr marL="0" indent="0">
              <a:buNone/>
            </a:pPr>
            <a:endParaRPr lang="tr-TR" dirty="0"/>
          </a:p>
          <a:p>
            <a:pPr marL="0" indent="0">
              <a:buNone/>
            </a:pPr>
            <a:r>
              <a:rPr lang="tr-TR" dirty="0" smtClean="0"/>
              <a:t>İYİ GÜNLER DİLERİM.</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235525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9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184</Words>
  <Application>Microsoft Office PowerPoint</Application>
  <PresentationFormat>Ekran Gösterisi (4:3)</PresentationFormat>
  <Paragraphs>96</Paragraphs>
  <Slides>12</Slides>
  <Notes>0</Notes>
  <HiddenSlides>0</HiddenSlides>
  <MMClips>12</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Ofis Teması</vt:lpstr>
      <vt:lpstr>14.HAFTA CE İŞARETİ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14.HAFTA CE İŞARETİ</dc:title>
  <dc:creator>ASUS</dc:creator>
  <cp:lastModifiedBy>ASUS</cp:lastModifiedBy>
  <cp:revision>8</cp:revision>
  <dcterms:created xsi:type="dcterms:W3CDTF">2021-05-23T10:10:32Z</dcterms:created>
  <dcterms:modified xsi:type="dcterms:W3CDTF">2021-05-25T12:33:17Z</dcterms:modified>
</cp:coreProperties>
</file>